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43"/>
  </p:notesMasterIdLst>
  <p:handoutMasterIdLst>
    <p:handoutMasterId r:id="rId44"/>
  </p:handoutMasterIdLst>
  <p:sldIdLst>
    <p:sldId id="1032" r:id="rId2"/>
    <p:sldId id="1033" r:id="rId3"/>
    <p:sldId id="1074" r:id="rId4"/>
    <p:sldId id="1062" r:id="rId5"/>
    <p:sldId id="1056" r:id="rId6"/>
    <p:sldId id="1046" r:id="rId7"/>
    <p:sldId id="1043" r:id="rId8"/>
    <p:sldId id="1058" r:id="rId9"/>
    <p:sldId id="1054" r:id="rId10"/>
    <p:sldId id="1079" r:id="rId11"/>
    <p:sldId id="1055" r:id="rId12"/>
    <p:sldId id="1059" r:id="rId13"/>
    <p:sldId id="1077" r:id="rId14"/>
    <p:sldId id="1063" r:id="rId15"/>
    <p:sldId id="1035" r:id="rId16"/>
    <p:sldId id="1044" r:id="rId17"/>
    <p:sldId id="1045" r:id="rId18"/>
    <p:sldId id="1050" r:id="rId19"/>
    <p:sldId id="1047" r:id="rId20"/>
    <p:sldId id="1053" r:id="rId21"/>
    <p:sldId id="1067" r:id="rId22"/>
    <p:sldId id="1042" r:id="rId23"/>
    <p:sldId id="1051" r:id="rId24"/>
    <p:sldId id="1034" r:id="rId25"/>
    <p:sldId id="1052" r:id="rId26"/>
    <p:sldId id="1068" r:id="rId27"/>
    <p:sldId id="1065" r:id="rId28"/>
    <p:sldId id="1069" r:id="rId29"/>
    <p:sldId id="1084" r:id="rId30"/>
    <p:sldId id="1089" r:id="rId31"/>
    <p:sldId id="1085" r:id="rId32"/>
    <p:sldId id="1086" r:id="rId33"/>
    <p:sldId id="1064" r:id="rId34"/>
    <p:sldId id="1037" r:id="rId35"/>
    <p:sldId id="1070" r:id="rId36"/>
    <p:sldId id="1088" r:id="rId37"/>
    <p:sldId id="1038" r:id="rId38"/>
    <p:sldId id="1071" r:id="rId39"/>
    <p:sldId id="1087" r:id="rId40"/>
    <p:sldId id="1078" r:id="rId41"/>
    <p:sldId id="1083" r:id="rId42"/>
  </p:sldIdLst>
  <p:sldSz cx="9144000" cy="5143500" type="screen16x9"/>
  <p:notesSz cx="6858000" cy="9144000"/>
  <p:defaultTextStyle>
    <a:defPPr>
      <a:defRPr lang="en-US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5">
          <p15:clr>
            <a:srgbClr val="A4A3A4"/>
          </p15:clr>
        </p15:guide>
        <p15:guide id="2" pos="28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9027"/>
    <a:srgbClr val="A9D4ED"/>
    <a:srgbClr val="E2EA81"/>
    <a:srgbClr val="6D6E70"/>
    <a:srgbClr val="153F5B"/>
    <a:srgbClr val="050000"/>
    <a:srgbClr val="804916"/>
    <a:srgbClr val="276F14"/>
    <a:srgbClr val="010000"/>
    <a:srgbClr val="6413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B8AEFB-1720-447C-B5A3-52D9BCFF3C77}" v="132" dt="2019-10-14T15:49:19.601"/>
    <p1510:client id="{0FBC5B24-5CBE-4D56-A664-4C5B4ED3A7CF}" v="594" dt="2019-11-20T12:52:44.637"/>
    <p1510:client id="{168B8B1D-9029-4532-A632-E1AC9EF90BC2}" v="456" dt="2020-03-10T13:43:23.065"/>
    <p1510:client id="{6F26BDAE-A196-4DDC-9973-7EFD8D2A093E}" v="11" dt="2019-11-20T12:54:11.930"/>
    <p1510:client id="{A1B93285-77FE-40ED-B131-914E85893AD6}" v="125" dt="2020-03-10T11:02:44.511"/>
    <p1510:client id="{AF294356-6562-468C-B664-4F74396273EB}" v="232" dt="2020-03-10T12:14:03.242"/>
    <p1510:client id="{E29F8E92-D651-49E3-A7EF-25CFE68052BD}" v="290" dt="2019-10-08T21:00:56.53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4" autoAdjust="0"/>
    <p:restoredTop sz="96327" autoAdjust="0"/>
  </p:normalViewPr>
  <p:slideViewPr>
    <p:cSldViewPr snapToGrid="0" snapToObjects="1">
      <p:cViewPr varScale="1">
        <p:scale>
          <a:sx n="164" d="100"/>
          <a:sy n="164" d="100"/>
        </p:scale>
        <p:origin x="1080" y="176"/>
      </p:cViewPr>
      <p:guideLst>
        <p:guide orient="horz" pos="755"/>
        <p:guide pos="2830"/>
      </p:guideLst>
    </p:cSldViewPr>
  </p:slideViewPr>
  <p:outlineViewPr>
    <p:cViewPr>
      <p:scale>
        <a:sx n="33" d="100"/>
        <a:sy n="33" d="100"/>
      </p:scale>
      <p:origin x="0" y="6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1" d="100"/>
          <a:sy n="71" d="100"/>
        </p:scale>
        <p:origin x="2568" y="176"/>
      </p:cViewPr>
      <p:guideLst/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Helvetica Neue Light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099E1-2F6C-1143-9DF8-8ECBCD01D041}" type="datetimeFigureOut">
              <a:rPr lang="en-US" smtClean="0">
                <a:latin typeface="Helvetica Neue Light" charset="0"/>
              </a:rPr>
              <a:pPr/>
              <a:t>10/8/24</a:t>
            </a:fld>
            <a:endParaRPr lang="en-US" dirty="0">
              <a:latin typeface="Helvetica Neue Light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Helvetica Neue Light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54D96-FAC3-2D49-827B-F309FAD9DE71}" type="slidenum">
              <a:rPr lang="en-US" smtClean="0">
                <a:latin typeface="Helvetica Neue Light" charset="0"/>
              </a:rPr>
              <a:pPr/>
              <a:t>‹#›</a:t>
            </a:fld>
            <a:endParaRPr lang="en-US" dirty="0">
              <a:latin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22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 b="0" i="0">
                <a:solidFill>
                  <a:schemeClr val="tx1"/>
                </a:solidFill>
                <a:latin typeface="Helvetica Neue Light" charset="0"/>
              </a:defRPr>
            </a:lvl1pPr>
          </a:lstStyle>
          <a:p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b="0" i="0">
                <a:solidFill>
                  <a:schemeClr val="tx1"/>
                </a:solidFill>
                <a:latin typeface="Helvetica Neue Light" charset="0"/>
              </a:defRPr>
            </a:lvl1pPr>
          </a:lstStyle>
          <a:p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 b="0" i="0">
                <a:solidFill>
                  <a:schemeClr val="tx1"/>
                </a:solidFill>
                <a:latin typeface="Helvetica Neue Light" charset="0"/>
              </a:defRPr>
            </a:lvl1pPr>
          </a:lstStyle>
          <a:p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b="0" i="0">
                <a:solidFill>
                  <a:schemeClr val="tx1"/>
                </a:solidFill>
                <a:latin typeface="Helvetica Neue Light" charset="0"/>
              </a:defRPr>
            </a:lvl1pPr>
          </a:lstStyle>
          <a:p>
            <a:fld id="{05C4898A-41A8-49D6-8E48-9D853EBFDD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386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Helvetica Neue Light" charset="0"/>
        <a:ea typeface="+mn-ea"/>
        <a:cs typeface="Helvetica Neue Light" charset="0"/>
      </a:defRPr>
    </a:lvl1pPr>
    <a:lvl2pPr marL="457200" algn="l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Helvetica Neue Light" charset="0"/>
        <a:ea typeface="+mn-ea"/>
        <a:cs typeface="Helvetica Neue Light" charset="0"/>
      </a:defRPr>
    </a:lvl2pPr>
    <a:lvl3pPr marL="914400" algn="l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Helvetica Neue Light" charset="0"/>
        <a:ea typeface="+mn-ea"/>
        <a:cs typeface="Helvetica Neue Light" charset="0"/>
      </a:defRPr>
    </a:lvl3pPr>
    <a:lvl4pPr marL="1371600" algn="l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Helvetica Neue Light" charset="0"/>
        <a:ea typeface="+mn-ea"/>
        <a:cs typeface="Helvetica Neue Light" charset="0"/>
      </a:defRPr>
    </a:lvl4pPr>
    <a:lvl5pPr marL="1828800" algn="l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Helvetica Neue Light" charset="0"/>
        <a:ea typeface="+mn-ea"/>
        <a:cs typeface="Helvetica Neue Light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4898A-41A8-49D6-8E48-9D853EBFDD6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232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4" descr="cover-wallerpap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63"/>
            <a:ext cx="9144000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orange-tri-color-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412480" y="4765676"/>
            <a:ext cx="464058" cy="18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38328" y="2763636"/>
            <a:ext cx="8531352" cy="449319"/>
          </a:xfrm>
        </p:spPr>
        <p:txBody>
          <a:bodyPr anchor="t" anchorCtr="0"/>
          <a:lstStyle>
            <a:lvl1pPr marL="0" indent="0">
              <a:spcBef>
                <a:spcPts val="1320"/>
              </a:spcBef>
              <a:buNone/>
              <a:defRPr sz="2200" b="0" i="1">
                <a:solidFill>
                  <a:srgbClr val="6D6E70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Subtitle of presentation in this location as long as needed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38328" y="3743496"/>
            <a:ext cx="8531352" cy="682492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800" b="0">
                <a:solidFill>
                  <a:srgbClr val="6D6E70"/>
                </a:solidFill>
              </a:defRPr>
            </a:lvl1pPr>
          </a:lstStyle>
          <a:p>
            <a:pPr lvl="0"/>
            <a:r>
              <a:rPr lang="en-US" dirty="0"/>
              <a:t>Name of presenters</a:t>
            </a:r>
          </a:p>
          <a:p>
            <a:pPr lvl="0"/>
            <a:r>
              <a:rPr lang="en-US" dirty="0"/>
              <a:t>Institution</a:t>
            </a:r>
            <a:br>
              <a:rPr lang="en-US" dirty="0"/>
            </a:br>
            <a:endParaRPr lang="en-US" dirty="0"/>
          </a:p>
        </p:txBody>
      </p:sp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2193637"/>
            <a:ext cx="8558784" cy="553998"/>
          </a:xfrm>
        </p:spPr>
        <p:txBody>
          <a:bodyPr anchor="b" anchorCtr="0"/>
          <a:lstStyle>
            <a:lvl1pPr>
              <a:defRPr sz="4000" b="1">
                <a:solidFill>
                  <a:srgbClr val="F19027"/>
                </a:solidFill>
              </a:defRPr>
            </a:lvl1pPr>
          </a:lstStyle>
          <a:p>
            <a:r>
              <a:rPr lang="en-US" dirty="0"/>
              <a:t>IBM Presentation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65760" y="4753615"/>
            <a:ext cx="8531352" cy="36576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 b="0" i="1" baseline="0">
                <a:solidFill>
                  <a:srgbClr val="6D6E70"/>
                </a:solidFill>
                <a:effectLst/>
              </a:defRPr>
            </a:lvl1pPr>
          </a:lstStyle>
          <a:p>
            <a:pPr lvl="0"/>
            <a:r>
              <a:rPr lang="en-US" dirty="0"/>
              <a:t>Place, Conference, </a:t>
            </a:r>
            <a:r>
              <a:rPr lang="en-US" dirty="0" err="1"/>
              <a:t>Date,etc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1159"/>
            <a:ext cx="3008313" cy="559127"/>
          </a:xfrm>
        </p:spPr>
        <p:txBody>
          <a:bodyPr anchor="b"/>
          <a:lstStyle>
            <a:lvl1pPr algn="l">
              <a:defRPr sz="2000" b="0" i="0">
                <a:latin typeface="Helvetica Neue Light" charset="0"/>
                <a:cs typeface="Helvetica Neue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 b="0" i="0">
                <a:latin typeface="Helvetica Neue Light" charset="0"/>
                <a:cs typeface="Helvetica Neue Light" charset="0"/>
              </a:defRPr>
            </a:lvl1pPr>
            <a:lvl2pPr>
              <a:defRPr sz="2800" b="0" i="0">
                <a:latin typeface="Helvetica Neue Light" charset="0"/>
                <a:cs typeface="Helvetica Neue Light" charset="0"/>
              </a:defRPr>
            </a:lvl2pPr>
            <a:lvl3pPr>
              <a:defRPr sz="2400" b="0" i="0">
                <a:latin typeface="Helvetica Neue Light" charset="0"/>
                <a:cs typeface="Helvetica Neue Light" charset="0"/>
              </a:defRPr>
            </a:lvl3pPr>
            <a:lvl4pPr>
              <a:defRPr sz="2000" b="0" i="0">
                <a:latin typeface="Helvetica Neue Light" charset="0"/>
                <a:cs typeface="Helvetica Neue Light" charset="0"/>
              </a:defRPr>
            </a:lvl4pPr>
            <a:lvl5pPr>
              <a:defRPr sz="2000" b="0" i="0">
                <a:latin typeface="Helvetica Neue Light" charset="0"/>
                <a:cs typeface="Helvetica Neue Light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 b="0" i="0">
                <a:latin typeface="Helvetica Neue Light" charset="0"/>
                <a:cs typeface="Helvetica Neue Light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2D88F4-1BBD-4436-A230-2453F5FE0D1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413219"/>
            <a:ext cx="5486400" cy="394980"/>
          </a:xfrm>
        </p:spPr>
        <p:txBody>
          <a:bodyPr anchor="b"/>
          <a:lstStyle>
            <a:lvl1pPr algn="l">
              <a:defRPr sz="2800" b="0" i="0">
                <a:latin typeface="Helvetica Neue Light" charset="0"/>
                <a:cs typeface="Helvetica Neue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 b="0" i="0">
                <a:latin typeface="Helvetica Neue Light" charset="0"/>
                <a:cs typeface="Helvetica Neue Light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 b="0" i="0">
                <a:latin typeface="Helvetica Neue Light" charset="0"/>
                <a:cs typeface="Helvetica Neue Light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Helvetica Neue Light" charset="0"/>
                <a:cs typeface="Helvetica Neue Light" charset="0"/>
              </a:defRPr>
            </a:lvl1pPr>
          </a:lstStyle>
          <a:p>
            <a:fld id="{24BC8B11-60A6-4B69-B419-B94172AA64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D62209-4EDF-4572-8BE8-285CD08041F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32635" y="219075"/>
            <a:ext cx="782778" cy="3893344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19075"/>
            <a:ext cx="6362700" cy="389334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724DF2-28ED-446F-A429-CB9011BDF20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461"/>
            <a:ext cx="7886700" cy="994172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1205-312B-44ED-8D28-D83BAE4EDBD1}" type="datetime1">
              <a:rPr lang="en-IE" smtClean="0"/>
              <a:t>08/10/2024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059B-B552-41B7-B70B-CCB9A951C7D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78963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461"/>
            <a:ext cx="7886700" cy="3877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8B51-625F-4113-9F84-34B505A9A9D9}" type="datetime1">
              <a:rPr lang="en-IE" smtClean="0"/>
              <a:t>08/10/2024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059B-B552-41B7-B70B-CCB9A951C7D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4175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Page Slide 5">
    <p:bg>
      <p:bgPr>
        <a:solidFill>
          <a:srgbClr val="F190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aded-logo-wallpap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2738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-475718"/>
            <a:ext cx="8558784" cy="1645920"/>
          </a:xfrm>
        </p:spPr>
        <p:txBody>
          <a:bodyPr anchor="b" anchorCtr="0">
            <a:noAutofit/>
          </a:bodyPr>
          <a:lstStyle>
            <a:lvl1pPr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Table of content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65760" y="1411537"/>
            <a:ext cx="8531352" cy="830997"/>
          </a:xfrm>
        </p:spPr>
        <p:txBody>
          <a:bodyPr wrap="square" lIns="0" anchor="t" anchorCtr="0">
            <a:spAutoFit/>
          </a:bodyPr>
          <a:lstStyle>
            <a:lvl1pPr>
              <a:buClr>
                <a:schemeClr val="bg1"/>
              </a:buClr>
              <a:buNone/>
              <a:defRPr sz="22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57173" y="4832298"/>
            <a:ext cx="248337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E98947E1-6E9C-4553-A175-053CB8F72200}" type="slidenum">
              <a:rPr lang="en-US" sz="10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r>
              <a:rPr lang="en-US" sz="1000" dirty="0">
                <a:solidFill>
                  <a:schemeClr val="bg1"/>
                </a:solidFill>
                <a:latin typeface="+mn-lt"/>
              </a:rPr>
              <a:t> | </a:t>
            </a:r>
            <a:r>
              <a:rPr lang="de-DE" sz="1000" dirty="0">
                <a:solidFill>
                  <a:schemeClr val="bg1"/>
                </a:solidFill>
                <a:latin typeface="+mn-lt"/>
              </a:rPr>
              <a:t>© 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2024 - IBM Corporation Copyright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Page Slide 5">
    <p:bg>
      <p:bgPr>
        <a:solidFill>
          <a:srgbClr val="F190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aded-logo-wallpap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2738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895649"/>
            <a:ext cx="8558784" cy="1645920"/>
          </a:xfrm>
        </p:spPr>
        <p:txBody>
          <a:bodyPr anchor="b" anchorCtr="0">
            <a:no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page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569001"/>
            <a:ext cx="8531352" cy="338554"/>
          </a:xfrm>
        </p:spPr>
        <p:txBody>
          <a:bodyPr wrap="square" lIns="0" anchor="t" anchorCtr="0">
            <a:spAutoFit/>
          </a:bodyPr>
          <a:lstStyle>
            <a:lvl1pPr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More text on one line in this location if needed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age Slide 5">
    <p:bg>
      <p:bgPr>
        <a:solidFill>
          <a:srgbClr val="F190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aded-logo-wallpap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2738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1115568"/>
            <a:ext cx="8558784" cy="1645920"/>
          </a:xfrm>
        </p:spPr>
        <p:txBody>
          <a:bodyPr anchor="b" anchorCtr="0">
            <a:no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page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788920"/>
            <a:ext cx="8531352" cy="338554"/>
          </a:xfrm>
        </p:spPr>
        <p:txBody>
          <a:bodyPr wrap="square" lIns="0" anchor="b" anchorCtr="0">
            <a:spAutoFit/>
          </a:bodyPr>
          <a:lstStyle>
            <a:lvl1pPr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More text on one line in this location if needed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Helvetica Neue Light" charset="0"/>
                <a:cs typeface="Helvetica Neue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4" y="852616"/>
            <a:ext cx="8455025" cy="3682314"/>
          </a:xfrm>
        </p:spPr>
        <p:txBody>
          <a:bodyPr/>
          <a:lstStyle>
            <a:lvl1pPr>
              <a:defRPr b="0" i="0">
                <a:latin typeface="Helvetica Neue Light" charset="0"/>
                <a:cs typeface="Helvetica Neue Light" charset="0"/>
              </a:defRPr>
            </a:lvl1pPr>
            <a:lvl2pPr>
              <a:defRPr b="0" i="0">
                <a:latin typeface="Helvetica Neue Light" charset="0"/>
                <a:cs typeface="Helvetica Neue Light" charset="0"/>
              </a:defRPr>
            </a:lvl2pPr>
            <a:lvl3pPr>
              <a:defRPr b="0" i="0">
                <a:latin typeface="Helvetica Neue Light" charset="0"/>
                <a:cs typeface="Helvetica Neue Light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257173" y="4832298"/>
            <a:ext cx="178125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E98947E1-6E9C-4553-A175-053CB8F72200}" type="slidenum">
              <a:rPr lang="en-US" sz="1000" smtClean="0">
                <a:solidFill>
                  <a:srgbClr val="6D6E70"/>
                </a:solidFill>
                <a:latin typeface="+mn-lt"/>
              </a:rPr>
              <a:pPr/>
              <a:t>‹#›</a:t>
            </a:fld>
            <a:r>
              <a:rPr lang="en-US" sz="1000" dirty="0">
                <a:solidFill>
                  <a:srgbClr val="6D6E70"/>
                </a:solidFill>
                <a:latin typeface="+mn-lt"/>
              </a:rPr>
              <a:t> | </a:t>
            </a:r>
            <a:r>
              <a:rPr lang="de-DE" sz="1000" dirty="0">
                <a:solidFill>
                  <a:srgbClr val="6D6E70"/>
                </a:solidFill>
                <a:latin typeface="+mn-lt"/>
              </a:rPr>
              <a:t>© </a:t>
            </a:r>
            <a:r>
              <a:rPr lang="en-US" sz="1000" dirty="0">
                <a:solidFill>
                  <a:srgbClr val="6D6E70"/>
                </a:solidFill>
                <a:latin typeface="+mn-lt"/>
              </a:rPr>
              <a:t>2024 - IBM Research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/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8613" y="219075"/>
            <a:ext cx="8686800" cy="39498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Table of contents/Agenda template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DDE8C-FCD3-47EF-B8D4-5308179AE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163824" y="855406"/>
            <a:ext cx="5687845" cy="3602294"/>
          </a:xfrm>
        </p:spPr>
        <p:txBody>
          <a:bodyPr lIns="0" tIns="91440" bIns="0"/>
          <a:lstStyle>
            <a:lvl1pPr marL="0" indent="0">
              <a:lnSpc>
                <a:spcPts val="1300"/>
              </a:lnSpc>
              <a:spcBef>
                <a:spcPts val="1080"/>
              </a:spcBef>
              <a:buNone/>
              <a:defRPr sz="1200"/>
            </a:lvl1pPr>
          </a:lstStyle>
          <a:p>
            <a:pPr lvl="0"/>
            <a:r>
              <a:rPr lang="en-US" dirty="0"/>
              <a:t>Note that the contents/agenda items are written in sentence case</a:t>
            </a:r>
          </a:p>
          <a:p>
            <a:pPr lvl="0"/>
            <a:r>
              <a:rPr lang="en-US" dirty="0"/>
              <a:t>Title the page “Table of contents” if the document is meant to be read or is a “leave behind.” Use “Agenda” if the document will be presented formally</a:t>
            </a:r>
          </a:p>
          <a:p>
            <a:pPr lvl="0"/>
            <a:r>
              <a:rPr lang="en-US" dirty="0"/>
              <a:t>This page should appear at the beginning of each section, with the highlighted section appearing in blue and bold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29184" y="855406"/>
            <a:ext cx="2743200" cy="3602293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Content heading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 tIns="914400" anchor="ctr" anchorCtr="0"/>
          <a:lstStyle>
            <a:lvl1pPr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8613" y="4080510"/>
            <a:ext cx="8503920" cy="394980"/>
          </a:xfrm>
        </p:spPr>
        <p:txBody>
          <a:bodyPr/>
          <a:lstStyle>
            <a:lvl1pPr>
              <a:defRPr>
                <a:solidFill>
                  <a:srgbClr val="FDB813"/>
                </a:solidFill>
              </a:defRPr>
            </a:lvl1pPr>
          </a:lstStyle>
          <a:p>
            <a:r>
              <a:rPr lang="en-US" dirty="0"/>
              <a:t>Full bleed images preferred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29184" y="4491990"/>
            <a:ext cx="8503920" cy="548640"/>
          </a:xfrm>
        </p:spPr>
        <p:txBody>
          <a:bodyPr/>
          <a:lstStyle>
            <a:lvl1pPr marL="0" indent="0">
              <a:buNone/>
              <a:defRPr lang="en-US" sz="1600" b="0" i="0" kern="1200" dirty="0" smtClean="0">
                <a:solidFill>
                  <a:srgbClr val="6D6E70"/>
                </a:solidFill>
                <a:latin typeface="Helvetica Neue Light" charset="0"/>
                <a:ea typeface="+mn-ea"/>
                <a:cs typeface="Helvetica Neue Light" charset="0"/>
              </a:defRPr>
            </a:lvl1pPr>
          </a:lstStyle>
          <a:p>
            <a:pPr marL="0" lvl="0" indent="0" algn="l" rtl="0" fontAlgn="base">
              <a:spcBef>
                <a:spcPct val="5000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Wingdings" pitchFamily="2" charset="2"/>
              <a:buNone/>
            </a:pPr>
            <a:r>
              <a:rPr lang="en-US" dirty="0"/>
              <a:t>Text over top of full bleed images would be in white or a color from the color palette that would offer good contrast. Also, colored text in Arial Bold would have greater impact.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394980"/>
          </a:xfrm>
        </p:spPr>
        <p:txBody>
          <a:bodyPr/>
          <a:lstStyle>
            <a:lvl1pPr>
              <a:defRPr b="0" i="0">
                <a:latin typeface="Helvetica Neue Light" charset="0"/>
                <a:cs typeface="Helvetica Neue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0" i="0">
                <a:latin typeface="Helvetica Neue Light" charset="0"/>
                <a:cs typeface="Helvetica Neue Ligh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 b="0" i="0">
                <a:latin typeface="Helvetica Neue Light" charset="0"/>
                <a:cs typeface="Helvetica Neue Light" charset="0"/>
              </a:defRPr>
            </a:lvl1pPr>
            <a:lvl2pPr>
              <a:defRPr sz="2000" b="0" i="0">
                <a:latin typeface="Helvetica Neue Light" charset="0"/>
                <a:cs typeface="Helvetica Neue Light" charset="0"/>
              </a:defRPr>
            </a:lvl2pPr>
            <a:lvl3pPr>
              <a:defRPr sz="1800" b="0" i="0">
                <a:latin typeface="Helvetica Neue Light" charset="0"/>
                <a:cs typeface="Helvetica Neue Light" charset="0"/>
              </a:defRPr>
            </a:lvl3pPr>
            <a:lvl4pPr>
              <a:defRPr sz="1600" b="0" i="0">
                <a:latin typeface="Helvetica Neue Light" charset="0"/>
                <a:cs typeface="Helvetica Neue Light" charset="0"/>
              </a:defRPr>
            </a:lvl4pPr>
            <a:lvl5pPr>
              <a:defRPr sz="1600" b="0" i="0">
                <a:latin typeface="Helvetica Neue Light" charset="0"/>
                <a:cs typeface="Helvetica Neue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0" i="0">
                <a:latin typeface="Helvetica Neue Light" charset="0"/>
                <a:cs typeface="Helvetica Neue Ligh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 b="0" i="0">
                <a:latin typeface="Helvetica Neue Light" charset="0"/>
                <a:cs typeface="Helvetica Neue Light" charset="0"/>
              </a:defRPr>
            </a:lvl1pPr>
            <a:lvl2pPr>
              <a:defRPr sz="2000" b="0" i="0">
                <a:latin typeface="Helvetica Neue Light" charset="0"/>
                <a:cs typeface="Helvetica Neue Light" charset="0"/>
              </a:defRPr>
            </a:lvl2pPr>
            <a:lvl3pPr>
              <a:defRPr sz="1800" b="0" i="0">
                <a:latin typeface="Helvetica Neue Light" charset="0"/>
                <a:cs typeface="Helvetica Neue Light" charset="0"/>
              </a:defRPr>
            </a:lvl3pPr>
            <a:lvl4pPr>
              <a:defRPr sz="1600" b="0" i="0">
                <a:latin typeface="Helvetica Neue Light" charset="0"/>
                <a:cs typeface="Helvetica Neue Light" charset="0"/>
              </a:defRPr>
            </a:lvl4pPr>
            <a:lvl5pPr>
              <a:defRPr sz="1600" b="0" i="0">
                <a:latin typeface="Helvetica Neue Light" charset="0"/>
                <a:cs typeface="Helvetica Neue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39A948-DEA7-4EFA-9130-61B45069BCE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26F9A1-9B46-4608-B497-7E101192DD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4" y="852616"/>
            <a:ext cx="8455025" cy="3700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  <a:p>
            <a:pPr lvl="4"/>
            <a:endParaRPr lang="en-US" dirty="0"/>
          </a:p>
        </p:txBody>
      </p:sp>
      <p:sp>
        <p:nvSpPr>
          <p:cNvPr id="6759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28613" y="219076"/>
            <a:ext cx="8686800" cy="39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7636" name="Rectangle 5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8614" y="4893469"/>
            <a:ext cx="21240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900" b="0" i="0">
                <a:solidFill>
                  <a:srgbClr val="7F7F7F"/>
                </a:solidFill>
                <a:latin typeface="Helvetica Neue Light" charset="0"/>
                <a:cs typeface="Helvetica Neue Light" charset="0"/>
              </a:defRPr>
            </a:lvl1pPr>
          </a:lstStyle>
          <a:p>
            <a:fld id="{92EDDE8C-FCD3-47EF-B8D4-5308179AEE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3" descr="IBM-logo-50-black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831263" y="4552950"/>
            <a:ext cx="1603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94" r:id="rId2"/>
    <p:sldLayoutId id="2147483695" r:id="rId3"/>
    <p:sldLayoutId id="2147483683" r:id="rId4"/>
    <p:sldLayoutId id="2147483666" r:id="rId5"/>
    <p:sldLayoutId id="2147483693" r:id="rId6"/>
    <p:sldLayoutId id="2147483690" r:id="rId7"/>
    <p:sldLayoutId id="2147483669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96" r:id="rId14"/>
    <p:sldLayoutId id="2147483697" r:id="rId15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 b="0" i="0">
          <a:solidFill>
            <a:srgbClr val="191919"/>
          </a:solidFill>
          <a:latin typeface="Helvetica Neue Light" charset="0"/>
          <a:ea typeface="+mj-ea"/>
          <a:cs typeface="Helvetica Neue Light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9pPr>
    </p:titleStyle>
    <p:bodyStyle>
      <a:lvl1pPr marL="173038" indent="-173038" algn="l" rtl="0" fontAlgn="base">
        <a:spcBef>
          <a:spcPct val="50000"/>
        </a:spcBef>
        <a:spcAft>
          <a:spcPct val="0"/>
        </a:spcAft>
        <a:buClr>
          <a:srgbClr val="6D6E70"/>
        </a:buClr>
        <a:buSzPct val="90000"/>
        <a:buFont typeface="Wingdings" pitchFamily="2" charset="2"/>
        <a:buChar char="§"/>
        <a:defRPr sz="1600" b="0" i="0">
          <a:solidFill>
            <a:srgbClr val="6D6E70"/>
          </a:solidFill>
          <a:latin typeface="Helvetica Neue Light" charset="0"/>
          <a:ea typeface="+mn-ea"/>
          <a:cs typeface="Helvetica Neue Light" charset="0"/>
        </a:defRPr>
      </a:lvl1pPr>
      <a:lvl2pPr marL="509588" indent="-163513" algn="l" rtl="0" fontAlgn="base">
        <a:spcBef>
          <a:spcPct val="0"/>
        </a:spcBef>
        <a:spcAft>
          <a:spcPct val="0"/>
        </a:spcAft>
        <a:buClr>
          <a:srgbClr val="6D6E70"/>
        </a:buClr>
        <a:buSzPct val="90000"/>
        <a:buFont typeface="Arial" charset="0"/>
        <a:buChar char="–"/>
        <a:defRPr sz="1600" b="0" i="0">
          <a:solidFill>
            <a:srgbClr val="6D6E70"/>
          </a:solidFill>
          <a:latin typeface="Helvetica Neue Light" charset="0"/>
          <a:cs typeface="Helvetica Neue Light" charset="0"/>
        </a:defRPr>
      </a:lvl2pPr>
      <a:lvl3pPr marL="855663" indent="-173038" algn="l" rtl="0" fontAlgn="base">
        <a:spcBef>
          <a:spcPct val="0"/>
        </a:spcBef>
        <a:spcAft>
          <a:spcPct val="0"/>
        </a:spcAft>
        <a:buClr>
          <a:srgbClr val="6D6E70"/>
        </a:buClr>
        <a:buSzPct val="90000"/>
        <a:buFont typeface="Wingdings" pitchFamily="2" charset="2"/>
        <a:buChar char="§"/>
        <a:defRPr sz="1600" b="0" i="0">
          <a:solidFill>
            <a:srgbClr val="6D6E70"/>
          </a:solidFill>
          <a:latin typeface="Helvetica Neue Light" charset="0"/>
          <a:cs typeface="Helvetica Neue Light" charset="0"/>
        </a:defRPr>
      </a:lvl3pPr>
      <a:lvl4pPr marL="1203325" indent="-173038" algn="l" rtl="0" fontAlgn="base">
        <a:spcBef>
          <a:spcPct val="20000"/>
        </a:spcBef>
        <a:spcAft>
          <a:spcPct val="0"/>
        </a:spcAft>
        <a:buClr>
          <a:schemeClr val="bg1"/>
        </a:buClr>
        <a:defRPr sz="1600" b="0" i="0">
          <a:solidFill>
            <a:schemeClr val="bg1"/>
          </a:solidFill>
          <a:latin typeface="Helvetica Neue Light" charset="0"/>
        </a:defRPr>
      </a:lvl4pPr>
      <a:lvl5pPr marL="15398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 b="0" i="0">
          <a:solidFill>
            <a:schemeClr val="bg1"/>
          </a:solidFill>
          <a:latin typeface="Helvetica Neue Light" charset="0"/>
        </a:defRPr>
      </a:lvl5pPr>
      <a:lvl6pPr marL="19970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Arial" charset="0"/>
        </a:defRPr>
      </a:lvl6pPr>
      <a:lvl7pPr marL="24542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Arial" charset="0"/>
        </a:defRPr>
      </a:lvl7pPr>
      <a:lvl8pPr marL="29114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Arial" charset="0"/>
        </a:defRPr>
      </a:lvl8pPr>
      <a:lvl9pPr marL="33686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0.png"/><Relationship Id="rId13" Type="http://schemas.openxmlformats.org/officeDocument/2006/relationships/image" Target="../media/image980.png"/><Relationship Id="rId3" Type="http://schemas.openxmlformats.org/officeDocument/2006/relationships/image" Target="../media/image860.png"/><Relationship Id="rId7" Type="http://schemas.openxmlformats.org/officeDocument/2006/relationships/image" Target="../media/image920.png"/><Relationship Id="rId12" Type="http://schemas.openxmlformats.org/officeDocument/2006/relationships/image" Target="../media/image97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90.png"/><Relationship Id="rId11" Type="http://schemas.openxmlformats.org/officeDocument/2006/relationships/image" Target="../media/image960.png"/><Relationship Id="rId5" Type="http://schemas.openxmlformats.org/officeDocument/2006/relationships/image" Target="../media/image880.png"/><Relationship Id="rId15" Type="http://schemas.openxmlformats.org/officeDocument/2006/relationships/image" Target="../media/image1000.png"/><Relationship Id="rId10" Type="http://schemas.openxmlformats.org/officeDocument/2006/relationships/image" Target="../media/image950.png"/><Relationship Id="rId4" Type="http://schemas.openxmlformats.org/officeDocument/2006/relationships/image" Target="../media/image870.png"/><Relationship Id="rId9" Type="http://schemas.openxmlformats.org/officeDocument/2006/relationships/image" Target="../media/image940.png"/><Relationship Id="rId14" Type="http://schemas.openxmlformats.org/officeDocument/2006/relationships/image" Target="../media/image99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6.png"/><Relationship Id="rId4" Type="http://schemas.openxmlformats.org/officeDocument/2006/relationships/image" Target="../media/image10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80.png"/><Relationship Id="rId18" Type="http://schemas.openxmlformats.org/officeDocument/2006/relationships/image" Target="../media/image117.png"/><Relationship Id="rId3" Type="http://schemas.openxmlformats.org/officeDocument/2006/relationships/image" Target="../media/image107.png"/><Relationship Id="rId21" Type="http://schemas.openxmlformats.org/officeDocument/2006/relationships/image" Target="../media/image121.png"/><Relationship Id="rId7" Type="http://schemas.openxmlformats.org/officeDocument/2006/relationships/image" Target="../media/image87.png"/><Relationship Id="rId12" Type="http://schemas.openxmlformats.org/officeDocument/2006/relationships/image" Target="../media/image112.png"/><Relationship Id="rId17" Type="http://schemas.openxmlformats.org/officeDocument/2006/relationships/image" Target="../media/image116.png"/><Relationship Id="rId25" Type="http://schemas.openxmlformats.org/officeDocument/2006/relationships/image" Target="../media/image125.png"/><Relationship Id="rId2" Type="http://schemas.openxmlformats.org/officeDocument/2006/relationships/image" Target="../media/image106.png"/><Relationship Id="rId16" Type="http://schemas.openxmlformats.org/officeDocument/2006/relationships/image" Target="../media/image115.png"/><Relationship Id="rId20" Type="http://schemas.openxmlformats.org/officeDocument/2006/relationships/image" Target="../media/image1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8.png"/><Relationship Id="rId11" Type="http://schemas.openxmlformats.org/officeDocument/2006/relationships/image" Target="../media/image111.png"/><Relationship Id="rId24" Type="http://schemas.openxmlformats.org/officeDocument/2006/relationships/image" Target="../media/image124.png"/><Relationship Id="rId5" Type="http://schemas.openxmlformats.org/officeDocument/2006/relationships/image" Target="../media/image137.png"/><Relationship Id="rId15" Type="http://schemas.openxmlformats.org/officeDocument/2006/relationships/image" Target="../media/image114.png"/><Relationship Id="rId23" Type="http://schemas.openxmlformats.org/officeDocument/2006/relationships/image" Target="../media/image123.png"/><Relationship Id="rId10" Type="http://schemas.openxmlformats.org/officeDocument/2006/relationships/image" Target="../media/image77.png"/><Relationship Id="rId19" Type="http://schemas.openxmlformats.org/officeDocument/2006/relationships/image" Target="../media/image118.png"/><Relationship Id="rId4" Type="http://schemas.openxmlformats.org/officeDocument/2006/relationships/image" Target="../media/image108.png"/><Relationship Id="rId9" Type="http://schemas.openxmlformats.org/officeDocument/2006/relationships/image" Target="../media/image110.png"/><Relationship Id="rId14" Type="http://schemas.openxmlformats.org/officeDocument/2006/relationships/image" Target="../media/image113.png"/><Relationship Id="rId22" Type="http://schemas.openxmlformats.org/officeDocument/2006/relationships/image" Target="../media/image1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88.png"/><Relationship Id="rId7" Type="http://schemas.openxmlformats.org/officeDocument/2006/relationships/image" Target="../media/image167.png"/><Relationship Id="rId2" Type="http://schemas.openxmlformats.org/officeDocument/2006/relationships/image" Target="../media/image16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6.png"/><Relationship Id="rId5" Type="http://schemas.openxmlformats.org/officeDocument/2006/relationships/image" Target="../media/image1650.png"/><Relationship Id="rId4" Type="http://schemas.openxmlformats.org/officeDocument/2006/relationships/image" Target="../media/image1640.png"/><Relationship Id="rId9" Type="http://schemas.openxmlformats.org/officeDocument/2006/relationships/image" Target="../media/image16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13" Type="http://schemas.openxmlformats.org/officeDocument/2006/relationships/image" Target="../media/image181.png"/><Relationship Id="rId18" Type="http://schemas.openxmlformats.org/officeDocument/2006/relationships/image" Target="../media/image186.png"/><Relationship Id="rId3" Type="http://schemas.openxmlformats.org/officeDocument/2006/relationships/image" Target="../media/image171.png"/><Relationship Id="rId21" Type="http://schemas.openxmlformats.org/officeDocument/2006/relationships/image" Target="../media/image189.png"/><Relationship Id="rId7" Type="http://schemas.openxmlformats.org/officeDocument/2006/relationships/image" Target="../media/image175.png"/><Relationship Id="rId12" Type="http://schemas.openxmlformats.org/officeDocument/2006/relationships/image" Target="../media/image180.png"/><Relationship Id="rId17" Type="http://schemas.openxmlformats.org/officeDocument/2006/relationships/image" Target="../media/image185.png"/><Relationship Id="rId2" Type="http://schemas.openxmlformats.org/officeDocument/2006/relationships/image" Target="../media/image170.png"/><Relationship Id="rId16" Type="http://schemas.openxmlformats.org/officeDocument/2006/relationships/image" Target="../media/image184.png"/><Relationship Id="rId20" Type="http://schemas.openxmlformats.org/officeDocument/2006/relationships/image" Target="../media/image18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4.png"/><Relationship Id="rId11" Type="http://schemas.openxmlformats.org/officeDocument/2006/relationships/image" Target="../media/image179.png"/><Relationship Id="rId24" Type="http://schemas.openxmlformats.org/officeDocument/2006/relationships/image" Target="../media/image1260.png"/><Relationship Id="rId5" Type="http://schemas.openxmlformats.org/officeDocument/2006/relationships/image" Target="../media/image173.png"/><Relationship Id="rId15" Type="http://schemas.openxmlformats.org/officeDocument/2006/relationships/image" Target="../media/image183.png"/><Relationship Id="rId23" Type="http://schemas.openxmlformats.org/officeDocument/2006/relationships/image" Target="../media/image191.png"/><Relationship Id="rId10" Type="http://schemas.openxmlformats.org/officeDocument/2006/relationships/image" Target="../media/image178.png"/><Relationship Id="rId19" Type="http://schemas.openxmlformats.org/officeDocument/2006/relationships/image" Target="../media/image187.png"/><Relationship Id="rId4" Type="http://schemas.openxmlformats.org/officeDocument/2006/relationships/image" Target="../media/image172.png"/><Relationship Id="rId9" Type="http://schemas.openxmlformats.org/officeDocument/2006/relationships/image" Target="../media/image177.png"/><Relationship Id="rId14" Type="http://schemas.openxmlformats.org/officeDocument/2006/relationships/image" Target="../media/image89.png"/><Relationship Id="rId22" Type="http://schemas.openxmlformats.org/officeDocument/2006/relationships/image" Target="../media/image19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13" Type="http://schemas.openxmlformats.org/officeDocument/2006/relationships/image" Target="../media/image204.png"/><Relationship Id="rId18" Type="http://schemas.openxmlformats.org/officeDocument/2006/relationships/image" Target="../media/image209.png"/><Relationship Id="rId3" Type="http://schemas.openxmlformats.org/officeDocument/2006/relationships/image" Target="../media/image194.png"/><Relationship Id="rId21" Type="http://schemas.openxmlformats.org/officeDocument/2006/relationships/image" Target="../media/image212.png"/><Relationship Id="rId7" Type="http://schemas.openxmlformats.org/officeDocument/2006/relationships/image" Target="../media/image198.png"/><Relationship Id="rId12" Type="http://schemas.openxmlformats.org/officeDocument/2006/relationships/image" Target="../media/image203.png"/><Relationship Id="rId17" Type="http://schemas.openxmlformats.org/officeDocument/2006/relationships/image" Target="../media/image208.png"/><Relationship Id="rId2" Type="http://schemas.openxmlformats.org/officeDocument/2006/relationships/image" Target="../media/image193.png"/><Relationship Id="rId16" Type="http://schemas.openxmlformats.org/officeDocument/2006/relationships/image" Target="../media/image207.png"/><Relationship Id="rId20" Type="http://schemas.openxmlformats.org/officeDocument/2006/relationships/image" Target="../media/image2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7.png"/><Relationship Id="rId11" Type="http://schemas.openxmlformats.org/officeDocument/2006/relationships/image" Target="../media/image202.png"/><Relationship Id="rId5" Type="http://schemas.openxmlformats.org/officeDocument/2006/relationships/image" Target="../media/image196.png"/><Relationship Id="rId15" Type="http://schemas.openxmlformats.org/officeDocument/2006/relationships/image" Target="../media/image206.png"/><Relationship Id="rId10" Type="http://schemas.openxmlformats.org/officeDocument/2006/relationships/image" Target="../media/image201.png"/><Relationship Id="rId19" Type="http://schemas.openxmlformats.org/officeDocument/2006/relationships/image" Target="../media/image210.png"/><Relationship Id="rId4" Type="http://schemas.openxmlformats.org/officeDocument/2006/relationships/image" Target="../media/image195.png"/><Relationship Id="rId9" Type="http://schemas.openxmlformats.org/officeDocument/2006/relationships/image" Target="../media/image200.png"/><Relationship Id="rId14" Type="http://schemas.openxmlformats.org/officeDocument/2006/relationships/image" Target="../media/image205.png"/><Relationship Id="rId22" Type="http://schemas.openxmlformats.org/officeDocument/2006/relationships/image" Target="../media/image1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0.png"/><Relationship Id="rId13" Type="http://schemas.openxmlformats.org/officeDocument/2006/relationships/image" Target="../media/image1710.png"/><Relationship Id="rId3" Type="http://schemas.openxmlformats.org/officeDocument/2006/relationships/image" Target="../media/image711.png"/><Relationship Id="rId7" Type="http://schemas.openxmlformats.org/officeDocument/2006/relationships/image" Target="../media/image1110.png"/><Relationship Id="rId12" Type="http://schemas.openxmlformats.org/officeDocument/2006/relationships/image" Target="../media/image160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10.png"/><Relationship Id="rId11" Type="http://schemas.openxmlformats.org/officeDocument/2006/relationships/image" Target="../media/image157.png"/><Relationship Id="rId5" Type="http://schemas.openxmlformats.org/officeDocument/2006/relationships/image" Target="../media/image911.png"/><Relationship Id="rId10" Type="http://schemas.openxmlformats.org/officeDocument/2006/relationships/image" Target="../media/image1410.png"/><Relationship Id="rId4" Type="http://schemas.openxmlformats.org/officeDocument/2006/relationships/image" Target="../media/image811.png"/><Relationship Id="rId9" Type="http://schemas.openxmlformats.org/officeDocument/2006/relationships/image" Target="../media/image13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6.png"/><Relationship Id="rId13" Type="http://schemas.openxmlformats.org/officeDocument/2006/relationships/image" Target="../media/image240.png"/><Relationship Id="rId18" Type="http://schemas.openxmlformats.org/officeDocument/2006/relationships/image" Target="../media/image245.png"/><Relationship Id="rId3" Type="http://schemas.openxmlformats.org/officeDocument/2006/relationships/image" Target="../media/image231.png"/><Relationship Id="rId7" Type="http://schemas.openxmlformats.org/officeDocument/2006/relationships/image" Target="../media/image235.png"/><Relationship Id="rId12" Type="http://schemas.openxmlformats.org/officeDocument/2006/relationships/image" Target="../media/image239.png"/><Relationship Id="rId17" Type="http://schemas.openxmlformats.org/officeDocument/2006/relationships/image" Target="../media/image244.png"/><Relationship Id="rId2" Type="http://schemas.openxmlformats.org/officeDocument/2006/relationships/image" Target="../media/image93.png"/><Relationship Id="rId16" Type="http://schemas.openxmlformats.org/officeDocument/2006/relationships/image" Target="../media/image243.png"/><Relationship Id="rId20" Type="http://schemas.openxmlformats.org/officeDocument/2006/relationships/image" Target="../media/image9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4.png"/><Relationship Id="rId11" Type="http://schemas.openxmlformats.org/officeDocument/2006/relationships/image" Target="../media/image238.png"/><Relationship Id="rId5" Type="http://schemas.openxmlformats.org/officeDocument/2006/relationships/image" Target="../media/image233.png"/><Relationship Id="rId15" Type="http://schemas.openxmlformats.org/officeDocument/2006/relationships/image" Target="../media/image242.png"/><Relationship Id="rId10" Type="http://schemas.openxmlformats.org/officeDocument/2006/relationships/image" Target="../media/image237.png"/><Relationship Id="rId19" Type="http://schemas.openxmlformats.org/officeDocument/2006/relationships/image" Target="../media/image246.png"/><Relationship Id="rId4" Type="http://schemas.openxmlformats.org/officeDocument/2006/relationships/image" Target="../media/image232.png"/><Relationship Id="rId9" Type="http://schemas.openxmlformats.org/officeDocument/2006/relationships/image" Target="../media/image2360.png"/><Relationship Id="rId14" Type="http://schemas.openxmlformats.org/officeDocument/2006/relationships/image" Target="../media/image24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6.png"/><Relationship Id="rId13" Type="http://schemas.openxmlformats.org/officeDocument/2006/relationships/image" Target="../media/image258.png"/><Relationship Id="rId18" Type="http://schemas.openxmlformats.org/officeDocument/2006/relationships/image" Target="../media/image263.png"/><Relationship Id="rId3" Type="http://schemas.openxmlformats.org/officeDocument/2006/relationships/image" Target="../media/image249.png"/><Relationship Id="rId7" Type="http://schemas.openxmlformats.org/officeDocument/2006/relationships/image" Target="../media/image253.png"/><Relationship Id="rId12" Type="http://schemas.openxmlformats.org/officeDocument/2006/relationships/image" Target="../media/image257.png"/><Relationship Id="rId17" Type="http://schemas.openxmlformats.org/officeDocument/2006/relationships/image" Target="../media/image262.png"/><Relationship Id="rId2" Type="http://schemas.openxmlformats.org/officeDocument/2006/relationships/image" Target="../media/image133.png"/><Relationship Id="rId16" Type="http://schemas.openxmlformats.org/officeDocument/2006/relationships/image" Target="../media/image26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2.png"/><Relationship Id="rId11" Type="http://schemas.openxmlformats.org/officeDocument/2006/relationships/image" Target="../media/image256.png"/><Relationship Id="rId5" Type="http://schemas.openxmlformats.org/officeDocument/2006/relationships/image" Target="../media/image251.png"/><Relationship Id="rId15" Type="http://schemas.openxmlformats.org/officeDocument/2006/relationships/image" Target="../media/image260.png"/><Relationship Id="rId10" Type="http://schemas.openxmlformats.org/officeDocument/2006/relationships/image" Target="../media/image255.png"/><Relationship Id="rId19" Type="http://schemas.openxmlformats.org/officeDocument/2006/relationships/image" Target="../media/image134.png"/><Relationship Id="rId4" Type="http://schemas.openxmlformats.org/officeDocument/2006/relationships/image" Target="../media/image250.png"/><Relationship Id="rId9" Type="http://schemas.openxmlformats.org/officeDocument/2006/relationships/image" Target="../media/image254.png"/><Relationship Id="rId14" Type="http://schemas.openxmlformats.org/officeDocument/2006/relationships/image" Target="../media/image25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324.png"/><Relationship Id="rId3" Type="http://schemas.openxmlformats.org/officeDocument/2006/relationships/image" Target="../media/image95.png"/><Relationship Id="rId7" Type="http://schemas.openxmlformats.org/officeDocument/2006/relationships/image" Target="../media/image143.png"/><Relationship Id="rId12" Type="http://schemas.openxmlformats.org/officeDocument/2006/relationships/image" Target="../media/image323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2.png"/><Relationship Id="rId11" Type="http://schemas.openxmlformats.org/officeDocument/2006/relationships/image" Target="../media/image322.png"/><Relationship Id="rId5" Type="http://schemas.openxmlformats.org/officeDocument/2006/relationships/image" Target="../media/image141.png"/><Relationship Id="rId10" Type="http://schemas.openxmlformats.org/officeDocument/2006/relationships/image" Target="../media/image146.png"/><Relationship Id="rId4" Type="http://schemas.openxmlformats.org/officeDocument/2006/relationships/image" Target="../media/image140.png"/><Relationship Id="rId9" Type="http://schemas.openxmlformats.org/officeDocument/2006/relationships/image" Target="../media/image145.png"/><Relationship Id="rId14" Type="http://schemas.openxmlformats.org/officeDocument/2006/relationships/image" Target="../media/image325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7.png"/><Relationship Id="rId18" Type="http://schemas.openxmlformats.org/officeDocument/2006/relationships/image" Target="../media/image342.png"/><Relationship Id="rId26" Type="http://schemas.openxmlformats.org/officeDocument/2006/relationships/image" Target="../media/image350.png"/><Relationship Id="rId3" Type="http://schemas.openxmlformats.org/officeDocument/2006/relationships/image" Target="../media/image327.png"/><Relationship Id="rId21" Type="http://schemas.openxmlformats.org/officeDocument/2006/relationships/image" Target="../media/image345.png"/><Relationship Id="rId34" Type="http://schemas.openxmlformats.org/officeDocument/2006/relationships/image" Target="../media/image358.png"/><Relationship Id="rId7" Type="http://schemas.openxmlformats.org/officeDocument/2006/relationships/image" Target="../media/image147.png"/><Relationship Id="rId12" Type="http://schemas.openxmlformats.org/officeDocument/2006/relationships/image" Target="../media/image336.png"/><Relationship Id="rId17" Type="http://schemas.openxmlformats.org/officeDocument/2006/relationships/image" Target="../media/image341.png"/><Relationship Id="rId25" Type="http://schemas.openxmlformats.org/officeDocument/2006/relationships/image" Target="../media/image349.png"/><Relationship Id="rId33" Type="http://schemas.openxmlformats.org/officeDocument/2006/relationships/image" Target="../media/image357.png"/><Relationship Id="rId2" Type="http://schemas.openxmlformats.org/officeDocument/2006/relationships/image" Target="../media/image326.png"/><Relationship Id="rId16" Type="http://schemas.openxmlformats.org/officeDocument/2006/relationships/image" Target="../media/image340.png"/><Relationship Id="rId20" Type="http://schemas.openxmlformats.org/officeDocument/2006/relationships/image" Target="../media/image344.png"/><Relationship Id="rId29" Type="http://schemas.openxmlformats.org/officeDocument/2006/relationships/image" Target="../media/image35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0.png"/><Relationship Id="rId11" Type="http://schemas.openxmlformats.org/officeDocument/2006/relationships/image" Target="../media/image335.png"/><Relationship Id="rId24" Type="http://schemas.openxmlformats.org/officeDocument/2006/relationships/image" Target="../media/image130.png"/><Relationship Id="rId32" Type="http://schemas.openxmlformats.org/officeDocument/2006/relationships/image" Target="../media/image356.png"/><Relationship Id="rId5" Type="http://schemas.openxmlformats.org/officeDocument/2006/relationships/image" Target="../media/image329.png"/><Relationship Id="rId15" Type="http://schemas.openxmlformats.org/officeDocument/2006/relationships/image" Target="../media/image339.png"/><Relationship Id="rId23" Type="http://schemas.openxmlformats.org/officeDocument/2006/relationships/image" Target="../media/image347.png"/><Relationship Id="rId28" Type="http://schemas.openxmlformats.org/officeDocument/2006/relationships/image" Target="../media/image352.png"/><Relationship Id="rId10" Type="http://schemas.openxmlformats.org/officeDocument/2006/relationships/image" Target="../media/image334.png"/><Relationship Id="rId19" Type="http://schemas.openxmlformats.org/officeDocument/2006/relationships/image" Target="../media/image148.png"/><Relationship Id="rId31" Type="http://schemas.openxmlformats.org/officeDocument/2006/relationships/image" Target="../media/image355.png"/><Relationship Id="rId4" Type="http://schemas.openxmlformats.org/officeDocument/2006/relationships/image" Target="../media/image328.png"/><Relationship Id="rId9" Type="http://schemas.openxmlformats.org/officeDocument/2006/relationships/image" Target="../media/image333.png"/><Relationship Id="rId14" Type="http://schemas.openxmlformats.org/officeDocument/2006/relationships/image" Target="../media/image338.png"/><Relationship Id="rId22" Type="http://schemas.openxmlformats.org/officeDocument/2006/relationships/image" Target="../media/image346.png"/><Relationship Id="rId27" Type="http://schemas.openxmlformats.org/officeDocument/2006/relationships/image" Target="../media/image351.png"/><Relationship Id="rId30" Type="http://schemas.openxmlformats.org/officeDocument/2006/relationships/image" Target="../media/image354.png"/><Relationship Id="rId35" Type="http://schemas.openxmlformats.org/officeDocument/2006/relationships/image" Target="../media/image359.png"/><Relationship Id="rId8" Type="http://schemas.openxmlformats.org/officeDocument/2006/relationships/image" Target="../media/image33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13" Type="http://schemas.openxmlformats.org/officeDocument/2006/relationships/image" Target="../media/image320.png"/><Relationship Id="rId3" Type="http://schemas.openxmlformats.org/officeDocument/2006/relationships/image" Target="../media/image220.png"/><Relationship Id="rId7" Type="http://schemas.openxmlformats.org/officeDocument/2006/relationships/image" Target="../media/image264.png"/><Relationship Id="rId12" Type="http://schemas.openxmlformats.org/officeDocument/2006/relationships/image" Target="../media/image310.png"/><Relationship Id="rId2" Type="http://schemas.openxmlformats.org/officeDocument/2006/relationships/image" Target="../media/image210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10.png"/><Relationship Id="rId11" Type="http://schemas.openxmlformats.org/officeDocument/2006/relationships/image" Target="../media/image300.png"/><Relationship Id="rId5" Type="http://schemas.openxmlformats.org/officeDocument/2006/relationships/image" Target="../media/image247.png"/><Relationship Id="rId10" Type="http://schemas.openxmlformats.org/officeDocument/2006/relationships/image" Target="../media/image290.png"/><Relationship Id="rId4" Type="http://schemas.openxmlformats.org/officeDocument/2006/relationships/image" Target="../media/image230.png"/><Relationship Id="rId9" Type="http://schemas.openxmlformats.org/officeDocument/2006/relationships/image" Target="../media/image280.png"/><Relationship Id="rId14" Type="http://schemas.openxmlformats.org/officeDocument/2006/relationships/image" Target="../media/image33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13" Type="http://schemas.openxmlformats.org/officeDocument/2006/relationships/image" Target="../media/image450.png"/><Relationship Id="rId18" Type="http://schemas.openxmlformats.org/officeDocument/2006/relationships/image" Target="../media/image500.png"/><Relationship Id="rId3" Type="http://schemas.openxmlformats.org/officeDocument/2006/relationships/image" Target="../media/image3510.png"/><Relationship Id="rId7" Type="http://schemas.openxmlformats.org/officeDocument/2006/relationships/image" Target="../media/image390.png"/><Relationship Id="rId12" Type="http://schemas.openxmlformats.org/officeDocument/2006/relationships/image" Target="../media/image440.png"/><Relationship Id="rId17" Type="http://schemas.openxmlformats.org/officeDocument/2006/relationships/image" Target="../media/image490.png"/><Relationship Id="rId2" Type="http://schemas.openxmlformats.org/officeDocument/2006/relationships/image" Target="../media/image343.png"/><Relationship Id="rId16" Type="http://schemas.openxmlformats.org/officeDocument/2006/relationships/image" Target="../media/image480.png"/><Relationship Id="rId20" Type="http://schemas.openxmlformats.org/officeDocument/2006/relationships/image" Target="../media/image5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0.png"/><Relationship Id="rId11" Type="http://schemas.openxmlformats.org/officeDocument/2006/relationships/image" Target="../media/image430.png"/><Relationship Id="rId5" Type="http://schemas.openxmlformats.org/officeDocument/2006/relationships/image" Target="../media/image370.png"/><Relationship Id="rId15" Type="http://schemas.openxmlformats.org/officeDocument/2006/relationships/image" Target="../media/image470.png"/><Relationship Id="rId10" Type="http://schemas.openxmlformats.org/officeDocument/2006/relationships/image" Target="../media/image420.png"/><Relationship Id="rId19" Type="http://schemas.openxmlformats.org/officeDocument/2006/relationships/image" Target="../media/image511.png"/><Relationship Id="rId4" Type="http://schemas.openxmlformats.org/officeDocument/2006/relationships/image" Target="../media/image360.png"/><Relationship Id="rId9" Type="http://schemas.openxmlformats.org/officeDocument/2006/relationships/image" Target="../media/image410.png"/><Relationship Id="rId14" Type="http://schemas.openxmlformats.org/officeDocument/2006/relationships/image" Target="../media/image46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6.png"/><Relationship Id="rId3" Type="http://schemas.openxmlformats.org/officeDocument/2006/relationships/image" Target="../media/image97.png"/><Relationship Id="rId7" Type="http://schemas.openxmlformats.org/officeDocument/2006/relationships/image" Target="../media/image105.png"/><Relationship Id="rId12" Type="http://schemas.openxmlformats.org/officeDocument/2006/relationships/image" Target="../media/image132.png"/><Relationship Id="rId2" Type="http://schemas.openxmlformats.org/officeDocument/2006/relationships/image" Target="../media/image96.png"/><Relationship Id="rId16" Type="http://schemas.openxmlformats.org/officeDocument/2006/relationships/image" Target="../media/image1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0.png"/><Relationship Id="rId11" Type="http://schemas.openxmlformats.org/officeDocument/2006/relationships/image" Target="../media/image131.png"/><Relationship Id="rId5" Type="http://schemas.openxmlformats.org/officeDocument/2006/relationships/image" Target="../media/image99.png"/><Relationship Id="rId15" Type="http://schemas.openxmlformats.org/officeDocument/2006/relationships/image" Target="../media/image149.png"/><Relationship Id="rId10" Type="http://schemas.openxmlformats.org/officeDocument/2006/relationships/image" Target="../media/image129.png"/><Relationship Id="rId4" Type="http://schemas.openxmlformats.org/officeDocument/2006/relationships/image" Target="../media/image98.png"/><Relationship Id="rId9" Type="http://schemas.openxmlformats.org/officeDocument/2006/relationships/image" Target="../media/image128.png"/><Relationship Id="rId14" Type="http://schemas.openxmlformats.org/officeDocument/2006/relationships/image" Target="../media/image1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github.com/IBM/LCN" TargetMode="Externa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0.png"/><Relationship Id="rId13" Type="http://schemas.openxmlformats.org/officeDocument/2006/relationships/image" Target="../media/image671.png"/><Relationship Id="rId18" Type="http://schemas.openxmlformats.org/officeDocument/2006/relationships/image" Target="../media/image720.png"/><Relationship Id="rId3" Type="http://schemas.openxmlformats.org/officeDocument/2006/relationships/image" Target="../media/image570.png"/><Relationship Id="rId21" Type="http://schemas.openxmlformats.org/officeDocument/2006/relationships/image" Target="../media/image163.png"/><Relationship Id="rId7" Type="http://schemas.openxmlformats.org/officeDocument/2006/relationships/image" Target="../media/image613.png"/><Relationship Id="rId12" Type="http://schemas.openxmlformats.org/officeDocument/2006/relationships/image" Target="../media/image660.png"/><Relationship Id="rId17" Type="http://schemas.openxmlformats.org/officeDocument/2006/relationships/image" Target="../media/image712.png"/><Relationship Id="rId2" Type="http://schemas.openxmlformats.org/officeDocument/2006/relationships/image" Target="../media/image560.png"/><Relationship Id="rId16" Type="http://schemas.openxmlformats.org/officeDocument/2006/relationships/image" Target="../media/image700.png"/><Relationship Id="rId20" Type="http://schemas.openxmlformats.org/officeDocument/2006/relationships/image" Target="../media/image7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0.png"/><Relationship Id="rId11" Type="http://schemas.openxmlformats.org/officeDocument/2006/relationships/image" Target="../media/image650.png"/><Relationship Id="rId5" Type="http://schemas.openxmlformats.org/officeDocument/2006/relationships/image" Target="../media/image590.png"/><Relationship Id="rId15" Type="http://schemas.openxmlformats.org/officeDocument/2006/relationships/image" Target="../media/image690.png"/><Relationship Id="rId23" Type="http://schemas.openxmlformats.org/officeDocument/2006/relationships/image" Target="../media/image770.png"/><Relationship Id="rId10" Type="http://schemas.openxmlformats.org/officeDocument/2006/relationships/image" Target="../media/image640.png"/><Relationship Id="rId19" Type="http://schemas.openxmlformats.org/officeDocument/2006/relationships/image" Target="../media/image730.png"/><Relationship Id="rId4" Type="http://schemas.openxmlformats.org/officeDocument/2006/relationships/image" Target="../media/image580.png"/><Relationship Id="rId9" Type="http://schemas.openxmlformats.org/officeDocument/2006/relationships/image" Target="../media/image631.png"/><Relationship Id="rId14" Type="http://schemas.openxmlformats.org/officeDocument/2006/relationships/image" Target="../media/image680.png"/><Relationship Id="rId22" Type="http://schemas.openxmlformats.org/officeDocument/2006/relationships/image" Target="../media/image76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0.png"/><Relationship Id="rId13" Type="http://schemas.openxmlformats.org/officeDocument/2006/relationships/image" Target="../media/image891.png"/><Relationship Id="rId3" Type="http://schemas.openxmlformats.org/officeDocument/2006/relationships/image" Target="../media/image790.png"/><Relationship Id="rId7" Type="http://schemas.openxmlformats.org/officeDocument/2006/relationships/image" Target="../media/image830.png"/><Relationship Id="rId12" Type="http://schemas.openxmlformats.org/officeDocument/2006/relationships/image" Target="../media/image881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20.png"/><Relationship Id="rId11" Type="http://schemas.openxmlformats.org/officeDocument/2006/relationships/image" Target="../media/image871.png"/><Relationship Id="rId5" Type="http://schemas.openxmlformats.org/officeDocument/2006/relationships/image" Target="../media/image810.png"/><Relationship Id="rId15" Type="http://schemas.openxmlformats.org/officeDocument/2006/relationships/image" Target="../media/image165.png"/><Relationship Id="rId10" Type="http://schemas.openxmlformats.org/officeDocument/2006/relationships/image" Target="../media/image861.png"/><Relationship Id="rId4" Type="http://schemas.openxmlformats.org/officeDocument/2006/relationships/image" Target="../media/image800.png"/><Relationship Id="rId9" Type="http://schemas.openxmlformats.org/officeDocument/2006/relationships/image" Target="../media/image850.png"/><Relationship Id="rId14" Type="http://schemas.openxmlformats.org/officeDocument/2006/relationships/image" Target="../media/image90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4.png"/><Relationship Id="rId4" Type="http://schemas.openxmlformats.org/officeDocument/2006/relationships/image" Target="../media/image21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41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42" Type="http://schemas.openxmlformats.org/officeDocument/2006/relationships/image" Target="../media/image44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41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40" Type="http://schemas.openxmlformats.org/officeDocument/2006/relationships/image" Target="../media/image42.png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13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image" Target="../media/image45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image" Target="../media/image62.png"/><Relationship Id="rId16" Type="http://schemas.openxmlformats.org/officeDocument/2006/relationships/image" Target="../media/image64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63.png"/><Relationship Id="rId10" Type="http://schemas.openxmlformats.org/officeDocument/2006/relationships/image" Target="../media/image53.png"/><Relationship Id="rId19" Type="http://schemas.openxmlformats.org/officeDocument/2006/relationships/image" Target="../media/image65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41.png"/><Relationship Id="rId63" Type="http://schemas.openxmlformats.org/officeDocument/2006/relationships/image" Target="../media/image69.png"/><Relationship Id="rId68" Type="http://schemas.openxmlformats.org/officeDocument/2006/relationships/image" Target="../media/image74.png"/><Relationship Id="rId34" Type="http://schemas.openxmlformats.org/officeDocument/2006/relationships/image" Target="../media/image36.png"/><Relationship Id="rId76" Type="http://schemas.openxmlformats.org/officeDocument/2006/relationships/image" Target="../media/image80.png"/><Relationship Id="rId71" Type="http://schemas.openxmlformats.org/officeDocument/2006/relationships/image" Target="../media/image34.png"/><Relationship Id="rId2" Type="http://schemas.openxmlformats.org/officeDocument/2006/relationships/image" Target="../media/image67.png"/><Relationship Id="rId16" Type="http://schemas.openxmlformats.org/officeDocument/2006/relationships/image" Target="../media/image18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32" Type="http://schemas.openxmlformats.org/officeDocument/2006/relationships/image" Target="../media/image91.png"/><Relationship Id="rId66" Type="http://schemas.openxmlformats.org/officeDocument/2006/relationships/image" Target="../media/image72.png"/><Relationship Id="rId37" Type="http://schemas.openxmlformats.org/officeDocument/2006/relationships/image" Target="../media/image39.png"/><Relationship Id="rId40" Type="http://schemas.openxmlformats.org/officeDocument/2006/relationships/image" Target="../media/image42.png"/><Relationship Id="rId74" Type="http://schemas.openxmlformats.org/officeDocument/2006/relationships/image" Target="../media/image78.png"/><Relationship Id="rId79" Type="http://schemas.openxmlformats.org/officeDocument/2006/relationships/image" Target="../media/image83.png"/><Relationship Id="rId61" Type="http://schemas.openxmlformats.org/officeDocument/2006/relationships/image" Target="../media/image670.png"/><Relationship Id="rId15" Type="http://schemas.openxmlformats.org/officeDocument/2006/relationships/image" Target="../media/image17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31" Type="http://schemas.openxmlformats.org/officeDocument/2006/relationships/image" Target="../media/image90.png"/><Relationship Id="rId60" Type="http://schemas.openxmlformats.org/officeDocument/2006/relationships/image" Target="../media/image119.png"/><Relationship Id="rId65" Type="http://schemas.openxmlformats.org/officeDocument/2006/relationships/image" Target="../media/image71.png"/><Relationship Id="rId19" Type="http://schemas.openxmlformats.org/officeDocument/2006/relationships/image" Target="../media/image21.png"/><Relationship Id="rId73" Type="http://schemas.openxmlformats.org/officeDocument/2006/relationships/image" Target="../media/image77.png"/><Relationship Id="rId78" Type="http://schemas.openxmlformats.org/officeDocument/2006/relationships/image" Target="../media/image82.png"/><Relationship Id="rId64" Type="http://schemas.openxmlformats.org/officeDocument/2006/relationships/image" Target="../media/image70.png"/><Relationship Id="rId14" Type="http://schemas.openxmlformats.org/officeDocument/2006/relationships/image" Target="../media/image16.png"/><Relationship Id="rId69" Type="http://schemas.openxmlformats.org/officeDocument/2006/relationships/image" Target="../media/image75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77" Type="http://schemas.openxmlformats.org/officeDocument/2006/relationships/image" Target="../media/image81.png"/><Relationship Id="rId72" Type="http://schemas.openxmlformats.org/officeDocument/2006/relationships/image" Target="../media/image76.png"/><Relationship Id="rId80" Type="http://schemas.openxmlformats.org/officeDocument/2006/relationships/image" Target="../media/image84.png"/><Relationship Id="rId3" Type="http://schemas.openxmlformats.org/officeDocument/2006/relationships/image" Target="../media/image630.png"/><Relationship Id="rId67" Type="http://schemas.openxmlformats.org/officeDocument/2006/relationships/image" Target="../media/image73.png"/><Relationship Id="rId17" Type="http://schemas.openxmlformats.org/officeDocument/2006/relationships/image" Target="../media/image19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62" Type="http://schemas.openxmlformats.org/officeDocument/2006/relationships/image" Target="../media/image68.png"/><Relationship Id="rId20" Type="http://schemas.openxmlformats.org/officeDocument/2006/relationships/image" Target="../media/image22.png"/><Relationship Id="rId70" Type="http://schemas.openxmlformats.org/officeDocument/2006/relationships/image" Target="../media/image33.png"/><Relationship Id="rId75" Type="http://schemas.openxmlformats.org/officeDocument/2006/relationships/image" Target="../media/image7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FC19C1-C15E-4886-9D31-1945FAF757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59C3FDE-5A99-703E-72BC-0DF4E1E80F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8328" y="3409379"/>
            <a:ext cx="8531352" cy="682492"/>
          </a:xfrm>
        </p:spPr>
        <p:txBody>
          <a:bodyPr/>
          <a:lstStyle/>
          <a:p>
            <a:r>
              <a:rPr lang="en-US" b="1" dirty="0"/>
              <a:t>Radu Marinescu</a:t>
            </a:r>
          </a:p>
          <a:p>
            <a:endParaRPr lang="en-US" b="1" dirty="0"/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AWS</a:t>
            </a:r>
            <a:r>
              <a:rPr lang="en-US" sz="1400" dirty="0"/>
              <a:t>: Haifeng Qian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IBM</a:t>
            </a:r>
            <a:r>
              <a:rPr lang="en-US" sz="1400" dirty="0"/>
              <a:t>: </a:t>
            </a:r>
            <a:r>
              <a:rPr lang="en-US" sz="1400" dirty="0" err="1"/>
              <a:t>Junkyu</a:t>
            </a:r>
            <a:r>
              <a:rPr lang="en-US" sz="1400" dirty="0"/>
              <a:t> Lee, </a:t>
            </a:r>
            <a:r>
              <a:rPr lang="en-US" sz="1400" dirty="0" err="1"/>
              <a:t>Debarun</a:t>
            </a:r>
            <a:r>
              <a:rPr lang="en-US" sz="1400" dirty="0"/>
              <a:t> </a:t>
            </a:r>
            <a:r>
              <a:rPr lang="en-US" sz="1400" dirty="0" err="1"/>
              <a:t>Bhattacharjya</a:t>
            </a:r>
            <a:r>
              <a:rPr lang="en-US" sz="1400" dirty="0"/>
              <a:t>, Francisco Barahona, Tian Gao, Ryan Riegel, Alexander Gray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USP</a:t>
            </a:r>
            <a:r>
              <a:rPr lang="en-US" sz="1400" dirty="0"/>
              <a:t>: Fabio </a:t>
            </a:r>
            <a:r>
              <a:rPr lang="en-US" sz="1400" dirty="0" err="1"/>
              <a:t>Cozman</a:t>
            </a:r>
            <a:endParaRPr lang="en-US" sz="1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374327-D837-A780-C0C5-7B3C4771B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Credal Networks</a:t>
            </a:r>
          </a:p>
        </p:txBody>
      </p:sp>
    </p:spTree>
    <p:extLst>
      <p:ext uri="{BB962C8B-B14F-4D97-AF65-F5344CB8AC3E}">
        <p14:creationId xmlns:p14="http://schemas.microsoft.com/office/powerpoint/2010/main" val="3956150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026C9-A19D-027F-369A-9B49F8FDD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Graphical Models and Independencies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31FD7-2BFA-0B33-3546-684CD4680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Conditional Independence</a:t>
            </a:r>
            <a:r>
              <a:rPr lang="en-US" dirty="0"/>
              <a:t> – very important (crucial) in graphical models</a:t>
            </a:r>
          </a:p>
          <a:p>
            <a:pPr lvl="1"/>
            <a:r>
              <a:rPr lang="en-US" dirty="0"/>
              <a:t>A </a:t>
            </a:r>
            <a:r>
              <a:rPr lang="en-US" dirty="0">
                <a:solidFill>
                  <a:schemeClr val="tx2"/>
                </a:solidFill>
              </a:rPr>
              <a:t>Bayesian Network</a:t>
            </a:r>
            <a:r>
              <a:rPr lang="en-US" dirty="0"/>
              <a:t> represents a probability distribution in a very compact form by exploiting conditional independencies between variables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3815A52-F141-E720-2F30-812A5F7E726F}"/>
                  </a:ext>
                </a:extLst>
              </p:cNvPr>
              <p:cNvSpPr txBox="1"/>
              <p:nvPr/>
            </p:nvSpPr>
            <p:spPr>
              <a:xfrm>
                <a:off x="3188658" y="1782669"/>
                <a:ext cx="2729017" cy="381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𝑝𝑎</m:t>
                          </m:r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3815A52-F141-E720-2F30-812A5F7E7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658" y="1782669"/>
                <a:ext cx="2729017" cy="381002"/>
              </a:xfrm>
              <a:prstGeom prst="rect">
                <a:avLst/>
              </a:prstGeom>
              <a:blipFill>
                <a:blip r:embed="rId2"/>
                <a:stretch>
                  <a:fillRect l="-926" t="-209677" r="-1389" b="-30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575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026C9-A19D-027F-369A-9B49F8FDD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Graphical Models and Independencies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F31FD7-2BFA-0B33-3546-684CD46804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chemeClr val="tx2"/>
                    </a:solidFill>
                  </a:rPr>
                  <a:t>Conditional Independence</a:t>
                </a:r>
                <a:r>
                  <a:rPr lang="en-US" dirty="0"/>
                  <a:t> – very important (crucial) in graphical models</a:t>
                </a:r>
              </a:p>
              <a:p>
                <a:pPr lvl="1"/>
                <a:r>
                  <a:rPr lang="en-US" dirty="0"/>
                  <a:t>A </a:t>
                </a:r>
                <a:r>
                  <a:rPr lang="en-US" dirty="0">
                    <a:solidFill>
                      <a:schemeClr val="tx2"/>
                    </a:solidFill>
                  </a:rPr>
                  <a:t>Bayesian Network</a:t>
                </a:r>
                <a:r>
                  <a:rPr lang="en-US" dirty="0"/>
                  <a:t> represents a probability distribution in a very compact form by exploiting conditional independencies between variables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conditionally independent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given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Intuitively,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tells us nothing more about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than we know by knowing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F31FD7-2BFA-0B33-3546-684CD46804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99" t="-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0901DA51-35C8-F971-6D0D-E1FC59A752F4}"/>
              </a:ext>
            </a:extLst>
          </p:cNvPr>
          <p:cNvGrpSpPr/>
          <p:nvPr/>
        </p:nvGrpSpPr>
        <p:grpSpPr>
          <a:xfrm>
            <a:off x="2108515" y="3040658"/>
            <a:ext cx="4577535" cy="1553097"/>
            <a:chOff x="2108515" y="2840172"/>
            <a:chExt cx="4577535" cy="15530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B23033E4-C90D-5364-D351-020C39815429}"/>
                    </a:ext>
                  </a:extLst>
                </p:cNvPr>
                <p:cNvSpPr/>
                <p:nvPr/>
              </p:nvSpPr>
              <p:spPr bwMode="auto">
                <a:xfrm>
                  <a:off x="2407213" y="3109818"/>
                  <a:ext cx="313083" cy="19475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GB" sz="1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91919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kumimoji="0" lang="en-US" sz="1000" b="0" i="0" u="none" strike="noStrike" cap="none" normalizeH="0" baseline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latin typeface="HelvNeue Light for IBM" pitchFamily="34" charset="0"/>
                  </a:endParaRPr>
                </a:p>
              </p:txBody>
            </p:sp>
          </mc:Choice>
          <mc:Fallback xmlns="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B23033E4-C90D-5364-D351-020C398154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07213" y="3109818"/>
                  <a:ext cx="313083" cy="194755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95825A03-183E-0E54-540B-277277E5F91B}"/>
                    </a:ext>
                  </a:extLst>
                </p:cNvPr>
                <p:cNvSpPr/>
                <p:nvPr/>
              </p:nvSpPr>
              <p:spPr bwMode="auto">
                <a:xfrm>
                  <a:off x="2720296" y="3527560"/>
                  <a:ext cx="313083" cy="194755"/>
                </a:xfrm>
                <a:prstGeom prst="ellipse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GB" sz="1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91919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kumimoji="0" lang="en-US" sz="1000" b="0" i="0" u="none" strike="noStrike" cap="none" normalizeH="0" baseline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latin typeface="HelvNeue Light for IBM" pitchFamily="34" charset="0"/>
                  </a:endParaRPr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95825A03-183E-0E54-540B-277277E5F9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720296" y="3527560"/>
                  <a:ext cx="313083" cy="194755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B9E176FF-36BB-FDBB-C7B7-9583D3BAE6F9}"/>
                    </a:ext>
                  </a:extLst>
                </p:cNvPr>
                <p:cNvSpPr/>
                <p:nvPr/>
              </p:nvSpPr>
              <p:spPr bwMode="auto">
                <a:xfrm>
                  <a:off x="2407211" y="3960876"/>
                  <a:ext cx="313083" cy="19475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GB" sz="1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91919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kumimoji="0" lang="en-US" sz="1000" b="0" i="0" u="none" strike="noStrike" cap="none" normalizeH="0" baseline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latin typeface="HelvNeue Light for IBM" pitchFamily="34" charset="0"/>
                  </a:endParaRPr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B9E176FF-36BB-FDBB-C7B7-9583D3BAE6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07211" y="3960876"/>
                  <a:ext cx="313083" cy="194755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2D633C2-A079-38BD-F0F3-D8CABF0F01F0}"/>
                </a:ext>
              </a:extLst>
            </p:cNvPr>
            <p:cNvCxnSpPr>
              <a:cxnSpLocks/>
              <a:stCxn id="4" idx="4"/>
              <a:endCxn id="5" idx="1"/>
            </p:cNvCxnSpPr>
            <p:nvPr/>
          </p:nvCxnSpPr>
          <p:spPr bwMode="auto">
            <a:xfrm>
              <a:off x="2563755" y="3304573"/>
              <a:ext cx="202391" cy="251508"/>
            </a:xfrm>
            <a:prstGeom prst="straightConnector1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1056011-EBC7-A43C-6F25-7EDF4148DCC5}"/>
                </a:ext>
              </a:extLst>
            </p:cNvPr>
            <p:cNvCxnSpPr>
              <a:cxnSpLocks/>
              <a:stCxn id="5" idx="4"/>
              <a:endCxn id="6" idx="7"/>
            </p:cNvCxnSpPr>
            <p:nvPr/>
          </p:nvCxnSpPr>
          <p:spPr bwMode="auto">
            <a:xfrm flipH="1">
              <a:off x="2674445" y="3722316"/>
              <a:ext cx="202393" cy="267081"/>
            </a:xfrm>
            <a:prstGeom prst="straightConnector1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EA04E89-E7CB-376A-1F12-EA983B4CC8F7}"/>
                </a:ext>
              </a:extLst>
            </p:cNvPr>
            <p:cNvSpPr txBox="1"/>
            <p:nvPr/>
          </p:nvSpPr>
          <p:spPr>
            <a:xfrm>
              <a:off x="2302303" y="2840172"/>
              <a:ext cx="522900" cy="2446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chain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241ED9C-FD1E-7C9B-5121-0B6F46877D75}"/>
                    </a:ext>
                  </a:extLst>
                </p:cNvPr>
                <p:cNvSpPr txBox="1"/>
                <p:nvPr/>
              </p:nvSpPr>
              <p:spPr>
                <a:xfrm>
                  <a:off x="2108515" y="4254770"/>
                  <a:ext cx="1112869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e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d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241ED9C-FD1E-7C9B-5121-0B6F46877D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8515" y="4254770"/>
                  <a:ext cx="1112869" cy="138499"/>
                </a:xfrm>
                <a:prstGeom prst="rect">
                  <a:avLst/>
                </a:prstGeom>
                <a:blipFill>
                  <a:blip r:embed="rId6"/>
                  <a:stretch>
                    <a:fillRect l="-2273" r="-3409" b="-4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9B6C1527-079D-B789-63F6-E7DC72057DFA}"/>
                    </a:ext>
                  </a:extLst>
                </p:cNvPr>
                <p:cNvSpPr/>
                <p:nvPr/>
              </p:nvSpPr>
              <p:spPr bwMode="auto">
                <a:xfrm>
                  <a:off x="3697532" y="3367689"/>
                  <a:ext cx="313083" cy="194757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GB" sz="1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91919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kumimoji="0" lang="en-US" sz="1000" b="0" i="0" u="none" strike="noStrike" cap="none" normalizeH="0" baseline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latin typeface="HelvNeue Light for IBM" pitchFamily="34" charset="0"/>
                  </a:endParaRPr>
                </a:p>
              </p:txBody>
            </p:sp>
          </mc:Choice>
          <mc:Fallback xmlns="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9B6C1527-079D-B789-63F6-E7DC72057D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97532" y="3367689"/>
                  <a:ext cx="313083" cy="19475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428FD082-BFEA-8AF6-A5A7-30D0F4B5D244}"/>
                    </a:ext>
                  </a:extLst>
                </p:cNvPr>
                <p:cNvSpPr/>
                <p:nvPr/>
              </p:nvSpPr>
              <p:spPr bwMode="auto">
                <a:xfrm>
                  <a:off x="4383331" y="3367689"/>
                  <a:ext cx="313083" cy="194757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GB" sz="1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91919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kumimoji="0" lang="en-US" sz="1000" b="0" i="0" u="none" strike="noStrike" cap="none" normalizeH="0" baseline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latin typeface="HelvNeue Light for IBM" pitchFamily="34" charset="0"/>
                  </a:endParaRPr>
                </a:p>
              </p:txBody>
            </p:sp>
          </mc:Choice>
          <mc:Fallback xmlns="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428FD082-BFEA-8AF6-A5A7-30D0F4B5D24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83331" y="3367689"/>
                  <a:ext cx="313083" cy="194757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41034940-C7D7-DAFD-015C-274021845FDF}"/>
                    </a:ext>
                  </a:extLst>
                </p:cNvPr>
                <p:cNvSpPr/>
                <p:nvPr/>
              </p:nvSpPr>
              <p:spPr bwMode="auto">
                <a:xfrm>
                  <a:off x="3959816" y="3876580"/>
                  <a:ext cx="313083" cy="194757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GB" sz="1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91919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kumimoji="0" lang="en-US" sz="1000" b="0" i="0" u="none" strike="noStrike" cap="none" normalizeH="0" baseline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latin typeface="HelvNeue Light for IBM" pitchFamily="34" charset="0"/>
                  </a:endParaRPr>
                </a:p>
              </p:txBody>
            </p:sp>
          </mc:Choice>
          <mc:Fallback xmlns="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41034940-C7D7-DAFD-015C-274021845F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59816" y="3876580"/>
                  <a:ext cx="313083" cy="19475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D55C6DB-BCBB-01B1-1AAE-70C23B4339A1}"/>
                </a:ext>
              </a:extLst>
            </p:cNvPr>
            <p:cNvCxnSpPr>
              <a:cxnSpLocks/>
              <a:stCxn id="16" idx="4"/>
              <a:endCxn id="18" idx="1"/>
            </p:cNvCxnSpPr>
            <p:nvPr/>
          </p:nvCxnSpPr>
          <p:spPr bwMode="auto">
            <a:xfrm>
              <a:off x="3854075" y="3562446"/>
              <a:ext cx="151591" cy="342655"/>
            </a:xfrm>
            <a:prstGeom prst="straightConnector1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36BFAD9-FAC0-4E91-818B-85E2D4D182E0}"/>
                </a:ext>
              </a:extLst>
            </p:cNvPr>
            <p:cNvCxnSpPr>
              <a:cxnSpLocks/>
              <a:stCxn id="17" idx="4"/>
              <a:endCxn id="18" idx="7"/>
            </p:cNvCxnSpPr>
            <p:nvPr/>
          </p:nvCxnSpPr>
          <p:spPr bwMode="auto">
            <a:xfrm flipH="1">
              <a:off x="4227049" y="3562446"/>
              <a:ext cx="312825" cy="342655"/>
            </a:xfrm>
            <a:prstGeom prst="straightConnector1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A41CE35-BCF3-82FF-0F91-806DDB420B4A}"/>
                </a:ext>
              </a:extLst>
            </p:cNvPr>
            <p:cNvSpPr txBox="1"/>
            <p:nvPr/>
          </p:nvSpPr>
          <p:spPr>
            <a:xfrm>
              <a:off x="3474279" y="3082576"/>
              <a:ext cx="1505540" cy="2377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common descendants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DB0B577A-E846-F774-3C1E-522930ADF2CA}"/>
                    </a:ext>
                  </a:extLst>
                </p:cNvPr>
                <p:cNvSpPr txBox="1"/>
                <p:nvPr/>
              </p:nvSpPr>
              <p:spPr>
                <a:xfrm>
                  <a:off x="3691949" y="4254770"/>
                  <a:ext cx="875240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e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DB0B577A-E846-F774-3C1E-522930ADF2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1949" y="4254770"/>
                  <a:ext cx="875240" cy="138499"/>
                </a:xfrm>
                <a:prstGeom prst="rect">
                  <a:avLst/>
                </a:prstGeom>
                <a:blipFill>
                  <a:blip r:embed="rId10"/>
                  <a:stretch>
                    <a:fillRect l="-2857" r="-4286" b="-4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E52041E-19F0-AC23-9172-4FE21F3DE7BF}"/>
                    </a:ext>
                  </a:extLst>
                </p:cNvPr>
                <p:cNvSpPr/>
                <p:nvPr/>
              </p:nvSpPr>
              <p:spPr bwMode="auto">
                <a:xfrm>
                  <a:off x="5355877" y="3915269"/>
                  <a:ext cx="313083" cy="19475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GB" sz="1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91919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kumimoji="0" lang="en-US" sz="1000" b="0" i="0" u="none" strike="noStrike" cap="none" normalizeH="0" baseline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latin typeface="HelvNeue Light for IBM" pitchFamily="34" charset="0"/>
                  </a:endParaRPr>
                </a:p>
              </p:txBody>
            </p:sp>
          </mc:Choice>
          <mc:Fallback xmlns=""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E52041E-19F0-AC23-9172-4FE21F3DE7B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55877" y="3915269"/>
                  <a:ext cx="313083" cy="194755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ACC449AA-EAEC-9ECC-A0A3-C1ADF92198E9}"/>
                    </a:ext>
                  </a:extLst>
                </p:cNvPr>
                <p:cNvSpPr/>
                <p:nvPr/>
              </p:nvSpPr>
              <p:spPr bwMode="auto">
                <a:xfrm>
                  <a:off x="6159629" y="3918924"/>
                  <a:ext cx="313083" cy="19475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GB" sz="1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91919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kumimoji="0" lang="en-US" sz="1000" b="0" i="0" u="none" strike="noStrike" cap="none" normalizeH="0" baseline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latin typeface="HelvNeue Light for IBM" pitchFamily="34" charset="0"/>
                  </a:endParaRPr>
                </a:p>
              </p:txBody>
            </p:sp>
          </mc:Choice>
          <mc:Fallback xmlns=""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ACC449AA-EAEC-9ECC-A0A3-C1ADF92198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59629" y="3918924"/>
                  <a:ext cx="313083" cy="194755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0F396F6F-B6B1-BDD1-E975-695C1701E04C}"/>
                    </a:ext>
                  </a:extLst>
                </p:cNvPr>
                <p:cNvSpPr/>
                <p:nvPr/>
              </p:nvSpPr>
              <p:spPr bwMode="auto">
                <a:xfrm>
                  <a:off x="5778458" y="3363985"/>
                  <a:ext cx="313083" cy="194755"/>
                </a:xfrm>
                <a:prstGeom prst="ellipse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GB" sz="1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91919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kumimoji="0" lang="en-US" sz="1000" b="0" i="0" u="none" strike="noStrike" cap="none" normalizeH="0" baseline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latin typeface="HelvNeue Light for IBM" pitchFamily="34" charset="0"/>
                  </a:endParaRPr>
                </a:p>
              </p:txBody>
            </p:sp>
          </mc:Choice>
          <mc:Fallback xmlns=""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0F396F6F-B6B1-BDD1-E975-695C1701E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78458" y="3363985"/>
                  <a:ext cx="313083" cy="194755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6FB03AB-EAF6-749A-81B7-55DA6E324418}"/>
                </a:ext>
              </a:extLst>
            </p:cNvPr>
            <p:cNvCxnSpPr>
              <a:cxnSpLocks/>
              <a:stCxn id="29" idx="3"/>
              <a:endCxn id="27" idx="0"/>
            </p:cNvCxnSpPr>
            <p:nvPr/>
          </p:nvCxnSpPr>
          <p:spPr bwMode="auto">
            <a:xfrm flipH="1">
              <a:off x="5512420" y="3530221"/>
              <a:ext cx="311887" cy="385048"/>
            </a:xfrm>
            <a:prstGeom prst="straightConnector1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55602884-F86D-4813-B00B-9C269819B112}"/>
                </a:ext>
              </a:extLst>
            </p:cNvPr>
            <p:cNvCxnSpPr>
              <a:cxnSpLocks/>
              <a:stCxn id="29" idx="5"/>
              <a:endCxn id="28" idx="0"/>
            </p:cNvCxnSpPr>
            <p:nvPr/>
          </p:nvCxnSpPr>
          <p:spPr bwMode="auto">
            <a:xfrm>
              <a:off x="6045689" y="3530221"/>
              <a:ext cx="270483" cy="388703"/>
            </a:xfrm>
            <a:prstGeom prst="straightConnector1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297D6A4-61A2-3821-D010-0CD6872BCB09}"/>
                    </a:ext>
                  </a:extLst>
                </p:cNvPr>
                <p:cNvSpPr txBox="1"/>
                <p:nvPr/>
              </p:nvSpPr>
              <p:spPr>
                <a:xfrm>
                  <a:off x="5308744" y="4254770"/>
                  <a:ext cx="1119281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e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d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297D6A4-61A2-3821-D010-0CD6872BCB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8744" y="4254770"/>
                  <a:ext cx="1119281" cy="138499"/>
                </a:xfrm>
                <a:prstGeom prst="rect">
                  <a:avLst/>
                </a:prstGeom>
                <a:blipFill>
                  <a:blip r:embed="rId14"/>
                  <a:stretch>
                    <a:fillRect l="-2273" r="-4545" b="-4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13DAE8E-3DCF-9CEE-1BA0-25197B62366B}"/>
                </a:ext>
              </a:extLst>
            </p:cNvPr>
            <p:cNvSpPr txBox="1"/>
            <p:nvPr/>
          </p:nvSpPr>
          <p:spPr>
            <a:xfrm>
              <a:off x="5361648" y="3097803"/>
              <a:ext cx="1324402" cy="237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common ancestors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3815A52-F141-E720-2F30-812A5F7E726F}"/>
                  </a:ext>
                </a:extLst>
              </p:cNvPr>
              <p:cNvSpPr txBox="1"/>
              <p:nvPr/>
            </p:nvSpPr>
            <p:spPr>
              <a:xfrm>
                <a:off x="3188658" y="1782669"/>
                <a:ext cx="2729017" cy="381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𝑝𝑎</m:t>
                          </m:r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3815A52-F141-E720-2F30-812A5F7E7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658" y="1782669"/>
                <a:ext cx="2729017" cy="381002"/>
              </a:xfrm>
              <a:prstGeom prst="rect">
                <a:avLst/>
              </a:prstGeom>
              <a:blipFill>
                <a:blip r:embed="rId15"/>
                <a:stretch>
                  <a:fillRect l="-926" t="-209677" r="-1389" b="-30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3327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026C9-A19D-027F-369A-9B49F8FDD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Graphical Models and Independencies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F31FD7-2BFA-0B33-3546-684CD46804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Bayesian Network models many conditional independencies relating variables and sets, which are defined in terms of the graphical criterion called </a:t>
                </a:r>
                <a:r>
                  <a:rPr lang="en-US" b="1" dirty="0">
                    <a:solidFill>
                      <a:srgbClr val="FF0000"/>
                    </a:solidFill>
                  </a:rPr>
                  <a:t>d-separation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d-separation = conditional independence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be three sets of variables</a:t>
                </a:r>
              </a:p>
              <a:p>
                <a:pPr lvl="1"/>
                <a:r>
                  <a:rPr lang="en-US" dirty="0"/>
                  <a:t>If sets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</a:t>
                </a:r>
                <a:r>
                  <a:rPr lang="en-US" b="1" dirty="0">
                    <a:solidFill>
                      <a:srgbClr val="FF0000"/>
                    </a:solidFill>
                  </a:rPr>
                  <a:t>d-separated</a:t>
                </a:r>
                <a:r>
                  <a:rPr lang="en-US" dirty="0"/>
                  <a:t> by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conditionally independent given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, namely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Intuition: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d-separated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given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, if every undirected path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is blocked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– path blocking expands on the 3 basic independence structures</a:t>
                </a:r>
              </a:p>
              <a:p>
                <a:r>
                  <a:rPr lang="en-US" b="1" dirty="0">
                    <a:solidFill>
                      <a:schemeClr val="tx2"/>
                    </a:solidFill>
                  </a:rPr>
                  <a:t>Local Markov Condition</a:t>
                </a:r>
                <a:r>
                  <a:rPr lang="en-US" dirty="0"/>
                  <a:t> in Bayesian Networks:</a:t>
                </a:r>
              </a:p>
              <a:p>
                <a:pPr lvl="1"/>
                <a:r>
                  <a:rPr lang="en-US" dirty="0"/>
                  <a:t>Every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conditionally independent of its non-descendants given its parents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F31FD7-2BFA-0B33-3546-684CD46804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99" t="-2062" r="-1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1874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5AFE7-AF4A-97D5-7445-2280AB39F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Networks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3B75DE83-D6EE-2637-0775-373335B0799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68704" y="411162"/>
            <a:ext cx="6610350" cy="4321175"/>
            <a:chOff x="768" y="1174"/>
            <a:chExt cx="3717" cy="2918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3DF504E4-43C1-5ACD-62CF-32759DAA81F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16" y="3618"/>
              <a:ext cx="273" cy="174"/>
            </a:xfrm>
            <a:prstGeom prst="ellipse">
              <a:avLst/>
            </a:prstGeom>
            <a:solidFill>
              <a:srgbClr val="99D8FF"/>
            </a:solidFill>
            <a:ln w="63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lIns="91424" tIns="45712" rIns="91424" bIns="45712" anchor="ctr"/>
            <a:lstStyle/>
            <a:p>
              <a:pPr algn="ctr"/>
              <a:r>
                <a:rPr lang="en-US" sz="900" b="1">
                  <a:solidFill>
                    <a:schemeClr val="tx2"/>
                  </a:solidFill>
                  <a:latin typeface="Arial" pitchFamily="34" charset="0"/>
                </a:rPr>
                <a:t>PCWP</a:t>
              </a:r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57A1DAAF-DCD4-4780-EE2B-C9C26704214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94" y="3615"/>
              <a:ext cx="273" cy="174"/>
            </a:xfrm>
            <a:prstGeom prst="ellipse">
              <a:avLst/>
            </a:prstGeom>
            <a:solidFill>
              <a:srgbClr val="99D8FF"/>
            </a:solidFill>
            <a:ln w="63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lIns="91424" tIns="45712" rIns="91424" bIns="45712" anchor="ctr"/>
            <a:lstStyle/>
            <a:p>
              <a:pPr algn="ctr"/>
              <a:r>
                <a:rPr lang="en-US" sz="900" b="1">
                  <a:solidFill>
                    <a:schemeClr val="tx2"/>
                  </a:solidFill>
                  <a:latin typeface="Arial" pitchFamily="34" charset="0"/>
                </a:rPr>
                <a:t>CO</a:t>
              </a: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58A16CEB-7BD2-8FAF-AC8D-31662A8D2AA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81" y="3750"/>
              <a:ext cx="273" cy="174"/>
            </a:xfrm>
            <a:prstGeom prst="ellipse">
              <a:avLst/>
            </a:prstGeom>
            <a:solidFill>
              <a:srgbClr val="99D8FF"/>
            </a:solidFill>
            <a:ln w="63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lIns="91424" tIns="45712" rIns="91424" bIns="45712" anchor="ctr"/>
            <a:lstStyle/>
            <a:p>
              <a:pPr algn="ctr"/>
              <a:r>
                <a:rPr lang="en-US" sz="900" b="1">
                  <a:solidFill>
                    <a:schemeClr val="tx2"/>
                  </a:solidFill>
                  <a:latin typeface="Arial" pitchFamily="34" charset="0"/>
                </a:rPr>
                <a:t>HRBP</a:t>
              </a: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DCF7A192-C7EE-3FAF-1D23-44B59D22959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184" y="3621"/>
              <a:ext cx="273" cy="174"/>
            </a:xfrm>
            <a:prstGeom prst="ellipse">
              <a:avLst/>
            </a:prstGeom>
            <a:solidFill>
              <a:srgbClr val="99D8FF"/>
            </a:solidFill>
            <a:ln w="63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lIns="91424" tIns="45712" rIns="91424" bIns="45712" anchor="ctr"/>
            <a:lstStyle/>
            <a:p>
              <a:pPr algn="ctr"/>
              <a:r>
                <a:rPr lang="en-US" sz="900" b="1">
                  <a:solidFill>
                    <a:schemeClr val="tx2"/>
                  </a:solidFill>
                  <a:latin typeface="Arial" pitchFamily="34" charset="0"/>
                </a:rPr>
                <a:t>HREKG</a:t>
              </a:r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D0972DCE-FBA5-2809-50EC-C98E596E71B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568" y="3624"/>
              <a:ext cx="273" cy="174"/>
            </a:xfrm>
            <a:prstGeom prst="ellipse">
              <a:avLst/>
            </a:prstGeom>
            <a:solidFill>
              <a:srgbClr val="99D8FF"/>
            </a:solidFill>
            <a:ln w="63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lIns="91424" tIns="45712" rIns="91424" bIns="45712" anchor="ctr"/>
            <a:lstStyle/>
            <a:p>
              <a:pPr algn="ctr"/>
              <a:r>
                <a:rPr lang="en-US" sz="900" b="1">
                  <a:solidFill>
                    <a:schemeClr val="tx2"/>
                  </a:solidFill>
                  <a:latin typeface="Arial" pitchFamily="34" charset="0"/>
                </a:rPr>
                <a:t>HRSAT</a:t>
              </a:r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32E7DEA5-F70D-8F0E-FF4F-847EE6384C6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516" y="3312"/>
              <a:ext cx="427" cy="174"/>
            </a:xfrm>
            <a:prstGeom prst="ellipse">
              <a:avLst/>
            </a:prstGeom>
            <a:solidFill>
              <a:srgbClr val="99D8FF"/>
            </a:solidFill>
            <a:ln w="63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lIns="91424" tIns="45712" rIns="91424" bIns="45712" anchor="ctr"/>
            <a:lstStyle/>
            <a:p>
              <a:pPr algn="ctr"/>
              <a:r>
                <a:rPr lang="en-US" sz="900" b="1">
                  <a:solidFill>
                    <a:schemeClr val="tx2"/>
                  </a:solidFill>
                  <a:latin typeface="Arial" pitchFamily="34" charset="0"/>
                </a:rPr>
                <a:t>ERRCAUTER</a:t>
              </a:r>
            </a:p>
          </p:txBody>
        </p:sp>
        <p:sp>
          <p:nvSpPr>
            <p:cNvPr id="13" name="Oval 11">
              <a:extLst>
                <a:ext uri="{FF2B5EF4-FFF2-40B4-BE49-F238E27FC236}">
                  <a16:creationId xmlns:a16="http://schemas.microsoft.com/office/drawing/2014/main" id="{AA038DE7-F0BC-D92E-E4B8-5C3A9281778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175" y="3315"/>
              <a:ext cx="273" cy="174"/>
            </a:xfrm>
            <a:prstGeom prst="ellipse">
              <a:avLst/>
            </a:prstGeom>
            <a:solidFill>
              <a:srgbClr val="99D8FF"/>
            </a:solidFill>
            <a:ln w="63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lIns="91424" tIns="45712" rIns="91424" bIns="45712" anchor="ctr"/>
            <a:lstStyle/>
            <a:p>
              <a:pPr algn="ctr"/>
              <a:r>
                <a:rPr lang="en-US" sz="900" b="1">
                  <a:solidFill>
                    <a:schemeClr val="tx2"/>
                  </a:solidFill>
                  <a:latin typeface="Arial" pitchFamily="34" charset="0"/>
                </a:rPr>
                <a:t>HR</a:t>
              </a:r>
            </a:p>
          </p:txBody>
        </p:sp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64380EBB-823A-61D0-9FC9-C5A1211F0B9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76" y="3324"/>
              <a:ext cx="384" cy="174"/>
            </a:xfrm>
            <a:prstGeom prst="ellipse">
              <a:avLst/>
            </a:prstGeom>
            <a:solidFill>
              <a:srgbClr val="99D8FF"/>
            </a:solidFill>
            <a:ln w="63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lIns="91424" tIns="45712" rIns="91424" bIns="45712" anchor="ctr"/>
            <a:lstStyle/>
            <a:p>
              <a:pPr algn="ctr"/>
              <a:r>
                <a:rPr lang="en-US" sz="900" b="1">
                  <a:solidFill>
                    <a:schemeClr val="tx2"/>
                  </a:solidFill>
                  <a:latin typeface="Arial" pitchFamily="34" charset="0"/>
                </a:rPr>
                <a:t>HISTORY</a:t>
              </a:r>
            </a:p>
          </p:txBody>
        </p:sp>
        <p:sp>
          <p:nvSpPr>
            <p:cNvPr id="15" name="Oval 13">
              <a:extLst>
                <a:ext uri="{FF2B5EF4-FFF2-40B4-BE49-F238E27FC236}">
                  <a16:creationId xmlns:a16="http://schemas.microsoft.com/office/drawing/2014/main" id="{301C104F-0DBA-2327-DB19-9DD95787F0B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39" y="3006"/>
              <a:ext cx="384" cy="174"/>
            </a:xfrm>
            <a:prstGeom prst="ellipse">
              <a:avLst/>
            </a:prstGeom>
            <a:solidFill>
              <a:srgbClr val="99D8FF"/>
            </a:solidFill>
            <a:ln w="63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lIns="91424" tIns="45712" rIns="91424" bIns="45712" anchor="ctr"/>
            <a:lstStyle/>
            <a:p>
              <a:pPr algn="ctr"/>
              <a:r>
                <a:rPr lang="en-US" sz="900" b="1">
                  <a:solidFill>
                    <a:schemeClr val="tx2"/>
                  </a:solidFill>
                  <a:latin typeface="Arial" pitchFamily="34" charset="0"/>
                </a:rPr>
                <a:t>CATECHOL</a:t>
              </a:r>
            </a:p>
          </p:txBody>
        </p:sp>
        <p:sp>
          <p:nvSpPr>
            <p:cNvPr id="16" name="Oval 14">
              <a:extLst>
                <a:ext uri="{FF2B5EF4-FFF2-40B4-BE49-F238E27FC236}">
                  <a16:creationId xmlns:a16="http://schemas.microsoft.com/office/drawing/2014/main" id="{7285991D-C087-8C13-B5AA-FB1485DC24A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92" y="2700"/>
              <a:ext cx="318" cy="174"/>
            </a:xfrm>
            <a:prstGeom prst="ellipse">
              <a:avLst/>
            </a:prstGeom>
            <a:solidFill>
              <a:srgbClr val="99D8FF"/>
            </a:solidFill>
            <a:ln w="63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lIns="91424" tIns="45712" rIns="91424" bIns="45712" anchor="ctr"/>
            <a:lstStyle/>
            <a:p>
              <a:pPr algn="ctr"/>
              <a:r>
                <a:rPr lang="en-US" sz="900" b="1">
                  <a:solidFill>
                    <a:schemeClr val="tx2"/>
                  </a:solidFill>
                  <a:latin typeface="Arial" pitchFamily="34" charset="0"/>
                </a:rPr>
                <a:t>SAO2</a:t>
              </a:r>
            </a:p>
          </p:txBody>
        </p:sp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E6387363-4A66-BA5A-AF07-4B1E7012F31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96" y="2688"/>
              <a:ext cx="384" cy="174"/>
            </a:xfrm>
            <a:prstGeom prst="ellipse">
              <a:avLst/>
            </a:prstGeom>
            <a:solidFill>
              <a:srgbClr val="99D8FF"/>
            </a:solidFill>
            <a:ln w="63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lIns="91424" tIns="45712" rIns="91424" bIns="45712" anchor="ctr"/>
            <a:lstStyle/>
            <a:p>
              <a:pPr algn="ctr"/>
              <a:r>
                <a:rPr lang="en-US" sz="900" b="1">
                  <a:solidFill>
                    <a:schemeClr val="tx2"/>
                  </a:solidFill>
                  <a:latin typeface="Arial" pitchFamily="34" charset="0"/>
                </a:rPr>
                <a:t>EXPCO2</a:t>
              </a:r>
            </a:p>
          </p:txBody>
        </p:sp>
        <p:sp>
          <p:nvSpPr>
            <p:cNvPr id="18" name="Oval 16">
              <a:extLst>
                <a:ext uri="{FF2B5EF4-FFF2-40B4-BE49-F238E27FC236}">
                  <a16:creationId xmlns:a16="http://schemas.microsoft.com/office/drawing/2014/main" id="{C7CB85CB-5225-B761-CD0C-3C42C313A26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08" y="2400"/>
              <a:ext cx="384" cy="174"/>
            </a:xfrm>
            <a:prstGeom prst="ellipse">
              <a:avLst/>
            </a:prstGeom>
            <a:solidFill>
              <a:srgbClr val="99D8FF"/>
            </a:solidFill>
            <a:ln w="63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lIns="91424" tIns="45712" rIns="91424" bIns="45712" anchor="ctr"/>
            <a:lstStyle/>
            <a:p>
              <a:pPr algn="ctr"/>
              <a:r>
                <a:rPr lang="en-US" sz="900" b="1">
                  <a:solidFill>
                    <a:schemeClr val="tx2"/>
                  </a:solidFill>
                  <a:latin typeface="Arial" pitchFamily="34" charset="0"/>
                </a:rPr>
                <a:t>ARTCO2</a:t>
              </a:r>
            </a:p>
          </p:txBody>
        </p:sp>
        <p:sp>
          <p:nvSpPr>
            <p:cNvPr id="19" name="Oval 17">
              <a:extLst>
                <a:ext uri="{FF2B5EF4-FFF2-40B4-BE49-F238E27FC236}">
                  <a16:creationId xmlns:a16="http://schemas.microsoft.com/office/drawing/2014/main" id="{5A6E7522-302A-8AB7-1377-C622D0EBE56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05" y="2088"/>
              <a:ext cx="384" cy="174"/>
            </a:xfrm>
            <a:prstGeom prst="ellipse">
              <a:avLst/>
            </a:prstGeom>
            <a:solidFill>
              <a:srgbClr val="99D8FF"/>
            </a:solidFill>
            <a:ln w="63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lIns="91424" tIns="45712" rIns="91424" bIns="45712" anchor="ctr"/>
            <a:lstStyle/>
            <a:p>
              <a:pPr algn="ctr" eaLnBrk="1" hangingPunct="1"/>
              <a:r>
                <a:rPr lang="en-US" sz="900" b="1">
                  <a:solidFill>
                    <a:schemeClr val="tx2"/>
                  </a:solidFill>
                  <a:latin typeface="Arial" pitchFamily="34" charset="0"/>
                </a:rPr>
                <a:t>VENTALV</a:t>
              </a:r>
            </a:p>
          </p:txBody>
        </p:sp>
        <p:sp>
          <p:nvSpPr>
            <p:cNvPr id="20" name="Oval 18">
              <a:extLst>
                <a:ext uri="{FF2B5EF4-FFF2-40B4-BE49-F238E27FC236}">
                  <a16:creationId xmlns:a16="http://schemas.microsoft.com/office/drawing/2014/main" id="{E6314F06-5ABE-4293-1B15-3BC3FB27586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54" y="1776"/>
              <a:ext cx="384" cy="174"/>
            </a:xfrm>
            <a:prstGeom prst="ellipse">
              <a:avLst/>
            </a:prstGeom>
            <a:solidFill>
              <a:srgbClr val="99D8FF"/>
            </a:solidFill>
            <a:ln w="63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lIns="91424" tIns="45712" rIns="91424" bIns="45712" anchor="ctr"/>
            <a:lstStyle/>
            <a:p>
              <a:pPr algn="ctr" eaLnBrk="1" hangingPunct="1"/>
              <a:r>
                <a:rPr lang="en-US" sz="900" b="1">
                  <a:solidFill>
                    <a:schemeClr val="tx2"/>
                  </a:solidFill>
                  <a:latin typeface="Arial" pitchFamily="34" charset="0"/>
                </a:rPr>
                <a:t>VENTLUNG</a:t>
              </a:r>
            </a:p>
          </p:txBody>
        </p:sp>
        <p:sp>
          <p:nvSpPr>
            <p:cNvPr id="21" name="Oval 19">
              <a:extLst>
                <a:ext uri="{FF2B5EF4-FFF2-40B4-BE49-F238E27FC236}">
                  <a16:creationId xmlns:a16="http://schemas.microsoft.com/office/drawing/2014/main" id="{5C313766-AF39-A4EE-4EC6-ED6E4D8251E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52" y="1805"/>
              <a:ext cx="384" cy="174"/>
            </a:xfrm>
            <a:prstGeom prst="ellipse">
              <a:avLst/>
            </a:prstGeom>
            <a:solidFill>
              <a:srgbClr val="99D8FF"/>
            </a:solidFill>
            <a:ln w="63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lIns="91424" tIns="45712" rIns="91424" bIns="45712" anchor="ctr"/>
            <a:lstStyle/>
            <a:p>
              <a:pPr algn="ctr"/>
              <a:r>
                <a:rPr lang="en-US" sz="900" b="1">
                  <a:solidFill>
                    <a:schemeClr val="tx2"/>
                  </a:solidFill>
                  <a:latin typeface="Arial" pitchFamily="34" charset="0"/>
                </a:rPr>
                <a:t>VENITUBE</a:t>
              </a:r>
            </a:p>
          </p:txBody>
        </p: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3320988D-436C-68EA-3619-2B996C15645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45" y="1499"/>
              <a:ext cx="540" cy="174"/>
            </a:xfrm>
            <a:prstGeom prst="ellipse">
              <a:avLst/>
            </a:prstGeom>
            <a:solidFill>
              <a:srgbClr val="99D8FF"/>
            </a:solidFill>
            <a:ln w="63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lIns="91424" tIns="45712" rIns="91424" bIns="45712" anchor="ctr"/>
            <a:lstStyle/>
            <a:p>
              <a:pPr algn="ctr"/>
              <a:r>
                <a:rPr lang="en-US" sz="900" b="1">
                  <a:solidFill>
                    <a:schemeClr val="tx2"/>
                  </a:solidFill>
                  <a:latin typeface="Arial" pitchFamily="34" charset="0"/>
                </a:rPr>
                <a:t>DISCONNECT</a:t>
              </a:r>
            </a:p>
          </p:txBody>
        </p:sp>
        <p:sp>
          <p:nvSpPr>
            <p:cNvPr id="23" name="Oval 21">
              <a:extLst>
                <a:ext uri="{FF2B5EF4-FFF2-40B4-BE49-F238E27FC236}">
                  <a16:creationId xmlns:a16="http://schemas.microsoft.com/office/drawing/2014/main" id="{C8CE10B2-2E52-89EF-9D95-267AB55CE7F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38" y="1174"/>
              <a:ext cx="492" cy="174"/>
            </a:xfrm>
            <a:prstGeom prst="ellipse">
              <a:avLst/>
            </a:prstGeom>
            <a:solidFill>
              <a:srgbClr val="99D8FF"/>
            </a:solidFill>
            <a:ln w="63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lIns="91424" tIns="45712" rIns="91424" bIns="45712" anchor="ctr"/>
            <a:lstStyle/>
            <a:p>
              <a:pPr algn="ctr"/>
              <a:r>
                <a:rPr lang="en-US" sz="900" b="1">
                  <a:solidFill>
                    <a:schemeClr val="tx2"/>
                  </a:solidFill>
                  <a:latin typeface="Arial" pitchFamily="34" charset="0"/>
                </a:rPr>
                <a:t>MINVOLSET</a:t>
              </a:r>
            </a:p>
          </p:txBody>
        </p:sp>
        <p:sp>
          <p:nvSpPr>
            <p:cNvPr id="24" name="Oval 22">
              <a:extLst>
                <a:ext uri="{FF2B5EF4-FFF2-40B4-BE49-F238E27FC236}">
                  <a16:creationId xmlns:a16="http://schemas.microsoft.com/office/drawing/2014/main" id="{E6CE54FE-FEF8-FC63-E658-30FE16DEFC9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62" y="1499"/>
              <a:ext cx="404" cy="174"/>
            </a:xfrm>
            <a:prstGeom prst="ellipse">
              <a:avLst/>
            </a:prstGeom>
            <a:solidFill>
              <a:srgbClr val="99D8FF"/>
            </a:solidFill>
            <a:ln w="63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lIns="91424" tIns="45712" rIns="91424" bIns="45712" anchor="ctr"/>
            <a:lstStyle/>
            <a:p>
              <a:pPr algn="ctr"/>
              <a:r>
                <a:rPr lang="en-US" sz="900" b="1">
                  <a:solidFill>
                    <a:schemeClr val="tx2"/>
                  </a:solidFill>
                  <a:latin typeface="Arial" pitchFamily="34" charset="0"/>
                </a:rPr>
                <a:t>VENTMACH</a:t>
              </a:r>
            </a:p>
          </p:txBody>
        </p:sp>
        <p:sp>
          <p:nvSpPr>
            <p:cNvPr id="25" name="Oval 23">
              <a:extLst>
                <a:ext uri="{FF2B5EF4-FFF2-40B4-BE49-F238E27FC236}">
                  <a16:creationId xmlns:a16="http://schemas.microsoft.com/office/drawing/2014/main" id="{2EAD9FE4-B26A-40A7-2F00-4E9B99F2739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07" y="1468"/>
              <a:ext cx="501" cy="174"/>
            </a:xfrm>
            <a:prstGeom prst="ellipse">
              <a:avLst/>
            </a:prstGeom>
            <a:solidFill>
              <a:srgbClr val="99D8FF"/>
            </a:solidFill>
            <a:ln w="63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lIns="91424" tIns="45712" rIns="91424" bIns="45712" anchor="ctr"/>
            <a:lstStyle/>
            <a:p>
              <a:pPr algn="ctr"/>
              <a:r>
                <a:rPr lang="en-US" sz="900" b="1">
                  <a:solidFill>
                    <a:schemeClr val="tx2"/>
                  </a:solidFill>
                  <a:latin typeface="Arial" pitchFamily="34" charset="0"/>
                </a:rPr>
                <a:t>KINKEDTUBE</a:t>
              </a:r>
            </a:p>
          </p:txBody>
        </p:sp>
        <p:sp>
          <p:nvSpPr>
            <p:cNvPr id="26" name="Oval 24">
              <a:extLst>
                <a:ext uri="{FF2B5EF4-FFF2-40B4-BE49-F238E27FC236}">
                  <a16:creationId xmlns:a16="http://schemas.microsoft.com/office/drawing/2014/main" id="{30B8F29F-55E2-5131-3744-92CDE647ADE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36" y="1476"/>
              <a:ext cx="501" cy="174"/>
            </a:xfrm>
            <a:prstGeom prst="ellipse">
              <a:avLst/>
            </a:prstGeom>
            <a:solidFill>
              <a:srgbClr val="99D8FF"/>
            </a:solidFill>
            <a:ln w="63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lIns="91424" tIns="45712" rIns="91424" bIns="45712" anchor="ctr"/>
            <a:lstStyle/>
            <a:p>
              <a:pPr algn="ctr"/>
              <a:r>
                <a:rPr lang="en-US" sz="900" b="1">
                  <a:solidFill>
                    <a:schemeClr val="tx2"/>
                  </a:solidFill>
                  <a:latin typeface="Arial" pitchFamily="34" charset="0"/>
                </a:rPr>
                <a:t>INTUBATION</a:t>
              </a:r>
            </a:p>
          </p:txBody>
        </p:sp>
        <p:sp>
          <p:nvSpPr>
            <p:cNvPr id="27" name="Oval 25">
              <a:extLst>
                <a:ext uri="{FF2B5EF4-FFF2-40B4-BE49-F238E27FC236}">
                  <a16:creationId xmlns:a16="http://schemas.microsoft.com/office/drawing/2014/main" id="{C81E01C6-D27B-974E-780F-2F4952A8460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07" y="1476"/>
              <a:ext cx="565" cy="174"/>
            </a:xfrm>
            <a:prstGeom prst="ellipse">
              <a:avLst/>
            </a:prstGeom>
            <a:solidFill>
              <a:srgbClr val="99D8FF"/>
            </a:solidFill>
            <a:ln w="63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lIns="91424" tIns="45712" rIns="91424" bIns="45712" anchor="ctr"/>
            <a:lstStyle/>
            <a:p>
              <a:pPr algn="ctr" eaLnBrk="1" hangingPunct="1"/>
              <a:r>
                <a:rPr lang="en-US" sz="900" b="1">
                  <a:solidFill>
                    <a:schemeClr val="tx2"/>
                  </a:solidFill>
                  <a:latin typeface="Arial" pitchFamily="34" charset="0"/>
                </a:rPr>
                <a:t>PULMEMBOLUS</a:t>
              </a:r>
            </a:p>
          </p:txBody>
        </p:sp>
        <p:sp>
          <p:nvSpPr>
            <p:cNvPr id="28" name="Oval 26">
              <a:extLst>
                <a:ext uri="{FF2B5EF4-FFF2-40B4-BE49-F238E27FC236}">
                  <a16:creationId xmlns:a16="http://schemas.microsoft.com/office/drawing/2014/main" id="{004F62AE-8DFE-F4D9-80FB-BC25D9282BE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12" y="1776"/>
              <a:ext cx="288" cy="174"/>
            </a:xfrm>
            <a:prstGeom prst="ellipse">
              <a:avLst/>
            </a:prstGeom>
            <a:solidFill>
              <a:srgbClr val="99D8FF"/>
            </a:solidFill>
            <a:ln w="63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lIns="91424" tIns="45712" rIns="91424" bIns="45712" anchor="ctr"/>
            <a:lstStyle/>
            <a:p>
              <a:pPr algn="ctr"/>
              <a:r>
                <a:rPr lang="en-US" sz="900" b="1">
                  <a:solidFill>
                    <a:schemeClr val="tx2"/>
                  </a:solidFill>
                  <a:latin typeface="Arial" pitchFamily="34" charset="0"/>
                </a:rPr>
                <a:t>PAP</a:t>
              </a:r>
            </a:p>
          </p:txBody>
        </p:sp>
        <p:sp>
          <p:nvSpPr>
            <p:cNvPr id="29" name="Oval 27">
              <a:extLst>
                <a:ext uri="{FF2B5EF4-FFF2-40B4-BE49-F238E27FC236}">
                  <a16:creationId xmlns:a16="http://schemas.microsoft.com/office/drawing/2014/main" id="{13442993-3DB9-416F-6732-E2C952EEB1B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48" y="1776"/>
              <a:ext cx="336" cy="174"/>
            </a:xfrm>
            <a:prstGeom prst="ellipse">
              <a:avLst/>
            </a:prstGeom>
            <a:solidFill>
              <a:srgbClr val="99D8FF"/>
            </a:solidFill>
            <a:ln w="63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lIns="91424" tIns="45712" rIns="91424" bIns="45712" anchor="ctr"/>
            <a:lstStyle/>
            <a:p>
              <a:pPr algn="ctr" eaLnBrk="1" hangingPunct="1"/>
              <a:r>
                <a:rPr lang="en-US" sz="900" b="1">
                  <a:solidFill>
                    <a:schemeClr val="tx2"/>
                  </a:solidFill>
                  <a:latin typeface="Arial" pitchFamily="34" charset="0"/>
                </a:rPr>
                <a:t>SHUNT</a:t>
              </a:r>
            </a:p>
          </p:txBody>
        </p:sp>
        <p:sp>
          <p:nvSpPr>
            <p:cNvPr id="30" name="Oval 28">
              <a:extLst>
                <a:ext uri="{FF2B5EF4-FFF2-40B4-BE49-F238E27FC236}">
                  <a16:creationId xmlns:a16="http://schemas.microsoft.com/office/drawing/2014/main" id="{198BDA25-F41B-7547-7B0A-E69649DBD6C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21" y="2394"/>
              <a:ext cx="501" cy="174"/>
            </a:xfrm>
            <a:prstGeom prst="ellipse">
              <a:avLst/>
            </a:prstGeom>
            <a:solidFill>
              <a:srgbClr val="99D8FF"/>
            </a:solidFill>
            <a:ln w="63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lIns="91424" tIns="45712" rIns="91424" bIns="45712" anchor="ctr"/>
            <a:lstStyle/>
            <a:p>
              <a:pPr algn="ctr"/>
              <a:r>
                <a:rPr lang="en-US" sz="900" b="1">
                  <a:solidFill>
                    <a:schemeClr val="tx2"/>
                  </a:solidFill>
                  <a:latin typeface="Arial" pitchFamily="34" charset="0"/>
                </a:rPr>
                <a:t>ANAPHYLAXIS</a:t>
              </a:r>
            </a:p>
          </p:txBody>
        </p:sp>
        <p:sp>
          <p:nvSpPr>
            <p:cNvPr id="31" name="Oval 29">
              <a:extLst>
                <a:ext uri="{FF2B5EF4-FFF2-40B4-BE49-F238E27FC236}">
                  <a16:creationId xmlns:a16="http://schemas.microsoft.com/office/drawing/2014/main" id="{D7E2B7A6-EF9D-1D8E-8A20-CFB1892CA0E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88" y="2082"/>
              <a:ext cx="336" cy="174"/>
            </a:xfrm>
            <a:prstGeom prst="ellipse">
              <a:avLst/>
            </a:prstGeom>
            <a:solidFill>
              <a:srgbClr val="99D8FF"/>
            </a:solidFill>
            <a:ln w="63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lIns="91424" tIns="45712" rIns="91424" bIns="45712" anchor="ctr"/>
            <a:lstStyle/>
            <a:p>
              <a:pPr algn="ctr"/>
              <a:r>
                <a:rPr lang="en-US" sz="900" b="1">
                  <a:solidFill>
                    <a:schemeClr val="tx2"/>
                  </a:solidFill>
                  <a:latin typeface="Arial" pitchFamily="34" charset="0"/>
                </a:rPr>
                <a:t>MINOVL</a:t>
              </a:r>
            </a:p>
          </p:txBody>
        </p:sp>
        <p:sp>
          <p:nvSpPr>
            <p:cNvPr id="32" name="Oval 30">
              <a:extLst>
                <a:ext uri="{FF2B5EF4-FFF2-40B4-BE49-F238E27FC236}">
                  <a16:creationId xmlns:a16="http://schemas.microsoft.com/office/drawing/2014/main" id="{B974B3DD-9F82-CF50-3B42-7E4584130CF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33" y="2391"/>
              <a:ext cx="336" cy="174"/>
            </a:xfrm>
            <a:prstGeom prst="ellipse">
              <a:avLst/>
            </a:prstGeom>
            <a:solidFill>
              <a:srgbClr val="99D8FF"/>
            </a:solidFill>
            <a:ln w="63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lIns="91424" tIns="45712" rIns="91424" bIns="45712" anchor="ctr"/>
            <a:lstStyle/>
            <a:p>
              <a:pPr algn="ctr"/>
              <a:r>
                <a:rPr lang="en-US" sz="900" b="1">
                  <a:solidFill>
                    <a:schemeClr val="tx2"/>
                  </a:solidFill>
                  <a:latin typeface="Arial" pitchFamily="34" charset="0"/>
                </a:rPr>
                <a:t>PVSAT</a:t>
              </a:r>
            </a:p>
          </p:txBody>
        </p:sp>
        <p:sp>
          <p:nvSpPr>
            <p:cNvPr id="33" name="Oval 31">
              <a:extLst>
                <a:ext uri="{FF2B5EF4-FFF2-40B4-BE49-F238E27FC236}">
                  <a16:creationId xmlns:a16="http://schemas.microsoft.com/office/drawing/2014/main" id="{D5729FD1-B522-542B-D86A-DB1A653C337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66" y="2082"/>
              <a:ext cx="288" cy="174"/>
            </a:xfrm>
            <a:prstGeom prst="ellipse">
              <a:avLst/>
            </a:prstGeom>
            <a:solidFill>
              <a:srgbClr val="99D8FF"/>
            </a:solidFill>
            <a:ln w="63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lIns="91424" tIns="45712" rIns="91424" bIns="45712" anchor="ctr"/>
            <a:lstStyle/>
            <a:p>
              <a:pPr algn="ctr"/>
              <a:r>
                <a:rPr lang="en-US" sz="900" b="1">
                  <a:solidFill>
                    <a:schemeClr val="tx2"/>
                  </a:solidFill>
                  <a:latin typeface="Arial" pitchFamily="34" charset="0"/>
                </a:rPr>
                <a:t>FIO2</a:t>
              </a:r>
            </a:p>
          </p:txBody>
        </p:sp>
        <p:sp>
          <p:nvSpPr>
            <p:cNvPr id="34" name="Oval 32">
              <a:extLst>
                <a:ext uri="{FF2B5EF4-FFF2-40B4-BE49-F238E27FC236}">
                  <a16:creationId xmlns:a16="http://schemas.microsoft.com/office/drawing/2014/main" id="{2D83FEB1-73EE-8CB4-282A-29F5CA5722F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84" y="1988"/>
              <a:ext cx="288" cy="174"/>
            </a:xfrm>
            <a:prstGeom prst="ellipse">
              <a:avLst/>
            </a:prstGeom>
            <a:solidFill>
              <a:srgbClr val="99D8FF"/>
            </a:solidFill>
            <a:ln w="63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lIns="91424" tIns="45712" rIns="91424" bIns="45712" anchor="ctr"/>
            <a:lstStyle/>
            <a:p>
              <a:pPr algn="ctr"/>
              <a:r>
                <a:rPr lang="en-US" sz="900" b="1">
                  <a:solidFill>
                    <a:schemeClr val="tx2"/>
                  </a:solidFill>
                  <a:latin typeface="Arial" pitchFamily="34" charset="0"/>
                </a:rPr>
                <a:t>PRESS</a:t>
              </a:r>
            </a:p>
          </p:txBody>
        </p:sp>
        <p:sp>
          <p:nvSpPr>
            <p:cNvPr id="35" name="Oval 33">
              <a:extLst>
                <a:ext uri="{FF2B5EF4-FFF2-40B4-BE49-F238E27FC236}">
                  <a16:creationId xmlns:a16="http://schemas.microsoft.com/office/drawing/2014/main" id="{996E7AEC-7077-540B-BCD1-15BE41E0B1D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79" y="2706"/>
              <a:ext cx="565" cy="174"/>
            </a:xfrm>
            <a:prstGeom prst="ellipse">
              <a:avLst/>
            </a:prstGeom>
            <a:solidFill>
              <a:srgbClr val="99D8FF"/>
            </a:solidFill>
            <a:ln w="63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lIns="91424" tIns="45712" rIns="91424" bIns="45712" anchor="ctr"/>
            <a:lstStyle/>
            <a:p>
              <a:pPr algn="ctr"/>
              <a:r>
                <a:rPr lang="en-US" sz="900" b="1">
                  <a:solidFill>
                    <a:schemeClr val="tx2"/>
                  </a:solidFill>
                  <a:latin typeface="Arial" pitchFamily="34" charset="0"/>
                </a:rPr>
                <a:t>INSUFFANESTH</a:t>
              </a:r>
            </a:p>
          </p:txBody>
        </p:sp>
        <p:sp>
          <p:nvSpPr>
            <p:cNvPr id="36" name="Oval 34">
              <a:extLst>
                <a:ext uri="{FF2B5EF4-FFF2-40B4-BE49-F238E27FC236}">
                  <a16:creationId xmlns:a16="http://schemas.microsoft.com/office/drawing/2014/main" id="{BE1EEA9F-C98E-6FEF-1C2C-C06522AA8D9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20" y="2706"/>
              <a:ext cx="288" cy="174"/>
            </a:xfrm>
            <a:prstGeom prst="ellipse">
              <a:avLst/>
            </a:prstGeom>
            <a:solidFill>
              <a:srgbClr val="99D8FF"/>
            </a:solidFill>
            <a:ln w="63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lIns="91424" tIns="45712" rIns="91424" bIns="45712" anchor="ctr"/>
            <a:lstStyle/>
            <a:p>
              <a:pPr algn="ctr" eaLnBrk="1" hangingPunct="1"/>
              <a:r>
                <a:rPr lang="en-US" sz="900" b="1">
                  <a:solidFill>
                    <a:schemeClr val="tx2"/>
                  </a:solidFill>
                  <a:latin typeface="Arial" pitchFamily="34" charset="0"/>
                </a:rPr>
                <a:t>TPR</a:t>
              </a:r>
            </a:p>
          </p:txBody>
        </p:sp>
        <p:sp>
          <p:nvSpPr>
            <p:cNvPr id="37" name="Oval 35">
              <a:extLst>
                <a:ext uri="{FF2B5EF4-FFF2-40B4-BE49-F238E27FC236}">
                  <a16:creationId xmlns:a16="http://schemas.microsoft.com/office/drawing/2014/main" id="{03BDA9CF-7FDC-82D8-4CB3-0B5B553D45D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92" y="3006"/>
              <a:ext cx="501" cy="174"/>
            </a:xfrm>
            <a:prstGeom prst="ellipse">
              <a:avLst/>
            </a:prstGeom>
            <a:solidFill>
              <a:srgbClr val="99D8FF"/>
            </a:solidFill>
            <a:ln w="63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lIns="91424" tIns="45712" rIns="91424" bIns="45712" anchor="ctr"/>
            <a:lstStyle/>
            <a:p>
              <a:pPr algn="ctr"/>
              <a:r>
                <a:rPr lang="en-US" sz="900" b="1">
                  <a:solidFill>
                    <a:schemeClr val="tx2"/>
                  </a:solidFill>
                  <a:latin typeface="Arial" pitchFamily="34" charset="0"/>
                </a:rPr>
                <a:t>LVFAILURE</a:t>
              </a:r>
            </a:p>
          </p:txBody>
        </p:sp>
        <p:sp>
          <p:nvSpPr>
            <p:cNvPr id="38" name="Oval 36">
              <a:extLst>
                <a:ext uri="{FF2B5EF4-FFF2-40B4-BE49-F238E27FC236}">
                  <a16:creationId xmlns:a16="http://schemas.microsoft.com/office/drawing/2014/main" id="{3B56A287-570F-2B7E-ABC4-4C54AEFC293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92" y="3320"/>
              <a:ext cx="655" cy="174"/>
            </a:xfrm>
            <a:prstGeom prst="ellipse">
              <a:avLst/>
            </a:prstGeom>
            <a:solidFill>
              <a:srgbClr val="99D8FF"/>
            </a:solidFill>
            <a:ln w="63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lIns="91424" tIns="45712" rIns="91424" bIns="45712" anchor="ctr"/>
            <a:lstStyle/>
            <a:p>
              <a:pPr algn="ctr"/>
              <a:r>
                <a:rPr lang="en-US" sz="900" b="1">
                  <a:solidFill>
                    <a:schemeClr val="tx2"/>
                  </a:solidFill>
                  <a:latin typeface="Arial" pitchFamily="34" charset="0"/>
                </a:rPr>
                <a:t>ERRBLOWOUTPUT</a:t>
              </a:r>
            </a:p>
          </p:txBody>
        </p:sp>
        <p:sp>
          <p:nvSpPr>
            <p:cNvPr id="39" name="Oval 37">
              <a:extLst>
                <a:ext uri="{FF2B5EF4-FFF2-40B4-BE49-F238E27FC236}">
                  <a16:creationId xmlns:a16="http://schemas.microsoft.com/office/drawing/2014/main" id="{36D7D03D-14E8-0B73-46D0-BC05ECF0824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61" y="3312"/>
              <a:ext cx="571" cy="174"/>
            </a:xfrm>
            <a:prstGeom prst="ellipse">
              <a:avLst/>
            </a:prstGeom>
            <a:solidFill>
              <a:srgbClr val="99D8FF"/>
            </a:solidFill>
            <a:ln w="63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lIns="91424" tIns="45712" rIns="91424" bIns="45712" anchor="ctr"/>
            <a:lstStyle/>
            <a:p>
              <a:pPr algn="ctr"/>
              <a:r>
                <a:rPr lang="en-US" sz="900" b="1">
                  <a:solidFill>
                    <a:schemeClr val="tx2"/>
                  </a:solidFill>
                  <a:latin typeface="Arial" pitchFamily="34" charset="0"/>
                </a:rPr>
                <a:t>STROEVOLUME</a:t>
              </a:r>
            </a:p>
          </p:txBody>
        </p:sp>
        <p:sp>
          <p:nvSpPr>
            <p:cNvPr id="40" name="Oval 38">
              <a:extLst>
                <a:ext uri="{FF2B5EF4-FFF2-40B4-BE49-F238E27FC236}">
                  <a16:creationId xmlns:a16="http://schemas.microsoft.com/office/drawing/2014/main" id="{46436DE4-B0E8-D17E-9F98-39EE03C0975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06" y="3312"/>
              <a:ext cx="571" cy="174"/>
            </a:xfrm>
            <a:prstGeom prst="ellipse">
              <a:avLst/>
            </a:prstGeom>
            <a:solidFill>
              <a:srgbClr val="99D8FF"/>
            </a:solidFill>
            <a:ln w="63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lIns="91424" tIns="45712" rIns="91424" bIns="45712" anchor="ctr"/>
            <a:lstStyle/>
            <a:p>
              <a:pPr algn="ctr"/>
              <a:r>
                <a:rPr lang="en-US" sz="900" b="1">
                  <a:solidFill>
                    <a:schemeClr val="tx2"/>
                  </a:solidFill>
                  <a:latin typeface="Arial" pitchFamily="34" charset="0"/>
                </a:rPr>
                <a:t>LVEDVOLUME</a:t>
              </a:r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48C0FD45-490F-AE65-0B51-1A02F4C56D6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04" y="1651"/>
              <a:ext cx="47" cy="129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144"/>
                </a:cxn>
              </a:cxnLst>
              <a:rect l="0" t="0" r="r" b="b"/>
              <a:pathLst>
                <a:path w="48" h="144">
                  <a:moveTo>
                    <a:pt x="48" y="0"/>
                  </a:moveTo>
                  <a:cubicBezTo>
                    <a:pt x="48" y="0"/>
                    <a:pt x="24" y="72"/>
                    <a:pt x="0" y="144"/>
                  </a:cubicBezTo>
                </a:path>
              </a:pathLst>
            </a:custGeom>
            <a:solidFill>
              <a:srgbClr val="99D8FF"/>
            </a:solidFill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sm" len="med"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A74A1F6D-EF58-8494-DD28-3DE024055B4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87" y="1641"/>
              <a:ext cx="187" cy="144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192" h="144">
                  <a:moveTo>
                    <a:pt x="192" y="0"/>
                  </a:moveTo>
                  <a:cubicBezTo>
                    <a:pt x="192" y="0"/>
                    <a:pt x="96" y="72"/>
                    <a:pt x="0" y="144"/>
                  </a:cubicBezTo>
                </a:path>
              </a:pathLst>
            </a:custGeom>
            <a:solidFill>
              <a:srgbClr val="99D8FF"/>
            </a:solidFill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sm" len="med"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24C22062-99D4-F1F0-D279-ED1CD7759A8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74" y="1349"/>
              <a:ext cx="48" cy="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</a:cxnLst>
              <a:rect l="0" t="0" r="r" b="b"/>
              <a:pathLst>
                <a:path w="1" h="192">
                  <a:moveTo>
                    <a:pt x="0" y="0"/>
                  </a:moveTo>
                  <a:cubicBezTo>
                    <a:pt x="0" y="0"/>
                    <a:pt x="0" y="96"/>
                    <a:pt x="0" y="192"/>
                  </a:cubicBezTo>
                </a:path>
              </a:pathLst>
            </a:custGeom>
            <a:solidFill>
              <a:srgbClr val="99D8FF"/>
            </a:solidFill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sm" len="med"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42">
              <a:extLst>
                <a:ext uri="{FF2B5EF4-FFF2-40B4-BE49-F238E27FC236}">
                  <a16:creationId xmlns:a16="http://schemas.microsoft.com/office/drawing/2014/main" id="{9C4A7E1B-2935-D409-90BE-1C926CD63BA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010" y="1670"/>
              <a:ext cx="144" cy="144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144"/>
                </a:cxn>
              </a:cxnLst>
              <a:rect l="0" t="0" r="r" b="b"/>
              <a:pathLst>
                <a:path w="144" h="144">
                  <a:moveTo>
                    <a:pt x="144" y="0"/>
                  </a:moveTo>
                  <a:cubicBezTo>
                    <a:pt x="144" y="0"/>
                    <a:pt x="72" y="72"/>
                    <a:pt x="0" y="144"/>
                  </a:cubicBezTo>
                </a:path>
              </a:pathLst>
            </a:custGeom>
            <a:solidFill>
              <a:srgbClr val="99D8FF"/>
            </a:solidFill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sm" len="med"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82313958-A600-0C83-C521-6D8CADB209A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61" y="1664"/>
              <a:ext cx="105" cy="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144"/>
                </a:cxn>
              </a:cxnLst>
              <a:rect l="0" t="0" r="r" b="b"/>
              <a:pathLst>
                <a:path w="96" h="144">
                  <a:moveTo>
                    <a:pt x="0" y="0"/>
                  </a:moveTo>
                  <a:cubicBezTo>
                    <a:pt x="0" y="0"/>
                    <a:pt x="48" y="72"/>
                    <a:pt x="96" y="144"/>
                  </a:cubicBezTo>
                </a:path>
              </a:pathLst>
            </a:custGeom>
            <a:solidFill>
              <a:srgbClr val="99D8FF"/>
            </a:solidFill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sm" len="med"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44">
              <a:extLst>
                <a:ext uri="{FF2B5EF4-FFF2-40B4-BE49-F238E27FC236}">
                  <a16:creationId xmlns:a16="http://schemas.microsoft.com/office/drawing/2014/main" id="{D5474EA8-16BC-9A7C-D305-4D6E1FB646F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39" y="1931"/>
              <a:ext cx="228" cy="103"/>
            </a:xfrm>
            <a:custGeom>
              <a:avLst/>
              <a:gdLst/>
              <a:ahLst/>
              <a:cxnLst>
                <a:cxn ang="0">
                  <a:pos x="228" y="0"/>
                </a:cxn>
                <a:cxn ang="0">
                  <a:pos x="0" y="103"/>
                </a:cxn>
              </a:cxnLst>
              <a:rect l="0" t="0" r="r" b="b"/>
              <a:pathLst>
                <a:path w="228" h="103">
                  <a:moveTo>
                    <a:pt x="228" y="0"/>
                  </a:moveTo>
                  <a:cubicBezTo>
                    <a:pt x="190" y="17"/>
                    <a:pt x="47" y="82"/>
                    <a:pt x="0" y="103"/>
                  </a:cubicBezTo>
                </a:path>
              </a:pathLst>
            </a:custGeom>
            <a:solidFill>
              <a:srgbClr val="99D8FF"/>
            </a:solidFill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sm" len="med"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45">
              <a:extLst>
                <a:ext uri="{FF2B5EF4-FFF2-40B4-BE49-F238E27FC236}">
                  <a16:creationId xmlns:a16="http://schemas.microsoft.com/office/drawing/2014/main" id="{7CACEEAC-262B-AFCF-DE57-978C56BA1FB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56" y="1652"/>
              <a:ext cx="240" cy="3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332"/>
                </a:cxn>
              </a:cxnLst>
              <a:rect l="0" t="0" r="r" b="b"/>
              <a:pathLst>
                <a:path w="240" h="332">
                  <a:moveTo>
                    <a:pt x="0" y="0"/>
                  </a:moveTo>
                  <a:cubicBezTo>
                    <a:pt x="41" y="55"/>
                    <a:pt x="190" y="263"/>
                    <a:pt x="240" y="332"/>
                  </a:cubicBezTo>
                </a:path>
              </a:pathLst>
            </a:custGeom>
            <a:solidFill>
              <a:srgbClr val="99D8FF"/>
            </a:solidFill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sm" len="med"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46">
              <a:extLst>
                <a:ext uri="{FF2B5EF4-FFF2-40B4-BE49-F238E27FC236}">
                  <a16:creationId xmlns:a16="http://schemas.microsoft.com/office/drawing/2014/main" id="{76CB5307-661F-C63E-77DE-7943DCE9E33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772" y="1648"/>
              <a:ext cx="200" cy="124"/>
            </a:xfrm>
            <a:custGeom>
              <a:avLst/>
              <a:gdLst/>
              <a:ahLst/>
              <a:cxnLst>
                <a:cxn ang="0">
                  <a:pos x="200" y="0"/>
                </a:cxn>
                <a:cxn ang="0">
                  <a:pos x="0" y="124"/>
                </a:cxn>
              </a:cxnLst>
              <a:rect l="0" t="0" r="r" b="b"/>
              <a:pathLst>
                <a:path w="200" h="124">
                  <a:moveTo>
                    <a:pt x="200" y="0"/>
                  </a:moveTo>
                  <a:cubicBezTo>
                    <a:pt x="167" y="21"/>
                    <a:pt x="42" y="98"/>
                    <a:pt x="0" y="124"/>
                  </a:cubicBezTo>
                </a:path>
              </a:pathLst>
            </a:custGeom>
            <a:solidFill>
              <a:srgbClr val="99D8FF"/>
            </a:solidFill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sm" len="med"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47">
              <a:extLst>
                <a:ext uri="{FF2B5EF4-FFF2-40B4-BE49-F238E27FC236}">
                  <a16:creationId xmlns:a16="http://schemas.microsoft.com/office/drawing/2014/main" id="{C8EFBA9D-B31B-A932-67E9-99AC3F85099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47" y="1629"/>
              <a:ext cx="261" cy="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192"/>
                </a:cxn>
              </a:cxnLst>
              <a:rect l="0" t="0" r="r" b="b"/>
              <a:pathLst>
                <a:path w="288" h="192">
                  <a:moveTo>
                    <a:pt x="0" y="0"/>
                  </a:moveTo>
                  <a:cubicBezTo>
                    <a:pt x="0" y="0"/>
                    <a:pt x="144" y="96"/>
                    <a:pt x="288" y="192"/>
                  </a:cubicBezTo>
                </a:path>
              </a:pathLst>
            </a:custGeom>
            <a:solidFill>
              <a:srgbClr val="99D8FF"/>
            </a:solidFill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sm" len="med"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48">
              <a:extLst>
                <a:ext uri="{FF2B5EF4-FFF2-40B4-BE49-F238E27FC236}">
                  <a16:creationId xmlns:a16="http://schemas.microsoft.com/office/drawing/2014/main" id="{58BD751A-537B-597D-6D79-49057EF2C84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74" y="1656"/>
              <a:ext cx="90" cy="423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432"/>
                </a:cxn>
              </a:cxnLst>
              <a:rect l="0" t="0" r="r" b="b"/>
              <a:pathLst>
                <a:path w="96" h="432">
                  <a:moveTo>
                    <a:pt x="96" y="0"/>
                  </a:moveTo>
                  <a:cubicBezTo>
                    <a:pt x="96" y="0"/>
                    <a:pt x="48" y="216"/>
                    <a:pt x="0" y="432"/>
                  </a:cubicBezTo>
                </a:path>
              </a:pathLst>
            </a:custGeom>
            <a:solidFill>
              <a:srgbClr val="99D8FF"/>
            </a:solidFill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sm" len="med"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49">
              <a:extLst>
                <a:ext uri="{FF2B5EF4-FFF2-40B4-BE49-F238E27FC236}">
                  <a16:creationId xmlns:a16="http://schemas.microsoft.com/office/drawing/2014/main" id="{EB95C193-B430-E618-E536-62E2AC1F9F8C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2368" y="2256"/>
              <a:ext cx="47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4"/>
                </a:cxn>
              </a:cxnLst>
              <a:rect l="0" t="0" r="r" b="b"/>
              <a:pathLst>
                <a:path w="1" h="144">
                  <a:moveTo>
                    <a:pt x="0" y="0"/>
                  </a:moveTo>
                  <a:cubicBezTo>
                    <a:pt x="0" y="0"/>
                    <a:pt x="0" y="72"/>
                    <a:pt x="0" y="144"/>
                  </a:cubicBezTo>
                </a:path>
              </a:pathLst>
            </a:custGeom>
            <a:solidFill>
              <a:srgbClr val="99D8FF"/>
            </a:solidFill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sm" len="med"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50">
              <a:extLst>
                <a:ext uri="{FF2B5EF4-FFF2-40B4-BE49-F238E27FC236}">
                  <a16:creationId xmlns:a16="http://schemas.microsoft.com/office/drawing/2014/main" id="{B1F0A55C-5B22-E3F9-A2C3-3B4A7DB0E9D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39" y="1650"/>
              <a:ext cx="417" cy="4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240"/>
                </a:cxn>
                <a:cxn ang="0">
                  <a:pos x="432" y="480"/>
                </a:cxn>
              </a:cxnLst>
              <a:rect l="0" t="0" r="r" b="b"/>
              <a:pathLst>
                <a:path w="432" h="480">
                  <a:moveTo>
                    <a:pt x="0" y="0"/>
                  </a:moveTo>
                  <a:cubicBezTo>
                    <a:pt x="60" y="80"/>
                    <a:pt x="120" y="160"/>
                    <a:pt x="192" y="240"/>
                  </a:cubicBezTo>
                  <a:cubicBezTo>
                    <a:pt x="264" y="320"/>
                    <a:pt x="348" y="400"/>
                    <a:pt x="432" y="480"/>
                  </a:cubicBezTo>
                </a:path>
              </a:pathLst>
            </a:custGeom>
            <a:solidFill>
              <a:srgbClr val="99D8FF"/>
            </a:solidFill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sm" len="med"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51">
              <a:extLst>
                <a:ext uri="{FF2B5EF4-FFF2-40B4-BE49-F238E27FC236}">
                  <a16:creationId xmlns:a16="http://schemas.microsoft.com/office/drawing/2014/main" id="{6D86B3DD-C519-F4CB-0985-B63128A8D35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176" y="1920"/>
              <a:ext cx="432" cy="192"/>
            </a:xfrm>
            <a:custGeom>
              <a:avLst/>
              <a:gdLst/>
              <a:ahLst/>
              <a:cxnLst>
                <a:cxn ang="0">
                  <a:pos x="432" y="0"/>
                </a:cxn>
                <a:cxn ang="0">
                  <a:pos x="0" y="192"/>
                </a:cxn>
              </a:cxnLst>
              <a:rect l="0" t="0" r="r" b="b"/>
              <a:pathLst>
                <a:path w="432" h="192">
                  <a:moveTo>
                    <a:pt x="432" y="0"/>
                  </a:moveTo>
                  <a:cubicBezTo>
                    <a:pt x="432" y="0"/>
                    <a:pt x="216" y="96"/>
                    <a:pt x="0" y="192"/>
                  </a:cubicBezTo>
                </a:path>
              </a:pathLst>
            </a:custGeom>
            <a:solidFill>
              <a:srgbClr val="99D8FF"/>
            </a:solidFill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sm" len="med"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52">
              <a:extLst>
                <a:ext uri="{FF2B5EF4-FFF2-40B4-BE49-F238E27FC236}">
                  <a16:creationId xmlns:a16="http://schemas.microsoft.com/office/drawing/2014/main" id="{0C051742-48C3-AC94-5327-C8F96641042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29" y="1899"/>
              <a:ext cx="159" cy="7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" y="165"/>
                </a:cxn>
                <a:cxn ang="0">
                  <a:pos x="159" y="789"/>
                </a:cxn>
              </a:cxnLst>
              <a:rect l="0" t="0" r="r" b="b"/>
              <a:pathLst>
                <a:path w="159" h="789">
                  <a:moveTo>
                    <a:pt x="0" y="0"/>
                  </a:moveTo>
                  <a:cubicBezTo>
                    <a:pt x="19" y="27"/>
                    <a:pt x="85" y="34"/>
                    <a:pt x="111" y="165"/>
                  </a:cubicBezTo>
                  <a:cubicBezTo>
                    <a:pt x="137" y="296"/>
                    <a:pt x="155" y="541"/>
                    <a:pt x="159" y="789"/>
                  </a:cubicBez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sm" len="med"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53">
              <a:extLst>
                <a:ext uri="{FF2B5EF4-FFF2-40B4-BE49-F238E27FC236}">
                  <a16:creationId xmlns:a16="http://schemas.microsoft.com/office/drawing/2014/main" id="{BF78D8DD-12E5-5270-19E3-46654035082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799" y="2265"/>
              <a:ext cx="47" cy="1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4"/>
                </a:cxn>
              </a:cxnLst>
              <a:rect l="0" t="0" r="r" b="b"/>
              <a:pathLst>
                <a:path w="1" h="144">
                  <a:moveTo>
                    <a:pt x="0" y="0"/>
                  </a:moveTo>
                  <a:cubicBezTo>
                    <a:pt x="0" y="0"/>
                    <a:pt x="0" y="72"/>
                    <a:pt x="0" y="144"/>
                  </a:cubicBezTo>
                </a:path>
              </a:pathLst>
            </a:custGeom>
            <a:solidFill>
              <a:srgbClr val="99D8FF"/>
            </a:solidFill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sm" len="med"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54">
              <a:extLst>
                <a:ext uri="{FF2B5EF4-FFF2-40B4-BE49-F238E27FC236}">
                  <a16:creationId xmlns:a16="http://schemas.microsoft.com/office/drawing/2014/main" id="{62B94F72-A86F-4702-602D-0DC2BEF7465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64" y="2241"/>
              <a:ext cx="192" cy="159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0" y="144"/>
                </a:cxn>
              </a:cxnLst>
              <a:rect l="0" t="0" r="r" b="b"/>
              <a:pathLst>
                <a:path w="240" h="144">
                  <a:moveTo>
                    <a:pt x="240" y="0"/>
                  </a:moveTo>
                  <a:cubicBezTo>
                    <a:pt x="240" y="0"/>
                    <a:pt x="120" y="72"/>
                    <a:pt x="0" y="144"/>
                  </a:cubicBezTo>
                </a:path>
              </a:pathLst>
            </a:custGeom>
            <a:solidFill>
              <a:srgbClr val="99D8FF"/>
            </a:solidFill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sm" len="med"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55">
              <a:extLst>
                <a:ext uri="{FF2B5EF4-FFF2-40B4-BE49-F238E27FC236}">
                  <a16:creationId xmlns:a16="http://schemas.microsoft.com/office/drawing/2014/main" id="{D21E9B8E-97AD-E9FC-6447-97B0E2C31DB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53" y="2541"/>
              <a:ext cx="234" cy="174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0" y="192"/>
                </a:cxn>
              </a:cxnLst>
              <a:rect l="0" t="0" r="r" b="b"/>
              <a:pathLst>
                <a:path w="288" h="192">
                  <a:moveTo>
                    <a:pt x="288" y="0"/>
                  </a:moveTo>
                  <a:cubicBezTo>
                    <a:pt x="288" y="0"/>
                    <a:pt x="144" y="96"/>
                    <a:pt x="0" y="192"/>
                  </a:cubicBezTo>
                </a:path>
              </a:pathLst>
            </a:custGeom>
            <a:solidFill>
              <a:srgbClr val="99D8FF"/>
            </a:solidFill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sm" len="med"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56">
              <a:extLst>
                <a:ext uri="{FF2B5EF4-FFF2-40B4-BE49-F238E27FC236}">
                  <a16:creationId xmlns:a16="http://schemas.microsoft.com/office/drawing/2014/main" id="{B997A6E4-1C95-4165-DB6E-8200C482EFD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25" y="1968"/>
              <a:ext cx="106" cy="74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288"/>
                </a:cxn>
                <a:cxn ang="0">
                  <a:pos x="106" y="740"/>
                </a:cxn>
              </a:cxnLst>
              <a:rect l="0" t="0" r="r" b="b"/>
              <a:pathLst>
                <a:path w="106" h="740">
                  <a:moveTo>
                    <a:pt x="15" y="0"/>
                  </a:moveTo>
                  <a:cubicBezTo>
                    <a:pt x="7" y="84"/>
                    <a:pt x="0" y="165"/>
                    <a:pt x="15" y="288"/>
                  </a:cubicBezTo>
                  <a:cubicBezTo>
                    <a:pt x="30" y="411"/>
                    <a:pt x="87" y="646"/>
                    <a:pt x="106" y="740"/>
                  </a:cubicBez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sm" len="med"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57">
              <a:extLst>
                <a:ext uri="{FF2B5EF4-FFF2-40B4-BE49-F238E27FC236}">
                  <a16:creationId xmlns:a16="http://schemas.microsoft.com/office/drawing/2014/main" id="{261E1383-4BD8-FFFB-6465-751403EDA3B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60" y="2577"/>
              <a:ext cx="237" cy="447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192" y="288"/>
                </a:cxn>
                <a:cxn ang="0">
                  <a:pos x="0" y="480"/>
                </a:cxn>
              </a:cxnLst>
              <a:rect l="0" t="0" r="r" b="b"/>
              <a:pathLst>
                <a:path w="240" h="480">
                  <a:moveTo>
                    <a:pt x="240" y="0"/>
                  </a:moveTo>
                  <a:cubicBezTo>
                    <a:pt x="236" y="104"/>
                    <a:pt x="232" y="208"/>
                    <a:pt x="192" y="288"/>
                  </a:cubicBezTo>
                  <a:cubicBezTo>
                    <a:pt x="152" y="368"/>
                    <a:pt x="76" y="424"/>
                    <a:pt x="0" y="480"/>
                  </a:cubicBez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sm" len="med"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58">
              <a:extLst>
                <a:ext uri="{FF2B5EF4-FFF2-40B4-BE49-F238E27FC236}">
                  <a16:creationId xmlns:a16="http://schemas.microsoft.com/office/drawing/2014/main" id="{224FDDE4-DF6C-A435-7E22-7A8EAC9A2F1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16" y="2880"/>
              <a:ext cx="47" cy="1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4"/>
                </a:cxn>
              </a:cxnLst>
              <a:rect l="0" t="0" r="r" b="b"/>
              <a:pathLst>
                <a:path w="1" h="144">
                  <a:moveTo>
                    <a:pt x="0" y="0"/>
                  </a:moveTo>
                  <a:cubicBezTo>
                    <a:pt x="0" y="60"/>
                    <a:pt x="0" y="120"/>
                    <a:pt x="0" y="144"/>
                  </a:cubicBezTo>
                </a:path>
              </a:pathLst>
            </a:custGeom>
            <a:solidFill>
              <a:srgbClr val="99D8FF"/>
            </a:solidFill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sm" len="med"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59">
              <a:extLst>
                <a:ext uri="{FF2B5EF4-FFF2-40B4-BE49-F238E27FC236}">
                  <a16:creationId xmlns:a16="http://schemas.microsoft.com/office/drawing/2014/main" id="{9D8BB1C9-3DA5-8675-38DB-0B7B7A4CDAC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396" y="2826"/>
              <a:ext cx="855" cy="2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5" y="237"/>
                </a:cxn>
              </a:cxnLst>
              <a:rect l="0" t="0" r="r" b="b"/>
              <a:pathLst>
                <a:path w="855" h="237">
                  <a:moveTo>
                    <a:pt x="0" y="0"/>
                  </a:moveTo>
                  <a:cubicBezTo>
                    <a:pt x="142" y="39"/>
                    <a:pt x="677" y="188"/>
                    <a:pt x="855" y="237"/>
                  </a:cubicBezTo>
                </a:path>
              </a:pathLst>
            </a:custGeom>
            <a:solidFill>
              <a:srgbClr val="99D8FF"/>
            </a:solidFill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sm" len="med"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60">
              <a:extLst>
                <a:ext uri="{FF2B5EF4-FFF2-40B4-BE49-F238E27FC236}">
                  <a16:creationId xmlns:a16="http://schemas.microsoft.com/office/drawing/2014/main" id="{1C1E42D3-FA0F-7C19-1BFA-299201FA0D9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68" y="2823"/>
              <a:ext cx="376" cy="1143"/>
            </a:xfrm>
            <a:custGeom>
              <a:avLst/>
              <a:gdLst/>
              <a:ahLst/>
              <a:cxnLst>
                <a:cxn ang="0">
                  <a:pos x="358" y="0"/>
                </a:cxn>
                <a:cxn ang="0">
                  <a:pos x="105" y="151"/>
                </a:cxn>
                <a:cxn ang="0">
                  <a:pos x="15" y="293"/>
                </a:cxn>
                <a:cxn ang="0">
                  <a:pos x="15" y="529"/>
                </a:cxn>
                <a:cxn ang="0">
                  <a:pos x="60" y="860"/>
                </a:cxn>
                <a:cxn ang="0">
                  <a:pos x="105" y="954"/>
                </a:cxn>
                <a:cxn ang="0">
                  <a:pos x="376" y="1143"/>
                </a:cxn>
              </a:cxnLst>
              <a:rect l="0" t="0" r="r" b="b"/>
              <a:pathLst>
                <a:path w="376" h="1143">
                  <a:moveTo>
                    <a:pt x="358" y="0"/>
                  </a:moveTo>
                  <a:cubicBezTo>
                    <a:pt x="316" y="25"/>
                    <a:pt x="162" y="102"/>
                    <a:pt x="105" y="151"/>
                  </a:cubicBezTo>
                  <a:cubicBezTo>
                    <a:pt x="48" y="200"/>
                    <a:pt x="30" y="230"/>
                    <a:pt x="15" y="293"/>
                  </a:cubicBezTo>
                  <a:cubicBezTo>
                    <a:pt x="0" y="356"/>
                    <a:pt x="8" y="434"/>
                    <a:pt x="15" y="529"/>
                  </a:cubicBezTo>
                  <a:cubicBezTo>
                    <a:pt x="23" y="623"/>
                    <a:pt x="45" y="789"/>
                    <a:pt x="60" y="860"/>
                  </a:cubicBezTo>
                  <a:cubicBezTo>
                    <a:pt x="75" y="930"/>
                    <a:pt x="53" y="907"/>
                    <a:pt x="105" y="954"/>
                  </a:cubicBezTo>
                  <a:cubicBezTo>
                    <a:pt x="158" y="1001"/>
                    <a:pt x="267" y="1072"/>
                    <a:pt x="376" y="1143"/>
                  </a:cubicBez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sm" len="med"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61">
              <a:extLst>
                <a:ext uri="{FF2B5EF4-FFF2-40B4-BE49-F238E27FC236}">
                  <a16:creationId xmlns:a16="http://schemas.microsoft.com/office/drawing/2014/main" id="{CA57B219-D272-6919-2FE1-7E1F02697EA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70" y="3168"/>
              <a:ext cx="330" cy="165"/>
            </a:xfrm>
            <a:custGeom>
              <a:avLst/>
              <a:gdLst/>
              <a:ahLst/>
              <a:cxnLst>
                <a:cxn ang="0">
                  <a:pos x="336" y="0"/>
                </a:cxn>
                <a:cxn ang="0">
                  <a:pos x="0" y="144"/>
                </a:cxn>
              </a:cxnLst>
              <a:rect l="0" t="0" r="r" b="b"/>
              <a:pathLst>
                <a:path w="336" h="144">
                  <a:moveTo>
                    <a:pt x="336" y="0"/>
                  </a:moveTo>
                  <a:cubicBezTo>
                    <a:pt x="336" y="0"/>
                    <a:pt x="168" y="72"/>
                    <a:pt x="0" y="144"/>
                  </a:cubicBezTo>
                </a:path>
              </a:pathLst>
            </a:custGeom>
            <a:solidFill>
              <a:srgbClr val="99D8FF"/>
            </a:solidFill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sm" len="med"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62">
              <a:extLst>
                <a:ext uri="{FF2B5EF4-FFF2-40B4-BE49-F238E27FC236}">
                  <a16:creationId xmlns:a16="http://schemas.microsoft.com/office/drawing/2014/main" id="{80335B9B-5B57-0883-FD3A-333ACF740A5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75" y="3129"/>
              <a:ext cx="265" cy="1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5" y="199"/>
                </a:cxn>
              </a:cxnLst>
              <a:rect l="0" t="0" r="r" b="b"/>
              <a:pathLst>
                <a:path w="265" h="199">
                  <a:moveTo>
                    <a:pt x="0" y="0"/>
                  </a:moveTo>
                  <a:cubicBezTo>
                    <a:pt x="44" y="33"/>
                    <a:pt x="210" y="158"/>
                    <a:pt x="265" y="199"/>
                  </a:cubicBezTo>
                </a:path>
              </a:pathLst>
            </a:custGeom>
            <a:solidFill>
              <a:srgbClr val="99D8FF"/>
            </a:solidFill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sm" len="med"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5" name="Freeform 63">
              <a:extLst>
                <a:ext uri="{FF2B5EF4-FFF2-40B4-BE49-F238E27FC236}">
                  <a16:creationId xmlns:a16="http://schemas.microsoft.com/office/drawing/2014/main" id="{92719484-098D-0C04-E6A6-6765D30DEB5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80" y="3484"/>
              <a:ext cx="108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8" y="144"/>
                </a:cxn>
              </a:cxnLst>
              <a:rect l="0" t="0" r="r" b="b"/>
              <a:pathLst>
                <a:path w="108" h="144">
                  <a:moveTo>
                    <a:pt x="0" y="0"/>
                  </a:moveTo>
                  <a:cubicBezTo>
                    <a:pt x="17" y="24"/>
                    <a:pt x="86" y="114"/>
                    <a:pt x="108" y="144"/>
                  </a:cubicBezTo>
                </a:path>
              </a:pathLst>
            </a:custGeom>
            <a:solidFill>
              <a:srgbClr val="99D8FF"/>
            </a:solidFill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sm" len="med"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6" name="Freeform 64">
              <a:extLst>
                <a:ext uri="{FF2B5EF4-FFF2-40B4-BE49-F238E27FC236}">
                  <a16:creationId xmlns:a16="http://schemas.microsoft.com/office/drawing/2014/main" id="{97626012-0E34-5AC3-63DD-AFF8FBC5263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24" y="3489"/>
              <a:ext cx="47" cy="126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144"/>
                </a:cxn>
              </a:cxnLst>
              <a:rect l="0" t="0" r="r" b="b"/>
              <a:pathLst>
                <a:path w="48" h="144">
                  <a:moveTo>
                    <a:pt x="48" y="0"/>
                  </a:moveTo>
                  <a:cubicBezTo>
                    <a:pt x="48" y="0"/>
                    <a:pt x="24" y="72"/>
                    <a:pt x="0" y="144"/>
                  </a:cubicBezTo>
                </a:path>
              </a:pathLst>
            </a:custGeom>
            <a:solidFill>
              <a:srgbClr val="99D8FF"/>
            </a:solidFill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sm" len="med"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7" name="Freeform 65">
              <a:extLst>
                <a:ext uri="{FF2B5EF4-FFF2-40B4-BE49-F238E27FC236}">
                  <a16:creationId xmlns:a16="http://schemas.microsoft.com/office/drawing/2014/main" id="{91A41782-2F08-FCC3-1950-D14B454E40E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64" y="3168"/>
              <a:ext cx="318" cy="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6" y="144"/>
                </a:cxn>
              </a:cxnLst>
              <a:rect l="0" t="0" r="r" b="b"/>
              <a:pathLst>
                <a:path w="336" h="144">
                  <a:moveTo>
                    <a:pt x="0" y="0"/>
                  </a:moveTo>
                  <a:cubicBezTo>
                    <a:pt x="0" y="0"/>
                    <a:pt x="168" y="72"/>
                    <a:pt x="336" y="144"/>
                  </a:cubicBezTo>
                </a:path>
              </a:pathLst>
            </a:custGeom>
            <a:solidFill>
              <a:srgbClr val="99D8FF"/>
            </a:solidFill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sm" len="med"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8" name="Freeform 66">
              <a:extLst>
                <a:ext uri="{FF2B5EF4-FFF2-40B4-BE49-F238E27FC236}">
                  <a16:creationId xmlns:a16="http://schemas.microsoft.com/office/drawing/2014/main" id="{B95A24FA-9F7A-3270-E62E-26F462287376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1696" y="3489"/>
              <a:ext cx="47" cy="1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</a:cxnLst>
              <a:rect l="0" t="0" r="r" b="b"/>
              <a:pathLst>
                <a:path w="1" h="192">
                  <a:moveTo>
                    <a:pt x="0" y="0"/>
                  </a:moveTo>
                  <a:cubicBezTo>
                    <a:pt x="0" y="0"/>
                    <a:pt x="0" y="96"/>
                    <a:pt x="0" y="192"/>
                  </a:cubicBezTo>
                </a:path>
              </a:pathLst>
            </a:custGeom>
            <a:solidFill>
              <a:srgbClr val="99D8FF"/>
            </a:solidFill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sm" len="med"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9" name="Freeform 67">
              <a:extLst>
                <a:ext uri="{FF2B5EF4-FFF2-40B4-BE49-F238E27FC236}">
                  <a16:creationId xmlns:a16="http://schemas.microsoft.com/office/drawing/2014/main" id="{C1F5AACC-8B0C-2436-F096-0F41831F4D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44" y="3180"/>
              <a:ext cx="47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4"/>
                </a:cxn>
              </a:cxnLst>
              <a:rect l="0" t="0" r="r" b="b"/>
              <a:pathLst>
                <a:path w="1" h="144">
                  <a:moveTo>
                    <a:pt x="0" y="0"/>
                  </a:moveTo>
                  <a:cubicBezTo>
                    <a:pt x="0" y="0"/>
                    <a:pt x="0" y="72"/>
                    <a:pt x="0" y="144"/>
                  </a:cubicBezTo>
                </a:path>
              </a:pathLst>
            </a:custGeom>
            <a:solidFill>
              <a:srgbClr val="99D8FF"/>
            </a:solidFill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sm" len="med"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0" name="Freeform 68">
              <a:extLst>
                <a:ext uri="{FF2B5EF4-FFF2-40B4-BE49-F238E27FC236}">
                  <a16:creationId xmlns:a16="http://schemas.microsoft.com/office/drawing/2014/main" id="{69DD293C-6290-D160-4BEA-E5C42BFE919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11" y="2559"/>
              <a:ext cx="84" cy="1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144"/>
                </a:cxn>
              </a:cxnLst>
              <a:rect l="0" t="0" r="r" b="b"/>
              <a:pathLst>
                <a:path w="96" h="144">
                  <a:moveTo>
                    <a:pt x="0" y="0"/>
                  </a:moveTo>
                  <a:cubicBezTo>
                    <a:pt x="0" y="0"/>
                    <a:pt x="48" y="72"/>
                    <a:pt x="96" y="144"/>
                  </a:cubicBezTo>
                </a:path>
              </a:pathLst>
            </a:custGeom>
            <a:solidFill>
              <a:srgbClr val="99D8FF"/>
            </a:solidFill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sm" len="med"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1" name="Freeform 69">
              <a:extLst>
                <a:ext uri="{FF2B5EF4-FFF2-40B4-BE49-F238E27FC236}">
                  <a16:creationId xmlns:a16="http://schemas.microsoft.com/office/drawing/2014/main" id="{4577FA9F-597F-04F3-2AEC-B8B431A1B22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81" y="3147"/>
              <a:ext cx="648" cy="1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1" y="213"/>
                </a:cxn>
              </a:cxnLst>
              <a:rect l="0" t="0" r="r" b="b"/>
              <a:pathLst>
                <a:path w="621" h="213">
                  <a:moveTo>
                    <a:pt x="0" y="0"/>
                  </a:moveTo>
                  <a:cubicBezTo>
                    <a:pt x="104" y="36"/>
                    <a:pt x="518" y="178"/>
                    <a:pt x="621" y="213"/>
                  </a:cubicBezTo>
                </a:path>
              </a:pathLst>
            </a:custGeom>
            <a:solidFill>
              <a:srgbClr val="99D8FF"/>
            </a:solidFill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sm" len="med"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2" name="Freeform 70">
              <a:extLst>
                <a:ext uri="{FF2B5EF4-FFF2-40B4-BE49-F238E27FC236}">
                  <a16:creationId xmlns:a16="http://schemas.microsoft.com/office/drawing/2014/main" id="{FFFA4C78-C100-D359-5089-9DC39278C75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00" y="3468"/>
              <a:ext cx="225" cy="1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192"/>
                </a:cxn>
              </a:cxnLst>
              <a:rect l="0" t="0" r="r" b="b"/>
              <a:pathLst>
                <a:path w="288" h="192">
                  <a:moveTo>
                    <a:pt x="0" y="0"/>
                  </a:moveTo>
                  <a:cubicBezTo>
                    <a:pt x="0" y="0"/>
                    <a:pt x="144" y="96"/>
                    <a:pt x="288" y="192"/>
                  </a:cubicBezTo>
                </a:path>
              </a:pathLst>
            </a:custGeom>
            <a:solidFill>
              <a:srgbClr val="99D8FF"/>
            </a:solidFill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sm" len="med"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3" name="Freeform 71">
              <a:extLst>
                <a:ext uri="{FF2B5EF4-FFF2-40B4-BE49-F238E27FC236}">
                  <a16:creationId xmlns:a16="http://schemas.microsoft.com/office/drawing/2014/main" id="{3F05C821-E3F9-3E6D-7568-91E82B95025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27" y="3486"/>
              <a:ext cx="1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4"/>
                </a:cxn>
              </a:cxnLst>
              <a:rect l="0" t="0" r="r" b="b"/>
              <a:pathLst>
                <a:path w="1" h="144">
                  <a:moveTo>
                    <a:pt x="0" y="0"/>
                  </a:moveTo>
                  <a:cubicBezTo>
                    <a:pt x="0" y="0"/>
                    <a:pt x="0" y="72"/>
                    <a:pt x="0" y="144"/>
                  </a:cubicBezTo>
                </a:path>
              </a:pathLst>
            </a:custGeom>
            <a:solidFill>
              <a:srgbClr val="99D8FF"/>
            </a:solidFill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sm" len="med"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4" name="Freeform 72">
              <a:extLst>
                <a:ext uri="{FF2B5EF4-FFF2-40B4-BE49-F238E27FC236}">
                  <a16:creationId xmlns:a16="http://schemas.microsoft.com/office/drawing/2014/main" id="{1FC0F3C6-B233-B05D-25A7-60347F6285D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12" y="3474"/>
              <a:ext cx="195" cy="168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0" y="192"/>
                </a:cxn>
              </a:cxnLst>
              <a:rect l="0" t="0" r="r" b="b"/>
              <a:pathLst>
                <a:path w="240" h="192">
                  <a:moveTo>
                    <a:pt x="240" y="0"/>
                  </a:moveTo>
                  <a:cubicBezTo>
                    <a:pt x="240" y="0"/>
                    <a:pt x="120" y="96"/>
                    <a:pt x="0" y="192"/>
                  </a:cubicBezTo>
                </a:path>
              </a:pathLst>
            </a:custGeom>
            <a:solidFill>
              <a:srgbClr val="99D8FF"/>
            </a:solidFill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sm" len="med"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5" name="Freeform 73">
              <a:extLst>
                <a:ext uri="{FF2B5EF4-FFF2-40B4-BE49-F238E27FC236}">
                  <a16:creationId xmlns:a16="http://schemas.microsoft.com/office/drawing/2014/main" id="{A88C777B-1A09-EA35-B3F1-060CA92C3A3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28" y="3480"/>
              <a:ext cx="312" cy="296"/>
            </a:xfrm>
            <a:custGeom>
              <a:avLst/>
              <a:gdLst/>
              <a:ahLst/>
              <a:cxnLst>
                <a:cxn ang="0">
                  <a:pos x="312" y="0"/>
                </a:cxn>
                <a:cxn ang="0">
                  <a:pos x="0" y="296"/>
                </a:cxn>
              </a:cxnLst>
              <a:rect l="0" t="0" r="r" b="b"/>
              <a:pathLst>
                <a:path w="312" h="296">
                  <a:moveTo>
                    <a:pt x="312" y="0"/>
                  </a:moveTo>
                  <a:cubicBezTo>
                    <a:pt x="260" y="49"/>
                    <a:pt x="65" y="234"/>
                    <a:pt x="0" y="296"/>
                  </a:cubicBezTo>
                </a:path>
              </a:pathLst>
            </a:custGeom>
            <a:solidFill>
              <a:srgbClr val="99D8FF"/>
            </a:solidFill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sm" len="med"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6" name="Freeform 74">
              <a:extLst>
                <a:ext uri="{FF2B5EF4-FFF2-40B4-BE49-F238E27FC236}">
                  <a16:creationId xmlns:a16="http://schemas.microsoft.com/office/drawing/2014/main" id="{AB0E9BAF-3729-A584-F372-B916905826F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360" y="3759"/>
              <a:ext cx="267" cy="177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0" y="192"/>
                </a:cxn>
              </a:cxnLst>
              <a:rect l="0" t="0" r="r" b="b"/>
              <a:pathLst>
                <a:path w="288" h="192">
                  <a:moveTo>
                    <a:pt x="288" y="0"/>
                  </a:moveTo>
                  <a:cubicBezTo>
                    <a:pt x="288" y="0"/>
                    <a:pt x="144" y="96"/>
                    <a:pt x="0" y="192"/>
                  </a:cubicBezTo>
                </a:path>
              </a:pathLst>
            </a:custGeom>
            <a:solidFill>
              <a:srgbClr val="99D8FF"/>
            </a:solidFill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sm" len="med"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7" name="Freeform 75">
              <a:extLst>
                <a:ext uri="{FF2B5EF4-FFF2-40B4-BE49-F238E27FC236}">
                  <a16:creationId xmlns:a16="http://schemas.microsoft.com/office/drawing/2014/main" id="{28AC3A4B-A89F-4DBE-067C-E9027812F36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70" y="3438"/>
              <a:ext cx="1323" cy="258"/>
            </a:xfrm>
            <a:custGeom>
              <a:avLst/>
              <a:gdLst/>
              <a:ahLst/>
              <a:cxnLst>
                <a:cxn ang="0">
                  <a:pos x="1323" y="0"/>
                </a:cxn>
                <a:cxn ang="0">
                  <a:pos x="1058" y="134"/>
                </a:cxn>
                <a:cxn ang="0">
                  <a:pos x="418" y="146"/>
                </a:cxn>
                <a:cxn ang="0">
                  <a:pos x="0" y="258"/>
                </a:cxn>
              </a:cxnLst>
              <a:rect l="0" t="0" r="r" b="b"/>
              <a:pathLst>
                <a:path w="1323" h="258">
                  <a:moveTo>
                    <a:pt x="1323" y="0"/>
                  </a:moveTo>
                  <a:cubicBezTo>
                    <a:pt x="1279" y="22"/>
                    <a:pt x="1209" y="110"/>
                    <a:pt x="1058" y="134"/>
                  </a:cubicBezTo>
                  <a:cubicBezTo>
                    <a:pt x="907" y="158"/>
                    <a:pt x="594" y="125"/>
                    <a:pt x="418" y="146"/>
                  </a:cubicBezTo>
                  <a:cubicBezTo>
                    <a:pt x="242" y="167"/>
                    <a:pt x="87" y="235"/>
                    <a:pt x="0" y="258"/>
                  </a:cubicBez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sm" len="med"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8" name="Freeform 76">
              <a:extLst>
                <a:ext uri="{FF2B5EF4-FFF2-40B4-BE49-F238E27FC236}">
                  <a16:creationId xmlns:a16="http://schemas.microsoft.com/office/drawing/2014/main" id="{7961E0D5-75E5-C6A1-F3E0-EC39EF21C89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13" y="3492"/>
              <a:ext cx="47" cy="1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4"/>
                </a:cxn>
              </a:cxnLst>
              <a:rect l="0" t="0" r="r" b="b"/>
              <a:pathLst>
                <a:path w="1" h="144">
                  <a:moveTo>
                    <a:pt x="0" y="0"/>
                  </a:moveTo>
                  <a:cubicBezTo>
                    <a:pt x="0" y="0"/>
                    <a:pt x="0" y="72"/>
                    <a:pt x="0" y="144"/>
                  </a:cubicBezTo>
                </a:path>
              </a:pathLst>
            </a:custGeom>
            <a:solidFill>
              <a:srgbClr val="99D8FF"/>
            </a:solidFill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sm" len="med"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9" name="Oval 77">
              <a:extLst>
                <a:ext uri="{FF2B5EF4-FFF2-40B4-BE49-F238E27FC236}">
                  <a16:creationId xmlns:a16="http://schemas.microsoft.com/office/drawing/2014/main" id="{2A2F0236-8C97-8DC2-AD33-31EF2DB9287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92" y="3006"/>
              <a:ext cx="501" cy="174"/>
            </a:xfrm>
            <a:prstGeom prst="ellipse">
              <a:avLst/>
            </a:prstGeom>
            <a:solidFill>
              <a:srgbClr val="99D8FF"/>
            </a:solidFill>
            <a:ln w="63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lIns="91424" tIns="45712" rIns="91424" bIns="45712" anchor="ctr"/>
            <a:lstStyle/>
            <a:p>
              <a:pPr algn="ctr"/>
              <a:r>
                <a:rPr lang="en-US" sz="900" b="1">
                  <a:solidFill>
                    <a:schemeClr val="tx2"/>
                  </a:solidFill>
                  <a:latin typeface="Arial" pitchFamily="34" charset="0"/>
                </a:rPr>
                <a:t>HYPOVOLEMIA</a:t>
              </a:r>
            </a:p>
          </p:txBody>
        </p:sp>
        <p:sp>
          <p:nvSpPr>
            <p:cNvPr id="80" name="Oval 78">
              <a:extLst>
                <a:ext uri="{FF2B5EF4-FFF2-40B4-BE49-F238E27FC236}">
                  <a16:creationId xmlns:a16="http://schemas.microsoft.com/office/drawing/2014/main" id="{BCB4D06F-516C-A762-AA2D-70EB38C6855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80" y="3618"/>
              <a:ext cx="288" cy="174"/>
            </a:xfrm>
            <a:prstGeom prst="ellipse">
              <a:avLst/>
            </a:prstGeom>
            <a:solidFill>
              <a:srgbClr val="99D8FF"/>
            </a:solidFill>
            <a:ln w="63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lIns="91424" tIns="45712" rIns="91424" bIns="45712" anchor="ctr"/>
            <a:lstStyle/>
            <a:p>
              <a:pPr algn="ctr" eaLnBrk="1" hangingPunct="1"/>
              <a:r>
                <a:rPr lang="en-US" sz="900" b="1">
                  <a:solidFill>
                    <a:schemeClr val="tx2"/>
                  </a:solidFill>
                  <a:latin typeface="Arial" pitchFamily="34" charset="0"/>
                </a:rPr>
                <a:t>CVP</a:t>
              </a:r>
            </a:p>
          </p:txBody>
        </p:sp>
        <p:sp>
          <p:nvSpPr>
            <p:cNvPr id="81" name="Freeform 79">
              <a:extLst>
                <a:ext uri="{FF2B5EF4-FFF2-40B4-BE49-F238E27FC236}">
                  <a16:creationId xmlns:a16="http://schemas.microsoft.com/office/drawing/2014/main" id="{F5D2D194-8C63-9727-6157-D8B1E110AE1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4" y="3186"/>
              <a:ext cx="53" cy="1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4"/>
                </a:cxn>
              </a:cxnLst>
              <a:rect l="0" t="0" r="r" b="b"/>
              <a:pathLst>
                <a:path w="1" h="144">
                  <a:moveTo>
                    <a:pt x="0" y="0"/>
                  </a:moveTo>
                  <a:cubicBezTo>
                    <a:pt x="0" y="0"/>
                    <a:pt x="0" y="72"/>
                    <a:pt x="0" y="144"/>
                  </a:cubicBezTo>
                </a:path>
              </a:pathLst>
            </a:custGeom>
            <a:solidFill>
              <a:srgbClr val="99D8FF"/>
            </a:solidFill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sm" len="med"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2" name="Oval 80">
              <a:extLst>
                <a:ext uri="{FF2B5EF4-FFF2-40B4-BE49-F238E27FC236}">
                  <a16:creationId xmlns:a16="http://schemas.microsoft.com/office/drawing/2014/main" id="{05FBD7B4-67AC-C1CE-A340-643B408CD8B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32" y="3918"/>
              <a:ext cx="273" cy="174"/>
            </a:xfrm>
            <a:prstGeom prst="ellipse">
              <a:avLst/>
            </a:prstGeom>
            <a:solidFill>
              <a:srgbClr val="99D8FF"/>
            </a:solidFill>
            <a:ln w="6350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lIns="91424" tIns="45712" rIns="91424" bIns="45712" anchor="ctr"/>
            <a:lstStyle/>
            <a:p>
              <a:pPr algn="ctr"/>
              <a:r>
                <a:rPr lang="en-US" sz="900" b="1">
                  <a:solidFill>
                    <a:schemeClr val="tx2"/>
                  </a:solidFill>
                  <a:latin typeface="Arial" pitchFamily="34" charset="0"/>
                </a:rPr>
                <a:t>BP</a:t>
              </a:r>
            </a:p>
          </p:txBody>
        </p:sp>
        <p:sp>
          <p:nvSpPr>
            <p:cNvPr id="83" name="Freeform 81">
              <a:extLst>
                <a:ext uri="{FF2B5EF4-FFF2-40B4-BE49-F238E27FC236}">
                  <a16:creationId xmlns:a16="http://schemas.microsoft.com/office/drawing/2014/main" id="{3CC0C4B8-6106-DEBE-BB3D-C84C9463793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20" y="3504"/>
              <a:ext cx="1" cy="2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8"/>
                </a:cxn>
              </a:cxnLst>
              <a:rect l="0" t="0" r="r" b="b"/>
              <a:pathLst>
                <a:path w="1" h="248">
                  <a:moveTo>
                    <a:pt x="0" y="0"/>
                  </a:moveTo>
                  <a:cubicBezTo>
                    <a:pt x="0" y="41"/>
                    <a:pt x="0" y="196"/>
                    <a:pt x="0" y="248"/>
                  </a:cubicBezTo>
                </a:path>
              </a:pathLst>
            </a:custGeom>
            <a:solidFill>
              <a:srgbClr val="99D8FF"/>
            </a:solidFill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sm" len="med"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4" name="Freeform 82">
              <a:extLst>
                <a:ext uri="{FF2B5EF4-FFF2-40B4-BE49-F238E27FC236}">
                  <a16:creationId xmlns:a16="http://schemas.microsoft.com/office/drawing/2014/main" id="{A641E58C-0F9B-71EE-9C2E-CF5A2E3778F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61" y="2571"/>
              <a:ext cx="1" cy="1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5"/>
                </a:cxn>
              </a:cxnLst>
              <a:rect l="0" t="0" r="r" b="b"/>
              <a:pathLst>
                <a:path w="1" h="135">
                  <a:moveTo>
                    <a:pt x="0" y="0"/>
                  </a:moveTo>
                  <a:cubicBezTo>
                    <a:pt x="0" y="22"/>
                    <a:pt x="0" y="107"/>
                    <a:pt x="0" y="135"/>
                  </a:cubicBezTo>
                </a:path>
              </a:pathLst>
            </a:custGeom>
            <a:solidFill>
              <a:srgbClr val="99D8FF"/>
            </a:solidFill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sm" len="med"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5" name="Freeform 83">
              <a:extLst>
                <a:ext uri="{FF2B5EF4-FFF2-40B4-BE49-F238E27FC236}">
                  <a16:creationId xmlns:a16="http://schemas.microsoft.com/office/drawing/2014/main" id="{E404D61E-70CD-2116-EA42-D80AA90C3C9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52" y="1580"/>
              <a:ext cx="864" cy="4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0" y="196"/>
                </a:cxn>
                <a:cxn ang="0">
                  <a:pos x="864" y="444"/>
                </a:cxn>
              </a:cxnLst>
              <a:rect l="0" t="0" r="r" b="b"/>
              <a:pathLst>
                <a:path w="864" h="444">
                  <a:moveTo>
                    <a:pt x="0" y="0"/>
                  </a:moveTo>
                  <a:cubicBezTo>
                    <a:pt x="91" y="33"/>
                    <a:pt x="396" y="122"/>
                    <a:pt x="540" y="196"/>
                  </a:cubicBezTo>
                  <a:cubicBezTo>
                    <a:pt x="684" y="270"/>
                    <a:pt x="796" y="392"/>
                    <a:pt x="864" y="444"/>
                  </a:cubicBezTo>
                </a:path>
              </a:pathLst>
            </a:custGeom>
            <a:noFill/>
            <a:ln w="22225" cmpd="sng">
              <a:solidFill>
                <a:schemeClr val="tx1"/>
              </a:solidFill>
              <a:round/>
              <a:headEnd type="none" w="med" len="med"/>
              <a:tailEnd type="arrow" w="sm" len="med"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6" name="Line 84">
              <a:extLst>
                <a:ext uri="{FF2B5EF4-FFF2-40B4-BE49-F238E27FC236}">
                  <a16:creationId xmlns:a16="http://schemas.microsoft.com/office/drawing/2014/main" id="{DDCC8840-F3E8-6971-3A05-AD05E8517A0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680" y="1644"/>
              <a:ext cx="96" cy="144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sm" len="med"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7" name="Freeform 85">
              <a:extLst>
                <a:ext uri="{FF2B5EF4-FFF2-40B4-BE49-F238E27FC236}">
                  <a16:creationId xmlns:a16="http://schemas.microsoft.com/office/drawing/2014/main" id="{293ECE6E-7C9E-9158-6FB7-E357C1D1343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49" y="1845"/>
              <a:ext cx="799" cy="43"/>
            </a:xfrm>
            <a:custGeom>
              <a:avLst/>
              <a:gdLst/>
              <a:ahLst/>
              <a:cxnLst>
                <a:cxn ang="0">
                  <a:pos x="799" y="43"/>
                </a:cxn>
                <a:cxn ang="0">
                  <a:pos x="0" y="0"/>
                </a:cxn>
              </a:cxnLst>
              <a:rect l="0" t="0" r="r" b="b"/>
              <a:pathLst>
                <a:path w="799" h="43">
                  <a:moveTo>
                    <a:pt x="799" y="43"/>
                  </a:moveTo>
                  <a:lnTo>
                    <a:pt x="0" y="0"/>
                  </a:lnTo>
                </a:path>
              </a:pathLst>
            </a:custGeom>
            <a:solidFill>
              <a:srgbClr val="99D8FF"/>
            </a:solidFill>
            <a:ln w="22225" cmpd="sng">
              <a:solidFill>
                <a:schemeClr val="tx1"/>
              </a:solidFill>
              <a:round/>
              <a:headEnd type="none" w="med" len="med"/>
              <a:tailEnd type="arrow" w="sm" len="med"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8" name="Line 86">
              <a:extLst>
                <a:ext uri="{FF2B5EF4-FFF2-40B4-BE49-F238E27FC236}">
                  <a16:creationId xmlns:a16="http://schemas.microsoft.com/office/drawing/2014/main" id="{67FE22B5-2B96-6610-CE08-E04A8BF6362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736" y="1932"/>
              <a:ext cx="48" cy="144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sm" len="med"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9" name="Line 87">
              <a:extLst>
                <a:ext uri="{FF2B5EF4-FFF2-40B4-BE49-F238E27FC236}">
                  <a16:creationId xmlns:a16="http://schemas.microsoft.com/office/drawing/2014/main" id="{7A0E5540-954C-8FA1-EC99-9FBF488AA6A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064" y="2844"/>
              <a:ext cx="240" cy="19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sm" len="med"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90" name="Rectangle 3">
            <a:extLst>
              <a:ext uri="{FF2B5EF4-FFF2-40B4-BE49-F238E27FC236}">
                <a16:creationId xmlns:a16="http://schemas.microsoft.com/office/drawing/2014/main" id="{BC3E4DA3-EEC2-6E97-E63D-CF7D63CCC72D}"/>
              </a:ext>
            </a:extLst>
          </p:cNvPr>
          <p:cNvSpPr txBox="1">
            <a:spLocks noChangeArrowheads="1"/>
          </p:cNvSpPr>
          <p:nvPr/>
        </p:nvSpPr>
        <p:spPr>
          <a:xfrm>
            <a:off x="3408494" y="4637739"/>
            <a:ext cx="5502493" cy="331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“alarm” network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37 variables, 509 parameters (instead of  2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37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0735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9ED97-3DB0-B1AD-BC8E-A1B5E07C2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88E66-7AA4-308B-0EFD-079581AA9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Motivation and Contribution</a:t>
            </a:r>
          </a:p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Background: Probabilistic Logic</a:t>
            </a:r>
          </a:p>
          <a:p>
            <a:r>
              <a:rPr lang="en-US" dirty="0"/>
              <a:t>Logical Credal Networks</a:t>
            </a:r>
          </a:p>
          <a:p>
            <a:r>
              <a:rPr lang="en-US" dirty="0">
                <a:solidFill>
                  <a:schemeClr val="tx1"/>
                </a:solidFill>
              </a:rPr>
              <a:t>Inference</a:t>
            </a:r>
          </a:p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Experimental Results</a:t>
            </a:r>
          </a:p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Conclusion and Next Steps</a:t>
            </a:r>
          </a:p>
        </p:txBody>
      </p:sp>
    </p:spTree>
    <p:extLst>
      <p:ext uri="{BB962C8B-B14F-4D97-AF65-F5344CB8AC3E}">
        <p14:creationId xmlns:p14="http://schemas.microsoft.com/office/powerpoint/2010/main" val="628790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7BDEA-4953-322B-9640-36A81B73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Credal Networks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BECEB7-D8A7-D569-CEC8-012C328BCB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set of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probability-labeled sentences</a:t>
                </a:r>
                <a:r>
                  <a:rPr lang="en-US" dirty="0"/>
                  <a:t> of the following form: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can be arbitrary propositional or first-order logic* formulas,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(resp.,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) are lower and upper probability bounds</a:t>
                </a:r>
              </a:p>
              <a:p>
                <a:pPr lvl="1"/>
                <a:r>
                  <a:rPr lang="en-US" dirty="0"/>
                  <a:t>a label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∈{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𝑦𝑒𝑠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𝑛𝑜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indicates independence between the atoms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(details to follow)</a:t>
                </a:r>
              </a:p>
              <a:p>
                <a:r>
                  <a:rPr lang="en-US" dirty="0"/>
                  <a:t>Represents set of probability distributions over all interpretations satisfying </a:t>
                </a:r>
                <a:r>
                  <a:rPr lang="en-US" b="1" dirty="0">
                    <a:solidFill>
                      <a:srgbClr val="FF0000"/>
                    </a:solidFill>
                  </a:rPr>
                  <a:t>LCN’s constraints</a:t>
                </a:r>
              </a:p>
              <a:p>
                <a:pPr marL="346075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BECEB7-D8A7-D569-CEC8-012C328BCB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99" t="-2062" r="-1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CE4475-3EA3-FCC4-81FF-ECEAF6BB3226}"/>
                  </a:ext>
                </a:extLst>
              </p:cNvPr>
              <p:cNvSpPr txBox="1"/>
              <p:nvPr/>
            </p:nvSpPr>
            <p:spPr>
              <a:xfrm>
                <a:off x="3697048" y="1323787"/>
                <a:ext cx="1749903" cy="2982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GB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GB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CE4475-3EA3-FCC4-81FF-ECEAF6BB3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7048" y="1323787"/>
                <a:ext cx="1749903" cy="298287"/>
              </a:xfrm>
              <a:prstGeom prst="rect">
                <a:avLst/>
              </a:prstGeom>
              <a:blipFill>
                <a:blip r:embed="rId3"/>
                <a:stretch>
                  <a:fillRect l="-2143" t="-41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6F3EFD-FF25-D296-14CD-75B9CB3F2808}"/>
                  </a:ext>
                </a:extLst>
              </p:cNvPr>
              <p:cNvSpPr txBox="1"/>
              <p:nvPr/>
            </p:nvSpPr>
            <p:spPr>
              <a:xfrm>
                <a:off x="3428064" y="1709759"/>
                <a:ext cx="2287870" cy="301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GB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e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GB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6F3EFD-FF25-D296-14CD-75B9CB3F2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064" y="1709759"/>
                <a:ext cx="2287870" cy="301749"/>
              </a:xfrm>
              <a:prstGeom prst="rect">
                <a:avLst/>
              </a:prstGeom>
              <a:blipFill>
                <a:blip r:embed="rId4"/>
                <a:stretch>
                  <a:fillRect l="-1648" t="-4000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B53D4EBA-23EC-C0DF-5300-3C376D192798}"/>
              </a:ext>
            </a:extLst>
          </p:cNvPr>
          <p:cNvSpPr txBox="1"/>
          <p:nvPr/>
        </p:nvSpPr>
        <p:spPr>
          <a:xfrm>
            <a:off x="2090100" y="3612867"/>
            <a:ext cx="4567133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70C0"/>
                </a:solidFill>
              </a:rPr>
              <a:t>Friends of friends are likely friends. If two people are friends, they likely either both smoke or neither does. Smoking likely causes cancer.</a:t>
            </a:r>
          </a:p>
        </p:txBody>
      </p:sp>
      <p:pic>
        <p:nvPicPr>
          <p:cNvPr id="14" name="Picture 13" descr="Text, letter&#10;&#10;Description automatically generated">
            <a:extLst>
              <a:ext uri="{FF2B5EF4-FFF2-40B4-BE49-F238E27FC236}">
                <a16:creationId xmlns:a16="http://schemas.microsoft.com/office/drawing/2014/main" id="{41673C58-3E45-23FE-9516-8B46DAB833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740" y="4009899"/>
            <a:ext cx="3874770" cy="9332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4D642A-A4FE-6626-9F2D-A89D5DF78D9E}"/>
              </a:ext>
            </a:extLst>
          </p:cNvPr>
          <p:cNvSpPr txBox="1"/>
          <p:nvPr/>
        </p:nvSpPr>
        <p:spPr>
          <a:xfrm>
            <a:off x="5804624" y="4931962"/>
            <a:ext cx="33393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*universally quantified FOL with finite domains of values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EA49F7-09F4-8611-7599-B225BE71F68C}"/>
              </a:ext>
            </a:extLst>
          </p:cNvPr>
          <p:cNvSpPr txBox="1"/>
          <p:nvPr/>
        </p:nvSpPr>
        <p:spPr>
          <a:xfrm>
            <a:off x="6422095" y="355524"/>
            <a:ext cx="2361544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[Marinescu et al, </a:t>
            </a:r>
            <a:r>
              <a:rPr lang="en-US" sz="1200" dirty="0" err="1">
                <a:solidFill>
                  <a:srgbClr val="0070C0"/>
                </a:solidFill>
              </a:rPr>
              <a:t>NeurIPS</a:t>
            </a:r>
            <a:r>
              <a:rPr lang="en-US" sz="1200" dirty="0">
                <a:solidFill>
                  <a:srgbClr val="0070C0"/>
                </a:solidFill>
              </a:rPr>
              <a:t> 2022]</a:t>
            </a:r>
          </a:p>
        </p:txBody>
      </p:sp>
    </p:spTree>
    <p:extLst>
      <p:ext uri="{BB962C8B-B14F-4D97-AF65-F5344CB8AC3E}">
        <p14:creationId xmlns:p14="http://schemas.microsoft.com/office/powerpoint/2010/main" val="106655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33BF1147-2729-DD32-3841-A87C5D4B5527}"/>
              </a:ext>
            </a:extLst>
          </p:cNvPr>
          <p:cNvSpPr/>
          <p:nvPr/>
        </p:nvSpPr>
        <p:spPr bwMode="auto">
          <a:xfrm>
            <a:off x="1573648" y="2706525"/>
            <a:ext cx="205501" cy="1909702"/>
          </a:xfrm>
          <a:prstGeom prst="roundRect">
            <a:avLst/>
          </a:prstGeom>
          <a:solidFill>
            <a:schemeClr val="bg2">
              <a:lumMod val="40000"/>
              <a:lumOff val="60000"/>
              <a:alpha val="38174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CEC092-F68F-1E65-521A-8954AF1F7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5B173EC-A9C5-B795-615B-D9854D1C2D58}"/>
                  </a:ext>
                </a:extLst>
              </p:cNvPr>
              <p:cNvSpPr txBox="1"/>
              <p:nvPr/>
            </p:nvSpPr>
            <p:spPr>
              <a:xfrm>
                <a:off x="4500327" y="829305"/>
                <a:ext cx="1163587" cy="166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0.1≤</m:t>
                      </m:r>
                      <m:r>
                        <a:rPr lang="en-GB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≤0.2</m:t>
                      </m:r>
                    </m:oMath>
                  </m:oMathPara>
                </a14:m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5B173EC-A9C5-B795-615B-D9854D1C2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327" y="829305"/>
                <a:ext cx="1163587" cy="166199"/>
              </a:xfrm>
              <a:prstGeom prst="rect">
                <a:avLst/>
              </a:prstGeom>
              <a:blipFill>
                <a:blip r:embed="rId2"/>
                <a:stretch>
                  <a:fillRect l="-2174" t="-7143" r="-2174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23C7BF-06C0-EEBE-F0AC-2AC9588F46D4}"/>
                  </a:ext>
                </a:extLst>
              </p:cNvPr>
              <p:cNvSpPr txBox="1"/>
              <p:nvPr/>
            </p:nvSpPr>
            <p:spPr>
              <a:xfrm>
                <a:off x="4500327" y="1098009"/>
                <a:ext cx="1242135" cy="166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0.05≤</m:t>
                      </m:r>
                      <m:r>
                        <a:rPr lang="en-GB" sz="1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GB" sz="1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≤0.1</m:t>
                      </m:r>
                    </m:oMath>
                  </m:oMathPara>
                </a14:m>
                <a:endParaRPr lang="en-US" sz="1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23C7BF-06C0-EEBE-F0AC-2AC9588F4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327" y="1098009"/>
                <a:ext cx="1242135" cy="166199"/>
              </a:xfrm>
              <a:prstGeom prst="rect">
                <a:avLst/>
              </a:prstGeom>
              <a:blipFill>
                <a:blip r:embed="rId3"/>
                <a:stretch>
                  <a:fillRect l="-2020" t="-7143" r="-2020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8D596A-78FB-D1DA-6A98-6B11720BDFD1}"/>
                  </a:ext>
                </a:extLst>
              </p:cNvPr>
              <p:cNvSpPr txBox="1"/>
              <p:nvPr/>
            </p:nvSpPr>
            <p:spPr>
              <a:xfrm>
                <a:off x="4500327" y="1366899"/>
                <a:ext cx="1541063" cy="166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rgbClr val="F19027"/>
                          </a:solidFill>
                          <a:latin typeface="Cambria Math" panose="02040503050406030204" pitchFamily="18" charset="0"/>
                        </a:rPr>
                        <m:t>0.8≤</m:t>
                      </m:r>
                      <m:r>
                        <a:rPr lang="en-GB" sz="1200" b="0" i="1" smtClean="0">
                          <a:solidFill>
                            <a:srgbClr val="F19027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200" b="0" i="1" smtClean="0">
                              <a:solidFill>
                                <a:srgbClr val="F1902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solidFill>
                                <a:srgbClr val="F19027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GB" sz="1200" b="0" i="1" smtClean="0">
                              <a:solidFill>
                                <a:srgbClr val="F19027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sz="1200" b="0" i="1" smtClean="0">
                              <a:solidFill>
                                <a:srgbClr val="F19027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GB" sz="1200" b="0" i="1" smtClean="0">
                              <a:solidFill>
                                <a:srgbClr val="F19027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GB" sz="1200" b="0" i="1" smtClean="0">
                          <a:solidFill>
                            <a:srgbClr val="F19027"/>
                          </a:solidFill>
                          <a:latin typeface="Cambria Math" panose="02040503050406030204" pitchFamily="18" charset="0"/>
                        </a:rPr>
                        <m:t>≤0.9</m:t>
                      </m:r>
                    </m:oMath>
                  </m:oMathPara>
                </a14:m>
                <a:endParaRPr lang="en-US" sz="1200" dirty="0">
                  <a:solidFill>
                    <a:srgbClr val="F19027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8D596A-78FB-D1DA-6A98-6B11720BD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327" y="1366899"/>
                <a:ext cx="1541063" cy="166199"/>
              </a:xfrm>
              <a:prstGeom prst="rect">
                <a:avLst/>
              </a:prstGeom>
              <a:blipFill>
                <a:blip r:embed="rId4"/>
                <a:stretch>
                  <a:fillRect l="-1639" r="-1639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199527-D63D-119E-5D5C-3831EEECB87C}"/>
                  </a:ext>
                </a:extLst>
              </p:cNvPr>
              <p:cNvSpPr txBox="1"/>
              <p:nvPr/>
            </p:nvSpPr>
            <p:spPr>
              <a:xfrm>
                <a:off x="4500327" y="1635603"/>
                <a:ext cx="1850186" cy="166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0.7≤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¬(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≤0.8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199527-D63D-119E-5D5C-3831EEECB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327" y="1635603"/>
                <a:ext cx="1850186" cy="166199"/>
              </a:xfrm>
              <a:prstGeom prst="rect">
                <a:avLst/>
              </a:prstGeom>
              <a:blipFill>
                <a:blip r:embed="rId5"/>
                <a:stretch>
                  <a:fillRect l="-1361" t="-6667" r="-136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A310F2A-021D-F96E-DE8D-482DBA5EE5A9}"/>
                  </a:ext>
                </a:extLst>
              </p:cNvPr>
              <p:cNvSpPr txBox="1"/>
              <p:nvPr/>
            </p:nvSpPr>
            <p:spPr>
              <a:xfrm>
                <a:off x="4500327" y="1883299"/>
                <a:ext cx="1335494" cy="166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0.01≤</m:t>
                      </m:r>
                      <m:r>
                        <a:rPr lang="en-GB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GB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≤0.08</m:t>
                      </m:r>
                    </m:oMath>
                  </m:oMathPara>
                </a14:m>
                <a:endParaRPr lang="en-US" sz="1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A310F2A-021D-F96E-DE8D-482DBA5EE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327" y="1883299"/>
                <a:ext cx="1335494" cy="166199"/>
              </a:xfrm>
              <a:prstGeom prst="rect">
                <a:avLst/>
              </a:prstGeom>
              <a:blipFill>
                <a:blip r:embed="rId6"/>
                <a:stretch>
                  <a:fillRect l="-1887" t="-7143" r="-188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8FCF178-EFBA-6B40-341A-031DE239A03E}"/>
                  </a:ext>
                </a:extLst>
              </p:cNvPr>
              <p:cNvSpPr txBox="1"/>
              <p:nvPr/>
            </p:nvSpPr>
            <p:spPr>
              <a:xfrm>
                <a:off x="243077" y="830316"/>
                <a:ext cx="3201824" cy="124268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sz="1200" dirty="0">
                    <a:solidFill>
                      <a:srgbClr val="0070C0"/>
                    </a:solidFill>
                  </a:rPr>
                  <a:t>Burglaries (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200" dirty="0">
                    <a:solidFill>
                      <a:srgbClr val="0070C0"/>
                    </a:solidFill>
                  </a:rPr>
                  <a:t>) and more common than earthquakes (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1200" dirty="0">
                    <a:solidFill>
                      <a:srgbClr val="0070C0"/>
                    </a:solidFill>
                  </a:rPr>
                  <a:t>). The house alarm (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>
                    <a:solidFill>
                      <a:srgbClr val="0070C0"/>
                    </a:solidFill>
                  </a:rPr>
                  <a:t>) is usually triggered during a burglary or an earthquake. In case of an alarm, either both Charles (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200" dirty="0">
                    <a:solidFill>
                      <a:srgbClr val="0070C0"/>
                    </a:solidFill>
                  </a:rPr>
                  <a:t>) and Dan (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200" dirty="0">
                    <a:solidFill>
                      <a:srgbClr val="0070C0"/>
                    </a:solidFill>
                  </a:rPr>
                  <a:t>) call 911 or they don’t. There’s a small chance that the alarm is triggered accidentally. </a:t>
                </a:r>
                <a:r>
                  <a:rPr lang="en-US" sz="1200" dirty="0">
                    <a:solidFill>
                      <a:srgbClr val="FF0000"/>
                    </a:solidFill>
                  </a:rPr>
                  <a:t>Based on [Pearl88]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8FCF178-EFBA-6B40-341A-031DE239A0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77" y="830316"/>
                <a:ext cx="3201824" cy="1242687"/>
              </a:xfrm>
              <a:prstGeom prst="rect">
                <a:avLst/>
              </a:prstGeom>
              <a:blipFill>
                <a:blip r:embed="rId7"/>
                <a:stretch>
                  <a:fillRect t="-2020" b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0">
                <a:extLst>
                  <a:ext uri="{FF2B5EF4-FFF2-40B4-BE49-F238E27FC236}">
                    <a16:creationId xmlns:a16="http://schemas.microsoft.com/office/drawing/2014/main" id="{299E1BA2-8522-9A89-ABC6-94FF2291FB2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3200921"/>
                  </p:ext>
                </p:extLst>
              </p:nvPr>
            </p:nvGraphicFramePr>
            <p:xfrm>
              <a:off x="1834082" y="2482627"/>
              <a:ext cx="1480693" cy="213360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297243">
                      <a:extLst>
                        <a:ext uri="{9D8B030D-6E8A-4147-A177-3AD203B41FA5}">
                          <a16:colId xmlns:a16="http://schemas.microsoft.com/office/drawing/2014/main" val="3982730937"/>
                        </a:ext>
                      </a:extLst>
                    </a:gridCol>
                    <a:gridCol w="294005">
                      <a:extLst>
                        <a:ext uri="{9D8B030D-6E8A-4147-A177-3AD203B41FA5}">
                          <a16:colId xmlns:a16="http://schemas.microsoft.com/office/drawing/2014/main" val="3798346161"/>
                        </a:ext>
                      </a:extLst>
                    </a:gridCol>
                    <a:gridCol w="294005">
                      <a:extLst>
                        <a:ext uri="{9D8B030D-6E8A-4147-A177-3AD203B41FA5}">
                          <a16:colId xmlns:a16="http://schemas.microsoft.com/office/drawing/2014/main" val="2156051539"/>
                        </a:ext>
                      </a:extLst>
                    </a:gridCol>
                    <a:gridCol w="301435">
                      <a:extLst>
                        <a:ext uri="{9D8B030D-6E8A-4147-A177-3AD203B41FA5}">
                          <a16:colId xmlns:a16="http://schemas.microsoft.com/office/drawing/2014/main" val="2132533075"/>
                        </a:ext>
                      </a:extLst>
                    </a:gridCol>
                    <a:gridCol w="294005">
                      <a:extLst>
                        <a:ext uri="{9D8B030D-6E8A-4147-A177-3AD203B41FA5}">
                          <a16:colId xmlns:a16="http://schemas.microsoft.com/office/drawing/2014/main" val="397486750"/>
                        </a:ext>
                      </a:extLst>
                    </a:gridCol>
                  </a:tblGrid>
                  <a:tr h="1927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sz="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US" sz="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oMath>
                            </m:oMathPara>
                          </a14:m>
                          <a:endParaRPr lang="en-US" sz="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87409700"/>
                      </a:ext>
                    </a:extLst>
                  </a:tr>
                  <a:tr h="144265"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74618220"/>
                      </a:ext>
                    </a:extLst>
                  </a:tr>
                  <a:tr h="192751"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97446329"/>
                      </a:ext>
                    </a:extLst>
                  </a:tr>
                  <a:tr h="192751"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13171636"/>
                      </a:ext>
                    </a:extLst>
                  </a:tr>
                  <a:tr h="192751"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91420786"/>
                      </a:ext>
                    </a:extLst>
                  </a:tr>
                  <a:tr h="192751"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38862044"/>
                      </a:ext>
                    </a:extLst>
                  </a:tr>
                  <a:tr h="192751"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27580499"/>
                      </a:ext>
                    </a:extLst>
                  </a:tr>
                  <a:tr h="192751"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86640410"/>
                      </a:ext>
                    </a:extLst>
                  </a:tr>
                  <a:tr h="192751"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…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5386340"/>
                      </a:ext>
                    </a:extLst>
                  </a:tr>
                  <a:tr h="192751"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215291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0">
                <a:extLst>
                  <a:ext uri="{FF2B5EF4-FFF2-40B4-BE49-F238E27FC236}">
                    <a16:creationId xmlns:a16="http://schemas.microsoft.com/office/drawing/2014/main" id="{299E1BA2-8522-9A89-ABC6-94FF2291FB2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3200921"/>
                  </p:ext>
                </p:extLst>
              </p:nvPr>
            </p:nvGraphicFramePr>
            <p:xfrm>
              <a:off x="1834082" y="2482627"/>
              <a:ext cx="1480693" cy="213360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297243">
                      <a:extLst>
                        <a:ext uri="{9D8B030D-6E8A-4147-A177-3AD203B41FA5}">
                          <a16:colId xmlns:a16="http://schemas.microsoft.com/office/drawing/2014/main" val="3982730937"/>
                        </a:ext>
                      </a:extLst>
                    </a:gridCol>
                    <a:gridCol w="294005">
                      <a:extLst>
                        <a:ext uri="{9D8B030D-6E8A-4147-A177-3AD203B41FA5}">
                          <a16:colId xmlns:a16="http://schemas.microsoft.com/office/drawing/2014/main" val="3798346161"/>
                        </a:ext>
                      </a:extLst>
                    </a:gridCol>
                    <a:gridCol w="294005">
                      <a:extLst>
                        <a:ext uri="{9D8B030D-6E8A-4147-A177-3AD203B41FA5}">
                          <a16:colId xmlns:a16="http://schemas.microsoft.com/office/drawing/2014/main" val="2156051539"/>
                        </a:ext>
                      </a:extLst>
                    </a:gridCol>
                    <a:gridCol w="301435">
                      <a:extLst>
                        <a:ext uri="{9D8B030D-6E8A-4147-A177-3AD203B41FA5}">
                          <a16:colId xmlns:a16="http://schemas.microsoft.com/office/drawing/2014/main" val="2132533075"/>
                        </a:ext>
                      </a:extLst>
                    </a:gridCol>
                    <a:gridCol w="294005">
                      <a:extLst>
                        <a:ext uri="{9D8B030D-6E8A-4147-A177-3AD203B41FA5}">
                          <a16:colId xmlns:a16="http://schemas.microsoft.com/office/drawing/2014/main" val="397486750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4167" t="-5882" r="-395833" b="-9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08696" t="-5882" r="-313043" b="-9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200000" t="-5882" r="-200000" b="-9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300000" t="-5882" r="-100000" b="-9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417391" t="-5882" r="-4348" b="-9058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7409700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74618220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97446329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13171636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91420786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3886204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27580499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86640410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…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5386340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2152917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7C1F15A-02E5-8CAA-7F32-C9B01E981796}"/>
              </a:ext>
            </a:extLst>
          </p:cNvPr>
          <p:cNvSpPr txBox="1"/>
          <p:nvPr/>
        </p:nvSpPr>
        <p:spPr>
          <a:xfrm>
            <a:off x="1830209" y="2261027"/>
            <a:ext cx="9925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interpretations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F46324-2CBC-5863-4A1A-CB64433E6A2B}"/>
                  </a:ext>
                </a:extLst>
              </p:cNvPr>
              <p:cNvSpPr txBox="1"/>
              <p:nvPr/>
            </p:nvSpPr>
            <p:spPr>
              <a:xfrm>
                <a:off x="1592566" y="2706525"/>
                <a:ext cx="160236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F46324-2CBC-5863-4A1A-CB64433E6A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566" y="2706525"/>
                <a:ext cx="160236" cy="138499"/>
              </a:xfrm>
              <a:prstGeom prst="rect">
                <a:avLst/>
              </a:prstGeom>
              <a:blipFill>
                <a:blip r:embed="rId9"/>
                <a:stretch>
                  <a:fillRect l="-2142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A63EBEC-96AA-2E13-93F2-FCB188F071CD}"/>
                  </a:ext>
                </a:extLst>
              </p:cNvPr>
              <p:cNvSpPr txBox="1"/>
              <p:nvPr/>
            </p:nvSpPr>
            <p:spPr>
              <a:xfrm>
                <a:off x="1589617" y="2928125"/>
                <a:ext cx="163185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A63EBEC-96AA-2E13-93F2-FCB188F07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617" y="2928125"/>
                <a:ext cx="163185" cy="138499"/>
              </a:xfrm>
              <a:prstGeom prst="rect">
                <a:avLst/>
              </a:prstGeom>
              <a:blipFill>
                <a:blip r:embed="rId10"/>
                <a:stretch>
                  <a:fillRect l="-2142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7B8296B-863B-4479-FF74-BB87C0F0D2E5}"/>
                  </a:ext>
                </a:extLst>
              </p:cNvPr>
              <p:cNvSpPr txBox="1"/>
              <p:nvPr/>
            </p:nvSpPr>
            <p:spPr>
              <a:xfrm>
                <a:off x="1589616" y="3149725"/>
                <a:ext cx="163185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7B8296B-863B-4479-FF74-BB87C0F0D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616" y="3149725"/>
                <a:ext cx="163185" cy="138499"/>
              </a:xfrm>
              <a:prstGeom prst="rect">
                <a:avLst/>
              </a:prstGeom>
              <a:blipFill>
                <a:blip r:embed="rId11"/>
                <a:stretch>
                  <a:fillRect l="-21429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6C74383-4808-728C-A4B2-18618E3B3218}"/>
                  </a:ext>
                </a:extLst>
              </p:cNvPr>
              <p:cNvSpPr txBox="1"/>
              <p:nvPr/>
            </p:nvSpPr>
            <p:spPr>
              <a:xfrm>
                <a:off x="1589616" y="3373497"/>
                <a:ext cx="162224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6C74383-4808-728C-A4B2-18618E3B3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616" y="3373497"/>
                <a:ext cx="162224" cy="138499"/>
              </a:xfrm>
              <a:prstGeom prst="rect">
                <a:avLst/>
              </a:prstGeom>
              <a:blipFill>
                <a:blip r:embed="rId12"/>
                <a:stretch>
                  <a:fillRect l="-23077" r="-769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457CC7DA-DB69-1F29-F368-22B51A7771AE}"/>
              </a:ext>
            </a:extLst>
          </p:cNvPr>
          <p:cNvSpPr txBox="1"/>
          <p:nvPr/>
        </p:nvSpPr>
        <p:spPr>
          <a:xfrm rot="16200000">
            <a:off x="701027" y="3820623"/>
            <a:ext cx="14189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probability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0AAC936-ED17-E391-7C10-BC9272121B40}"/>
                  </a:ext>
                </a:extLst>
              </p:cNvPr>
              <p:cNvSpPr txBox="1"/>
              <p:nvPr/>
            </p:nvSpPr>
            <p:spPr>
              <a:xfrm>
                <a:off x="1589616" y="3575940"/>
                <a:ext cx="163185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0AAC936-ED17-E391-7C10-BC9272121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616" y="3575940"/>
                <a:ext cx="163185" cy="138499"/>
              </a:xfrm>
              <a:prstGeom prst="rect">
                <a:avLst/>
              </a:prstGeom>
              <a:blipFill>
                <a:blip r:embed="rId13"/>
                <a:stretch>
                  <a:fillRect l="-2142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AC4200-763C-FC0D-5C8B-394D82E117B8}"/>
                  </a:ext>
                </a:extLst>
              </p:cNvPr>
              <p:cNvSpPr txBox="1"/>
              <p:nvPr/>
            </p:nvSpPr>
            <p:spPr>
              <a:xfrm>
                <a:off x="1589616" y="3797540"/>
                <a:ext cx="163185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AC4200-763C-FC0D-5C8B-394D82E11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616" y="3797540"/>
                <a:ext cx="163185" cy="138499"/>
              </a:xfrm>
              <a:prstGeom prst="rect">
                <a:avLst/>
              </a:prstGeom>
              <a:blipFill>
                <a:blip r:embed="rId14"/>
                <a:stretch>
                  <a:fillRect l="-2142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0BF75C2-C70A-FE6E-377C-1404728E5BC8}"/>
                  </a:ext>
                </a:extLst>
              </p:cNvPr>
              <p:cNvSpPr txBox="1"/>
              <p:nvPr/>
            </p:nvSpPr>
            <p:spPr>
              <a:xfrm>
                <a:off x="1589616" y="4014457"/>
                <a:ext cx="163185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0BF75C2-C70A-FE6E-377C-1404728E5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616" y="4014457"/>
                <a:ext cx="163185" cy="138499"/>
              </a:xfrm>
              <a:prstGeom prst="rect">
                <a:avLst/>
              </a:prstGeom>
              <a:blipFill>
                <a:blip r:embed="rId15"/>
                <a:stretch>
                  <a:fillRect l="-21429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3E7BEFB-D859-4B73-13A5-F04BB33CBA99}"/>
                  </a:ext>
                </a:extLst>
              </p:cNvPr>
              <p:cNvSpPr txBox="1"/>
              <p:nvPr/>
            </p:nvSpPr>
            <p:spPr>
              <a:xfrm>
                <a:off x="6884898" y="3903032"/>
                <a:ext cx="1479764" cy="166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≥0, ∀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∈{1, …, 32}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3E7BEFB-D859-4B73-13A5-F04BB33CB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4898" y="3903032"/>
                <a:ext cx="1479764" cy="166199"/>
              </a:xfrm>
              <a:prstGeom prst="rect">
                <a:avLst/>
              </a:prstGeom>
              <a:blipFill>
                <a:blip r:embed="rId16"/>
                <a:stretch>
                  <a:fillRect l="-1695" t="-7143" r="-2542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76AAD46-EB9A-516B-00F7-C6AD4DB7DC48}"/>
                  </a:ext>
                </a:extLst>
              </p:cNvPr>
              <p:cNvSpPr txBox="1"/>
              <p:nvPr/>
            </p:nvSpPr>
            <p:spPr>
              <a:xfrm>
                <a:off x="4735400" y="3903732"/>
                <a:ext cx="1527020" cy="166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76AAD46-EB9A-516B-00F7-C6AD4DB7D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400" y="3903732"/>
                <a:ext cx="1527020" cy="166199"/>
              </a:xfrm>
              <a:prstGeom prst="rect">
                <a:avLst/>
              </a:prstGeom>
              <a:blipFill>
                <a:blip r:embed="rId17"/>
                <a:stretch>
                  <a:fillRect l="-1653" r="-1653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424C45E-703D-40A8-57B7-6A07E93A3957}"/>
                  </a:ext>
                </a:extLst>
              </p:cNvPr>
              <p:cNvSpPr txBox="1"/>
              <p:nvPr/>
            </p:nvSpPr>
            <p:spPr>
              <a:xfrm>
                <a:off x="4797115" y="2518700"/>
                <a:ext cx="2989408" cy="166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0.12≤</m:t>
                          </m:r>
                          <m: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  <m:r>
                        <a:rPr lang="en-GB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sub>
                      </m:sSub>
                      <m:r>
                        <a:rPr lang="en-GB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sub>
                      </m:sSub>
                      <m:r>
                        <a:rPr lang="en-GB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r>
                        <a:rPr lang="en-GB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≤0.25</m:t>
                      </m:r>
                    </m:oMath>
                  </m:oMathPara>
                </a14:m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424C45E-703D-40A8-57B7-6A07E93A3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115" y="2518700"/>
                <a:ext cx="2989408" cy="166199"/>
              </a:xfrm>
              <a:prstGeom prst="rect">
                <a:avLst/>
              </a:prstGeom>
              <a:blipFill>
                <a:blip r:embed="rId18"/>
                <a:stretch>
                  <a:fillRect l="-424" t="-7143" r="-847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4FBB6C7-DA9A-EBB8-9AEC-4BAA04FB9AC4}"/>
                  </a:ext>
                </a:extLst>
              </p:cNvPr>
              <p:cNvSpPr txBox="1"/>
              <p:nvPr/>
            </p:nvSpPr>
            <p:spPr>
              <a:xfrm>
                <a:off x="4797115" y="2779064"/>
                <a:ext cx="2960234" cy="166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0.18≤</m:t>
                      </m:r>
                      <m:sSub>
                        <m:sSubPr>
                          <m:ctrlPr>
                            <a:rPr lang="en-GB" sz="1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1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1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GB" sz="1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1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GB" sz="1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GB" sz="1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sub>
                      </m:sSub>
                      <m:r>
                        <a:rPr lang="en-GB" sz="1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1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r>
                        <a:rPr lang="en-GB" sz="1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≤0.32</m:t>
                      </m:r>
                    </m:oMath>
                  </m:oMathPara>
                </a14:m>
                <a:endParaRPr lang="en-US" sz="1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4FBB6C7-DA9A-EBB8-9AEC-4BAA04FB9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115" y="2779064"/>
                <a:ext cx="2960234" cy="166199"/>
              </a:xfrm>
              <a:prstGeom prst="rect">
                <a:avLst/>
              </a:prstGeom>
              <a:blipFill>
                <a:blip r:embed="rId19"/>
                <a:stretch>
                  <a:fillRect l="-426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3DC22CA-5D35-1430-E156-45CEADB44DE1}"/>
                  </a:ext>
                </a:extLst>
              </p:cNvPr>
              <p:cNvSpPr txBox="1"/>
              <p:nvPr/>
            </p:nvSpPr>
            <p:spPr>
              <a:xfrm>
                <a:off x="4797115" y="3068762"/>
                <a:ext cx="4005840" cy="1661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b="0" i="1" smtClean="0">
                              <a:solidFill>
                                <a:srgbClr val="F1902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200" b="0" i="1" smtClean="0">
                                  <a:solidFill>
                                    <a:srgbClr val="F1902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solidFill>
                                    <a:srgbClr val="F19027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sz="1200" b="0" i="1" smtClean="0">
                                  <a:solidFill>
                                    <a:srgbClr val="F19027"/>
                                  </a:solidFill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sub>
                          </m:sSub>
                          <m:r>
                            <a:rPr lang="en-GB" sz="1200" b="0" i="1" smtClean="0">
                              <a:solidFill>
                                <a:srgbClr val="F19027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200" b="0" i="1" smtClean="0">
                                  <a:solidFill>
                                    <a:srgbClr val="F1902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solidFill>
                                    <a:srgbClr val="F19027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sz="1200" b="0" i="1" smtClean="0">
                                  <a:solidFill>
                                    <a:srgbClr val="F19027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sub>
                          </m:sSub>
                          <m:r>
                            <a:rPr lang="en-GB" sz="1200" b="0" i="1" smtClean="0">
                              <a:solidFill>
                                <a:srgbClr val="F19027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200" b="0" i="1" smtClean="0">
                                  <a:solidFill>
                                    <a:srgbClr val="F1902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solidFill>
                                    <a:srgbClr val="F19027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sz="1200" b="0" i="1" smtClean="0">
                                  <a:solidFill>
                                    <a:srgbClr val="F19027"/>
                                  </a:solidFill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  <m:r>
                            <a:rPr lang="en-GB" sz="1200" b="0" i="1" smtClean="0">
                              <a:solidFill>
                                <a:srgbClr val="F19027"/>
                              </a:solidFill>
                              <a:latin typeface="Cambria Math" panose="02040503050406030204" pitchFamily="18" charset="0"/>
                            </a:rPr>
                            <m:t>+…</m:t>
                          </m:r>
                        </m:e>
                      </m:d>
                      <m:r>
                        <a:rPr lang="en-GB" sz="1200" b="0" i="1" smtClean="0">
                          <a:solidFill>
                            <a:srgbClr val="F19027"/>
                          </a:solidFill>
                          <a:latin typeface="Cambria Math" panose="02040503050406030204" pitchFamily="18" charset="0"/>
                        </a:rPr>
                        <m:t>−0.97⋅</m:t>
                      </m:r>
                      <m:d>
                        <m:dPr>
                          <m:ctrlPr>
                            <a:rPr lang="en-GB" sz="1200" b="0" i="1" smtClean="0">
                              <a:solidFill>
                                <a:srgbClr val="F1902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200" b="0" i="1" smtClean="0">
                                  <a:solidFill>
                                    <a:srgbClr val="F1902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solidFill>
                                    <a:srgbClr val="F19027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sz="1200" b="0" i="1" smtClean="0">
                                  <a:solidFill>
                                    <a:srgbClr val="F19027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1200" b="0" i="1" smtClean="0">
                              <a:solidFill>
                                <a:srgbClr val="F19027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200" b="0" i="1" smtClean="0">
                                  <a:solidFill>
                                    <a:srgbClr val="F1902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solidFill>
                                    <a:srgbClr val="F19027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sz="1200" b="0" i="1" smtClean="0">
                                  <a:solidFill>
                                    <a:srgbClr val="F19027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GB" sz="1200" b="0" i="1" smtClean="0">
                              <a:solidFill>
                                <a:srgbClr val="F19027"/>
                              </a:solidFill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GB" sz="1200" b="0" i="1" smtClean="0">
                                  <a:solidFill>
                                    <a:srgbClr val="F1902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solidFill>
                                    <a:srgbClr val="F19027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sz="1200" b="0" i="1" smtClean="0">
                                  <a:solidFill>
                                    <a:srgbClr val="F19027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  <m:r>
                            <a:rPr lang="en-GB" sz="1200" b="0" i="1" smtClean="0">
                              <a:solidFill>
                                <a:srgbClr val="F19027"/>
                              </a:solidFill>
                              <a:latin typeface="Cambria Math" panose="02040503050406030204" pitchFamily="18" charset="0"/>
                            </a:rPr>
                            <m:t>+…</m:t>
                          </m:r>
                        </m:e>
                      </m:d>
                      <m:r>
                        <a:rPr lang="en-GB" sz="1200" b="0" i="1" smtClean="0">
                          <a:solidFill>
                            <a:srgbClr val="F19027"/>
                          </a:solidFill>
                          <a:latin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n-US" sz="1200" dirty="0">
                  <a:solidFill>
                    <a:srgbClr val="F19027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3DC22CA-5D35-1430-E156-45CEADB44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115" y="3068762"/>
                <a:ext cx="4005840" cy="166199"/>
              </a:xfrm>
              <a:prstGeom prst="rect">
                <a:avLst/>
              </a:prstGeom>
              <a:blipFill>
                <a:blip r:embed="rId20"/>
                <a:stretch>
                  <a:fillRect t="-7143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34AA3B7-71FB-3BE3-670A-1B8BAF229778}"/>
                  </a:ext>
                </a:extLst>
              </p:cNvPr>
              <p:cNvSpPr txBox="1"/>
              <p:nvPr/>
            </p:nvSpPr>
            <p:spPr>
              <a:xfrm>
                <a:off x="4797115" y="3327593"/>
                <a:ext cx="4005840" cy="166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b="0" i="1" smtClean="0">
                              <a:solidFill>
                                <a:srgbClr val="F1902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200" b="0" i="1" smtClean="0">
                                  <a:solidFill>
                                    <a:srgbClr val="F1902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solidFill>
                                    <a:srgbClr val="F19027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sz="1200" b="0" i="1" smtClean="0">
                                  <a:solidFill>
                                    <a:srgbClr val="F19027"/>
                                  </a:solidFill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sub>
                          </m:sSub>
                          <m:r>
                            <a:rPr lang="en-GB" sz="1200" b="0" i="1" smtClean="0">
                              <a:solidFill>
                                <a:srgbClr val="F19027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200" b="0" i="1" smtClean="0">
                                  <a:solidFill>
                                    <a:srgbClr val="F1902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solidFill>
                                    <a:srgbClr val="F19027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sz="1200" b="0" i="1" smtClean="0">
                                  <a:solidFill>
                                    <a:srgbClr val="F19027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sub>
                          </m:sSub>
                          <m:r>
                            <a:rPr lang="en-GB" sz="1200" b="0" i="1" smtClean="0">
                              <a:solidFill>
                                <a:srgbClr val="F19027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200" b="0" i="1" smtClean="0">
                                  <a:solidFill>
                                    <a:srgbClr val="F1902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solidFill>
                                    <a:srgbClr val="F19027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sz="1200" b="0" i="1" smtClean="0">
                                  <a:solidFill>
                                    <a:srgbClr val="F19027"/>
                                  </a:solidFill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  <m:r>
                            <a:rPr lang="en-GB" sz="1200" b="0" i="1" smtClean="0">
                              <a:solidFill>
                                <a:srgbClr val="F19027"/>
                              </a:solidFill>
                              <a:latin typeface="Cambria Math" panose="02040503050406030204" pitchFamily="18" charset="0"/>
                            </a:rPr>
                            <m:t>+…</m:t>
                          </m:r>
                        </m:e>
                      </m:d>
                      <m:r>
                        <a:rPr lang="en-GB" sz="1200" b="0" i="1" smtClean="0">
                          <a:solidFill>
                            <a:srgbClr val="F19027"/>
                          </a:solidFill>
                          <a:latin typeface="Cambria Math" panose="02040503050406030204" pitchFamily="18" charset="0"/>
                        </a:rPr>
                        <m:t>−0.94⋅</m:t>
                      </m:r>
                      <m:d>
                        <m:dPr>
                          <m:ctrlPr>
                            <a:rPr lang="en-GB" sz="1200" b="0" i="1" smtClean="0">
                              <a:solidFill>
                                <a:srgbClr val="F1902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200" b="0" i="1" smtClean="0">
                                  <a:solidFill>
                                    <a:srgbClr val="F1902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solidFill>
                                    <a:srgbClr val="F19027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sz="1200" b="0" i="1" smtClean="0">
                                  <a:solidFill>
                                    <a:srgbClr val="F19027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1200" b="0" i="1" smtClean="0">
                              <a:solidFill>
                                <a:srgbClr val="F19027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200" b="0" i="1" smtClean="0">
                                  <a:solidFill>
                                    <a:srgbClr val="F1902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solidFill>
                                    <a:srgbClr val="F19027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sz="1200" b="0" i="1" smtClean="0">
                                  <a:solidFill>
                                    <a:srgbClr val="F19027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GB" sz="1200" b="0" i="1" smtClean="0">
                              <a:solidFill>
                                <a:srgbClr val="F19027"/>
                              </a:solidFill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GB" sz="1200" b="0" i="1" smtClean="0">
                                  <a:solidFill>
                                    <a:srgbClr val="F1902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solidFill>
                                    <a:srgbClr val="F19027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sz="1200" b="0" i="1" smtClean="0">
                                  <a:solidFill>
                                    <a:srgbClr val="F19027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  <m:r>
                            <a:rPr lang="en-GB" sz="1200" b="0" i="1" smtClean="0">
                              <a:solidFill>
                                <a:srgbClr val="F19027"/>
                              </a:solidFill>
                              <a:latin typeface="Cambria Math" panose="02040503050406030204" pitchFamily="18" charset="0"/>
                            </a:rPr>
                            <m:t>+…</m:t>
                          </m:r>
                        </m:e>
                      </m:d>
                      <m:r>
                        <a:rPr lang="en-GB" sz="1200" b="0" i="1" smtClean="0">
                          <a:solidFill>
                            <a:srgbClr val="F19027"/>
                          </a:solidFill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200" dirty="0">
                  <a:solidFill>
                    <a:srgbClr val="F19027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34AA3B7-71FB-3BE3-670A-1B8BAF229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115" y="3327593"/>
                <a:ext cx="4005840" cy="166199"/>
              </a:xfrm>
              <a:prstGeom prst="rect">
                <a:avLst/>
              </a:prstGeom>
              <a:blipFill>
                <a:blip r:embed="rId21"/>
                <a:stretch>
                  <a:fillRect t="-7143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33EEE70-578B-280B-95D4-B7A38537CD57}"/>
                  </a:ext>
                </a:extLst>
              </p:cNvPr>
              <p:cNvSpPr txBox="1"/>
              <p:nvPr/>
            </p:nvSpPr>
            <p:spPr>
              <a:xfrm>
                <a:off x="1581072" y="4437199"/>
                <a:ext cx="217688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33EEE70-578B-280B-95D4-B7A38537C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072" y="4437199"/>
                <a:ext cx="217688" cy="138499"/>
              </a:xfrm>
              <a:prstGeom prst="rect">
                <a:avLst/>
              </a:prstGeom>
              <a:blipFill>
                <a:blip r:embed="rId22"/>
                <a:stretch>
                  <a:fillRect l="-11111" r="-555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7B75B8D3-703C-EF81-271A-9ECBCBD9256C}"/>
              </a:ext>
            </a:extLst>
          </p:cNvPr>
          <p:cNvSpPr txBox="1"/>
          <p:nvPr/>
        </p:nvSpPr>
        <p:spPr>
          <a:xfrm rot="16200000">
            <a:off x="1468172" y="4193993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…</a:t>
            </a:r>
          </a:p>
        </p:txBody>
      </p:sp>
      <p:cxnSp>
        <p:nvCxnSpPr>
          <p:cNvPr id="72" name="Curved Connector 71">
            <a:extLst>
              <a:ext uri="{FF2B5EF4-FFF2-40B4-BE49-F238E27FC236}">
                <a16:creationId xmlns:a16="http://schemas.microsoft.com/office/drawing/2014/main" id="{1E1C1BD1-D14F-59DA-2239-5B52428FDD67}"/>
              </a:ext>
            </a:extLst>
          </p:cNvPr>
          <p:cNvCxnSpPr>
            <a:stCxn id="4" idx="1"/>
            <a:endCxn id="24" idx="1"/>
          </p:cNvCxnSpPr>
          <p:nvPr/>
        </p:nvCxnSpPr>
        <p:spPr bwMode="auto">
          <a:xfrm rot="10800000" flipH="1" flipV="1">
            <a:off x="4500327" y="912404"/>
            <a:ext cx="296788" cy="1689395"/>
          </a:xfrm>
          <a:prstGeom prst="curvedConnector3">
            <a:avLst>
              <a:gd name="adj1" fmla="val -77025"/>
            </a:avLst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5" name="Curved Connector 74">
            <a:extLst>
              <a:ext uri="{FF2B5EF4-FFF2-40B4-BE49-F238E27FC236}">
                <a16:creationId xmlns:a16="http://schemas.microsoft.com/office/drawing/2014/main" id="{9BCFC90B-94E6-DE4A-328C-56EC3E31863A}"/>
              </a:ext>
            </a:extLst>
          </p:cNvPr>
          <p:cNvCxnSpPr>
            <a:cxnSpLocks/>
            <a:stCxn id="5" idx="3"/>
            <a:endCxn id="26" idx="3"/>
          </p:cNvCxnSpPr>
          <p:nvPr/>
        </p:nvCxnSpPr>
        <p:spPr bwMode="auto">
          <a:xfrm>
            <a:off x="5742462" y="1181109"/>
            <a:ext cx="2014887" cy="1681055"/>
          </a:xfrm>
          <a:prstGeom prst="curvedConnector3">
            <a:avLst>
              <a:gd name="adj1" fmla="val 111346"/>
            </a:avLst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7" name="Curved Connector 76">
            <a:extLst>
              <a:ext uri="{FF2B5EF4-FFF2-40B4-BE49-F238E27FC236}">
                <a16:creationId xmlns:a16="http://schemas.microsoft.com/office/drawing/2014/main" id="{A6B7FFCA-5F99-254B-79CC-1E62385AC8EE}"/>
              </a:ext>
            </a:extLst>
          </p:cNvPr>
          <p:cNvCxnSpPr>
            <a:cxnSpLocks/>
            <a:stCxn id="6" idx="1"/>
          </p:cNvCxnSpPr>
          <p:nvPr/>
        </p:nvCxnSpPr>
        <p:spPr bwMode="auto">
          <a:xfrm rot="10800000" flipH="1" flipV="1">
            <a:off x="4500327" y="1449999"/>
            <a:ext cx="238230" cy="1829244"/>
          </a:xfrm>
          <a:prstGeom prst="curvedConnector3">
            <a:avLst>
              <a:gd name="adj1" fmla="val -95958"/>
            </a:avLst>
          </a:prstGeom>
          <a:noFill/>
          <a:ln w="9525" cap="flat" cmpd="sng" algn="ctr">
            <a:solidFill>
              <a:srgbClr val="F19027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60328B1C-5404-0A51-18E3-42FFCA27AF2D}"/>
              </a:ext>
            </a:extLst>
          </p:cNvPr>
          <p:cNvSpPr txBox="1"/>
          <p:nvPr/>
        </p:nvSpPr>
        <p:spPr>
          <a:xfrm>
            <a:off x="4500327" y="493879"/>
            <a:ext cx="1459054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LCN sentences: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F26CD2C-C441-7DB6-0933-7A0D65281F12}"/>
              </a:ext>
            </a:extLst>
          </p:cNvPr>
          <p:cNvSpPr txBox="1"/>
          <p:nvPr/>
        </p:nvSpPr>
        <p:spPr>
          <a:xfrm>
            <a:off x="4716309" y="2235103"/>
            <a:ext cx="2393604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Constraints on distribution: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DE89F68-F52F-2964-FB5A-C6B6BE6B5548}"/>
                  </a:ext>
                </a:extLst>
              </p:cNvPr>
              <p:cNvSpPr txBox="1"/>
              <p:nvPr/>
            </p:nvSpPr>
            <p:spPr>
              <a:xfrm>
                <a:off x="3904113" y="4278082"/>
                <a:ext cx="4898842" cy="674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Probability distributions that satisfy the LCN’s constraints</a:t>
                </a:r>
              </a:p>
              <a:p>
                <a:endParaRPr lang="en-US" sz="1400" dirty="0"/>
              </a:p>
              <a:p>
                <a:r>
                  <a:rPr lang="en-US" sz="1400" dirty="0"/>
                  <a:t>i.e., figure out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400" dirty="0"/>
                  <a:t>’s such that the constraints are satisfied</a:t>
                </a: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DE89F68-F52F-2964-FB5A-C6B6BE6B5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4113" y="4278082"/>
                <a:ext cx="4898842" cy="674031"/>
              </a:xfrm>
              <a:prstGeom prst="rect">
                <a:avLst/>
              </a:prstGeom>
              <a:blipFill>
                <a:blip r:embed="rId23"/>
                <a:stretch>
                  <a:fillRect l="-517" t="-3704" b="-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40A344-252A-EE5B-39CE-CB866D7DA385}"/>
                  </a:ext>
                </a:extLst>
              </p:cNvPr>
              <p:cNvSpPr txBox="1"/>
              <p:nvPr/>
            </p:nvSpPr>
            <p:spPr>
              <a:xfrm>
                <a:off x="1623779" y="2474890"/>
                <a:ext cx="143244" cy="166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40A344-252A-EE5B-39CE-CB866D7DA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779" y="2474890"/>
                <a:ext cx="143244" cy="166199"/>
              </a:xfrm>
              <a:prstGeom prst="rect">
                <a:avLst/>
              </a:prstGeom>
              <a:blipFill>
                <a:blip r:embed="rId24"/>
                <a:stretch>
                  <a:fillRect l="-15385" r="-15385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CD455963-0617-8AA8-36F0-59EF8C515D77}"/>
              </a:ext>
            </a:extLst>
          </p:cNvPr>
          <p:cNvSpPr txBox="1"/>
          <p:nvPr/>
        </p:nvSpPr>
        <p:spPr>
          <a:xfrm>
            <a:off x="5394675" y="345870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AFF7620-ECAB-608E-FEFD-EF3738B4C83D}"/>
                  </a:ext>
                </a:extLst>
              </p:cNvPr>
              <p:cNvSpPr txBox="1"/>
              <p:nvPr/>
            </p:nvSpPr>
            <p:spPr>
              <a:xfrm rot="1370826">
                <a:off x="6742455" y="1290571"/>
                <a:ext cx="156292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linear constraints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1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000" dirty="0"/>
                  <a:t>’s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AFF7620-ECAB-608E-FEFD-EF3738B4C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370826">
                <a:off x="6742455" y="1290571"/>
                <a:ext cx="1562928" cy="230832"/>
              </a:xfrm>
              <a:prstGeom prst="rect">
                <a:avLst/>
              </a:prstGeom>
              <a:blipFill>
                <a:blip r:embed="rId25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6741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370FB-58FA-E579-6F31-6C0F48E68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Inference: Answering Queries in LCNs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83D149-6A4D-B2D0-6C7A-0526D6C102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query formula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, compute lower and upper bounds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Solving the linear program from the previous example yields the desired bounds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However, these bounds may be too loose to be informative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83D149-6A4D-B2D0-6C7A-0526D6C102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99" t="-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A4F02A30-B7E5-BC8A-4947-9866AB8AE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470" y="2826783"/>
            <a:ext cx="3427730" cy="19771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47E1AC-8D41-F537-2858-BDC7A8CBD583}"/>
                  </a:ext>
                </a:extLst>
              </p:cNvPr>
              <p:cNvSpPr txBox="1"/>
              <p:nvPr/>
            </p:nvSpPr>
            <p:spPr>
              <a:xfrm>
                <a:off x="3471461" y="3894347"/>
                <a:ext cx="1222771" cy="2088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GB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GB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GB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47E1AC-8D41-F537-2858-BDC7A8CBD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1461" y="3894347"/>
                <a:ext cx="1222771" cy="208840"/>
              </a:xfrm>
              <a:prstGeom prst="rect">
                <a:avLst/>
              </a:prstGeom>
              <a:blipFill>
                <a:blip r:embed="rId4"/>
                <a:stretch>
                  <a:fillRect l="-3093" t="-5556" r="-1031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ABFCA6-9C88-5B77-E74A-79C0E4582053}"/>
                  </a:ext>
                </a:extLst>
              </p:cNvPr>
              <p:cNvSpPr txBox="1"/>
              <p:nvPr/>
            </p:nvSpPr>
            <p:spPr>
              <a:xfrm>
                <a:off x="3283814" y="4222467"/>
                <a:ext cx="1598066" cy="211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GB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e>
                          <m:r>
                            <a:rPr lang="en-GB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GB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GB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ABFCA6-9C88-5B77-E74A-79C0E4582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814" y="4222467"/>
                <a:ext cx="1598066" cy="211276"/>
              </a:xfrm>
              <a:prstGeom prst="rect">
                <a:avLst/>
              </a:prstGeom>
              <a:blipFill>
                <a:blip r:embed="rId5"/>
                <a:stretch>
                  <a:fillRect l="-2362" t="-5882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D64321B-4F02-0165-99D1-B45B7DC2704D}"/>
                  </a:ext>
                </a:extLst>
              </p:cNvPr>
              <p:cNvSpPr txBox="1"/>
              <p:nvPr/>
            </p:nvSpPr>
            <p:spPr>
              <a:xfrm>
                <a:off x="360361" y="2137886"/>
                <a:ext cx="3360087" cy="28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400" dirty="0"/>
                  <a:t> atoms,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400" dirty="0"/>
                  <a:t> interpretations (worlds)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D64321B-4F02-0165-99D1-B45B7DC27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61" y="2137886"/>
                <a:ext cx="3360087" cy="286232"/>
              </a:xfrm>
              <a:prstGeom prst="rect">
                <a:avLst/>
              </a:prstGeom>
              <a:blipFill>
                <a:blip r:embed="rId6"/>
                <a:stretch>
                  <a:fillRect t="-1250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69FC60-4E9E-4567-28A9-452FEF6D2F76}"/>
                  </a:ext>
                </a:extLst>
              </p:cNvPr>
              <p:cNvSpPr txBox="1"/>
              <p:nvPr/>
            </p:nvSpPr>
            <p:spPr>
              <a:xfrm>
                <a:off x="360361" y="2437853"/>
                <a:ext cx="2735236" cy="3098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4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GB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400" dirty="0"/>
                  <a:t>probability vector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69FC60-4E9E-4567-28A9-452FEF6D2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61" y="2437853"/>
                <a:ext cx="2735236" cy="309893"/>
              </a:xfrm>
              <a:prstGeom prst="rect">
                <a:avLst/>
              </a:prstGeom>
              <a:blipFill>
                <a:blip r:embed="rId7"/>
                <a:stretch>
                  <a:fillRect t="-8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BA9E646-5EF5-7F63-16E9-06C17C7D0BBC}"/>
                  </a:ext>
                </a:extLst>
              </p:cNvPr>
              <p:cNvSpPr txBox="1"/>
              <p:nvPr/>
            </p:nvSpPr>
            <p:spPr>
              <a:xfrm>
                <a:off x="340661" y="2799300"/>
                <a:ext cx="3296672" cy="7250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GB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14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GB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GB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 indicator vector, </a:t>
                </a:r>
              </a:p>
              <a:p>
                <a:r>
                  <a:rPr lang="en-US" sz="1400" b="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400" dirty="0"/>
                  <a:t> if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400" dirty="0"/>
                  <a:t> is true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1400" dirty="0"/>
                  <a:t> interpretation</a:t>
                </a:r>
              </a:p>
              <a:p>
                <a:r>
                  <a:rPr lang="en-US" sz="140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/>
                  <a:t>, otherwise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BA9E646-5EF5-7F63-16E9-06C17C7D0B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661" y="2799300"/>
                <a:ext cx="3296672" cy="725007"/>
              </a:xfrm>
              <a:prstGeom prst="rect">
                <a:avLst/>
              </a:prstGeom>
              <a:blipFill>
                <a:blip r:embed="rId8"/>
                <a:stretch>
                  <a:fillRect t="-6897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9B8DDE-C656-8EDE-268D-94EC63A0A869}"/>
                  </a:ext>
                </a:extLst>
              </p:cNvPr>
              <p:cNvSpPr txBox="1"/>
              <p:nvPr/>
            </p:nvSpPr>
            <p:spPr>
              <a:xfrm>
                <a:off x="360360" y="3554787"/>
                <a:ext cx="2948243" cy="28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⊙</m:t>
                    </m:r>
                  </m:oMath>
                </a14:m>
                <a:r>
                  <a:rPr lang="en-US" sz="1400" dirty="0"/>
                  <a:t> is the dot-product of two vectors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9B8DDE-C656-8EDE-268D-94EC63A0A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60" y="3554787"/>
                <a:ext cx="2948243" cy="286232"/>
              </a:xfrm>
              <a:prstGeom prst="rect">
                <a:avLst/>
              </a:prstGeom>
              <a:blipFill>
                <a:blip r:embed="rId9"/>
                <a:stretch>
                  <a:fillRect t="-12500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C1BD980-5F74-2238-13A4-F481C0F1114D}"/>
              </a:ext>
            </a:extLst>
          </p:cNvPr>
          <p:cNvCxnSpPr/>
          <p:nvPr/>
        </p:nvCxnSpPr>
        <p:spPr bwMode="auto">
          <a:xfrm>
            <a:off x="4770120" y="3998767"/>
            <a:ext cx="260350" cy="0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CF45557-971B-0ABC-115B-49B29496892D}"/>
              </a:ext>
            </a:extLst>
          </p:cNvPr>
          <p:cNvCxnSpPr/>
          <p:nvPr/>
        </p:nvCxnSpPr>
        <p:spPr bwMode="auto">
          <a:xfrm>
            <a:off x="4881880" y="4328105"/>
            <a:ext cx="260350" cy="0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235083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EC092-F68F-1E65-521A-8954AF1F7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5B173EC-A9C5-B795-615B-D9854D1C2D58}"/>
                  </a:ext>
                </a:extLst>
              </p:cNvPr>
              <p:cNvSpPr txBox="1"/>
              <p:nvPr/>
            </p:nvSpPr>
            <p:spPr>
              <a:xfrm>
                <a:off x="470853" y="1194055"/>
                <a:ext cx="1163587" cy="166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0.1≤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≤0.2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5B173EC-A9C5-B795-615B-D9854D1C2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53" y="1194055"/>
                <a:ext cx="1163587" cy="166199"/>
              </a:xfrm>
              <a:prstGeom prst="rect">
                <a:avLst/>
              </a:prstGeom>
              <a:blipFill>
                <a:blip r:embed="rId2"/>
                <a:stretch>
                  <a:fillRect l="-1075" t="-7143" r="-2151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23C7BF-06C0-EEBE-F0AC-2AC9588F46D4}"/>
                  </a:ext>
                </a:extLst>
              </p:cNvPr>
              <p:cNvSpPr txBox="1"/>
              <p:nvPr/>
            </p:nvSpPr>
            <p:spPr>
              <a:xfrm>
                <a:off x="470853" y="1462759"/>
                <a:ext cx="1242135" cy="166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0.05≤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≤0.1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23C7BF-06C0-EEBE-F0AC-2AC9588F4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53" y="1462759"/>
                <a:ext cx="1242135" cy="166199"/>
              </a:xfrm>
              <a:prstGeom prst="rect">
                <a:avLst/>
              </a:prstGeom>
              <a:blipFill>
                <a:blip r:embed="rId3"/>
                <a:stretch>
                  <a:fillRect l="-1010" t="-7143" r="-2020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8D596A-78FB-D1DA-6A98-6B11720BDFD1}"/>
                  </a:ext>
                </a:extLst>
              </p:cNvPr>
              <p:cNvSpPr txBox="1"/>
              <p:nvPr/>
            </p:nvSpPr>
            <p:spPr>
              <a:xfrm>
                <a:off x="470853" y="1731463"/>
                <a:ext cx="1541063" cy="166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0.8≤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≤0.9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8D596A-78FB-D1DA-6A98-6B11720BD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53" y="1731463"/>
                <a:ext cx="1541063" cy="166199"/>
              </a:xfrm>
              <a:prstGeom prst="rect">
                <a:avLst/>
              </a:prstGeom>
              <a:blipFill>
                <a:blip r:embed="rId4"/>
                <a:stretch>
                  <a:fillRect l="-813" t="-7143" r="-1626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199527-D63D-119E-5D5C-3831EEECB87C}"/>
                  </a:ext>
                </a:extLst>
              </p:cNvPr>
              <p:cNvSpPr txBox="1"/>
              <p:nvPr/>
            </p:nvSpPr>
            <p:spPr>
              <a:xfrm>
                <a:off x="470853" y="2000167"/>
                <a:ext cx="1850186" cy="166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0.7≤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¬(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≤0.8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199527-D63D-119E-5D5C-3831EEECB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53" y="2000167"/>
                <a:ext cx="1850186" cy="166199"/>
              </a:xfrm>
              <a:prstGeom prst="rect">
                <a:avLst/>
              </a:prstGeom>
              <a:blipFill>
                <a:blip r:embed="rId5"/>
                <a:stretch>
                  <a:fillRect l="-680" t="-7143" r="-1361" b="-4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A310F2A-021D-F96E-DE8D-482DBA5EE5A9}"/>
                  </a:ext>
                </a:extLst>
              </p:cNvPr>
              <p:cNvSpPr txBox="1"/>
              <p:nvPr/>
            </p:nvSpPr>
            <p:spPr>
              <a:xfrm>
                <a:off x="470853" y="2268871"/>
                <a:ext cx="1335494" cy="166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0.01≤</m:t>
                      </m:r>
                      <m:r>
                        <a:rPr lang="en-GB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GB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≤0.08</m:t>
                      </m:r>
                    </m:oMath>
                  </m:oMathPara>
                </a14:m>
                <a:endParaRPr lang="en-US" sz="1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A310F2A-021D-F96E-DE8D-482DBA5EE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53" y="2268871"/>
                <a:ext cx="1335494" cy="166199"/>
              </a:xfrm>
              <a:prstGeom prst="rect">
                <a:avLst/>
              </a:prstGeom>
              <a:blipFill>
                <a:blip r:embed="rId6"/>
                <a:stretch>
                  <a:fillRect l="-935" r="-1869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3E7BEFB-D859-4B73-13A5-F04BB33CBA99}"/>
                  </a:ext>
                </a:extLst>
              </p:cNvPr>
              <p:cNvSpPr txBox="1"/>
              <p:nvPr/>
            </p:nvSpPr>
            <p:spPr>
              <a:xfrm>
                <a:off x="3501912" y="3536365"/>
                <a:ext cx="1479764" cy="166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≥0, ∀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∈{1, …, 32}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3E7BEFB-D859-4B73-13A5-F04BB33CB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912" y="3536365"/>
                <a:ext cx="1479764" cy="166199"/>
              </a:xfrm>
              <a:prstGeom prst="rect">
                <a:avLst/>
              </a:prstGeom>
              <a:blipFill>
                <a:blip r:embed="rId7"/>
                <a:stretch>
                  <a:fillRect l="-1695" t="-7143" r="-2542" b="-4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76AAD46-EB9A-516B-00F7-C6AD4DB7DC48}"/>
                  </a:ext>
                </a:extLst>
              </p:cNvPr>
              <p:cNvSpPr txBox="1"/>
              <p:nvPr/>
            </p:nvSpPr>
            <p:spPr>
              <a:xfrm>
                <a:off x="3501912" y="3271961"/>
                <a:ext cx="1527020" cy="166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76AAD46-EB9A-516B-00F7-C6AD4DB7D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912" y="3271961"/>
                <a:ext cx="1527020" cy="166199"/>
              </a:xfrm>
              <a:prstGeom prst="rect">
                <a:avLst/>
              </a:prstGeom>
              <a:blipFill>
                <a:blip r:embed="rId8"/>
                <a:stretch>
                  <a:fillRect l="-1653" r="-1653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424C45E-703D-40A8-57B7-6A07E93A3957}"/>
                  </a:ext>
                </a:extLst>
              </p:cNvPr>
              <p:cNvSpPr txBox="1"/>
              <p:nvPr/>
            </p:nvSpPr>
            <p:spPr>
              <a:xfrm>
                <a:off x="3501912" y="1201251"/>
                <a:ext cx="1334340" cy="1874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0.1≤</m:t>
                      </m:r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⊙</m:t>
                      </m:r>
                      <m:acc>
                        <m:accPr>
                          <m:chr m:val="⃗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≤0.2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424C45E-703D-40A8-57B7-6A07E93A3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912" y="1201251"/>
                <a:ext cx="1334340" cy="187424"/>
              </a:xfrm>
              <a:prstGeom prst="rect">
                <a:avLst/>
              </a:prstGeom>
              <a:blipFill>
                <a:blip r:embed="rId9"/>
                <a:stretch>
                  <a:fillRect l="-1887" t="-43750" r="-283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4FBB6C7-DA9A-EBB8-9AEC-4BAA04FB9AC4}"/>
                  </a:ext>
                </a:extLst>
              </p:cNvPr>
              <p:cNvSpPr txBox="1"/>
              <p:nvPr/>
            </p:nvSpPr>
            <p:spPr>
              <a:xfrm>
                <a:off x="3501912" y="1486881"/>
                <a:ext cx="1413272" cy="1874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0.05≤</m:t>
                      </m:r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⊙</m:t>
                      </m:r>
                      <m:acc>
                        <m:accPr>
                          <m:chr m:val="⃗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≤0.1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4FBB6C7-DA9A-EBB8-9AEC-4BAA04FB9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912" y="1486881"/>
                <a:ext cx="1413272" cy="187424"/>
              </a:xfrm>
              <a:prstGeom prst="rect">
                <a:avLst/>
              </a:prstGeom>
              <a:blipFill>
                <a:blip r:embed="rId10"/>
                <a:stretch>
                  <a:fillRect l="-1786" t="-46667" r="-178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3192EC7-FE3B-9405-B2E3-7892F0F36993}"/>
                  </a:ext>
                </a:extLst>
              </p:cNvPr>
              <p:cNvSpPr txBox="1"/>
              <p:nvPr/>
            </p:nvSpPr>
            <p:spPr>
              <a:xfrm>
                <a:off x="3501912" y="2986075"/>
                <a:ext cx="1507207" cy="1874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0.01≤</m:t>
                      </m:r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⊙</m:t>
                      </m:r>
                      <m:acc>
                        <m:accPr>
                          <m:chr m:val="⃗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≤0.08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3192EC7-FE3B-9405-B2E3-7892F0F36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912" y="2986075"/>
                <a:ext cx="1507207" cy="187424"/>
              </a:xfrm>
              <a:prstGeom prst="rect">
                <a:avLst/>
              </a:prstGeom>
              <a:blipFill>
                <a:blip r:embed="rId11"/>
                <a:stretch>
                  <a:fillRect l="-1667" t="-43750" r="-16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3DC22CA-5D35-1430-E156-45CEADB44DE1}"/>
                  </a:ext>
                </a:extLst>
              </p:cNvPr>
              <p:cNvSpPr txBox="1"/>
              <p:nvPr/>
            </p:nvSpPr>
            <p:spPr>
              <a:xfrm>
                <a:off x="3501912" y="1772767"/>
                <a:ext cx="2028125" cy="2073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∧(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⊙</m:t>
                      </m:r>
                      <m:acc>
                        <m:accPr>
                          <m:chr m:val="⃗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−0.9 </m:t>
                      </m:r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3DC22CA-5D35-1430-E156-45CEADB44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912" y="1772767"/>
                <a:ext cx="2028125" cy="207301"/>
              </a:xfrm>
              <a:prstGeom prst="rect">
                <a:avLst/>
              </a:prstGeom>
              <a:blipFill>
                <a:blip r:embed="rId12"/>
                <a:stretch>
                  <a:fillRect l="-2484" t="-41176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C9D7228-DF94-3C68-7C95-5420BCB75505}"/>
                  </a:ext>
                </a:extLst>
              </p:cNvPr>
              <p:cNvSpPr txBox="1"/>
              <p:nvPr/>
            </p:nvSpPr>
            <p:spPr>
              <a:xfrm>
                <a:off x="3501912" y="2383781"/>
                <a:ext cx="1904176" cy="2029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d>
                            <m:d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⊙</m:t>
                      </m:r>
                      <m:acc>
                        <m:accPr>
                          <m:chr m:val="⃗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−0.8 </m:t>
                      </m:r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C9D7228-DF94-3C68-7C95-5420BCB755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912" y="2383781"/>
                <a:ext cx="1904176" cy="202941"/>
              </a:xfrm>
              <a:prstGeom prst="rect">
                <a:avLst/>
              </a:prstGeom>
              <a:blipFill>
                <a:blip r:embed="rId13"/>
                <a:stretch>
                  <a:fillRect l="-662" t="-41176" r="-1325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A7CF975-05B9-B129-888D-5B43D35FB0B7}"/>
                  </a:ext>
                </a:extLst>
              </p:cNvPr>
              <p:cNvSpPr txBox="1"/>
              <p:nvPr/>
            </p:nvSpPr>
            <p:spPr>
              <a:xfrm>
                <a:off x="259080" y="2712979"/>
                <a:ext cx="1714765" cy="28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</a:rPr>
                  <a:t>Query: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GB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A7CF975-05B9-B129-888D-5B43D35FB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" y="2712979"/>
                <a:ext cx="1714765" cy="286232"/>
              </a:xfrm>
              <a:prstGeom prst="rect">
                <a:avLst/>
              </a:prstGeom>
              <a:blipFill>
                <a:blip r:embed="rId14"/>
                <a:stretch>
                  <a:fillRect l="-1471" t="-1250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29157A8D-BF22-62DA-B5B5-C329985F8471}"/>
              </a:ext>
            </a:extLst>
          </p:cNvPr>
          <p:cNvSpPr txBox="1"/>
          <p:nvPr/>
        </p:nvSpPr>
        <p:spPr>
          <a:xfrm>
            <a:off x="259080" y="879773"/>
            <a:ext cx="593432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LCN: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B2DE19-2C82-5C97-9852-AFF6EDCD5D66}"/>
              </a:ext>
            </a:extLst>
          </p:cNvPr>
          <p:cNvSpPr txBox="1"/>
          <p:nvPr/>
        </p:nvSpPr>
        <p:spPr>
          <a:xfrm>
            <a:off x="3243662" y="855003"/>
            <a:ext cx="2393604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Constraints on distribution: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9">
                <a:extLst>
                  <a:ext uri="{FF2B5EF4-FFF2-40B4-BE49-F238E27FC236}">
                    <a16:creationId xmlns:a16="http://schemas.microsoft.com/office/drawing/2014/main" id="{6D512AA4-AD86-5451-B3A0-EC2D9246FBA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2109583"/>
                  </p:ext>
                </p:extLst>
              </p:nvPr>
            </p:nvGraphicFramePr>
            <p:xfrm>
              <a:off x="6417946" y="614056"/>
              <a:ext cx="224522" cy="4074854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224522">
                      <a:extLst>
                        <a:ext uri="{9D8B030D-6E8A-4147-A177-3AD203B41FA5}">
                          <a16:colId xmlns:a16="http://schemas.microsoft.com/office/drawing/2014/main" val="3280365302"/>
                        </a:ext>
                      </a:extLst>
                    </a:gridCol>
                  </a:tblGrid>
                  <a:tr h="12545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800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GB" sz="800" b="0" i="1" dirty="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sz="800" b="0" i="1" dirty="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GB" sz="800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marL="0" marR="0" marT="0" marB="3600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47182770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05195520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40802643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47302034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33006780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14784966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52586459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77490629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69028704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47720724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39990143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278536837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28476650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1078058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17295688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540016112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731074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51648604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86812280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06260553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35432617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27023091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7257405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39775615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23555382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76969600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588268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649044801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60156602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6099875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30445756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06488903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6680227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9">
                <a:extLst>
                  <a:ext uri="{FF2B5EF4-FFF2-40B4-BE49-F238E27FC236}">
                    <a16:creationId xmlns:a16="http://schemas.microsoft.com/office/drawing/2014/main" id="{6D512AA4-AD86-5451-B3A0-EC2D9246FBA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2109583"/>
                  </p:ext>
                </p:extLst>
              </p:nvPr>
            </p:nvGraphicFramePr>
            <p:xfrm>
              <a:off x="6417946" y="614056"/>
              <a:ext cx="224522" cy="4074854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224522">
                      <a:extLst>
                        <a:ext uri="{9D8B030D-6E8A-4147-A177-3AD203B41FA5}">
                          <a16:colId xmlns:a16="http://schemas.microsoft.com/office/drawing/2014/main" val="3280365302"/>
                        </a:ext>
                      </a:extLst>
                    </a:gridCol>
                  </a:tblGrid>
                  <a:tr h="1734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3600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  <a:stretch>
                            <a:fillRect l="-5263" t="-28571" b="-223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7182770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05195520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40802643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47302034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33006780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14784966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52586459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77490629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69028704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47720724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39990143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278536837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28476650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1078058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17295688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540016112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731074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51648604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86812280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06260553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35432617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27023091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7257405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39775615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23555382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76969600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588268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649044801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60156602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6099875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30445756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06488903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66802271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Table 29">
                <a:extLst>
                  <a:ext uri="{FF2B5EF4-FFF2-40B4-BE49-F238E27FC236}">
                    <a16:creationId xmlns:a16="http://schemas.microsoft.com/office/drawing/2014/main" id="{2B3D89D4-7A03-F853-10BC-8CBDF1B220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0356048"/>
                  </p:ext>
                </p:extLst>
              </p:nvPr>
            </p:nvGraphicFramePr>
            <p:xfrm>
              <a:off x="6720650" y="614056"/>
              <a:ext cx="224522" cy="4074854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224522">
                      <a:extLst>
                        <a:ext uri="{9D8B030D-6E8A-4147-A177-3AD203B41FA5}">
                          <a16:colId xmlns:a16="http://schemas.microsoft.com/office/drawing/2014/main" val="3280365302"/>
                        </a:ext>
                      </a:extLst>
                    </a:gridCol>
                  </a:tblGrid>
                  <a:tr h="12545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800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GB" sz="800" b="0" i="1" dirty="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sz="800" b="0" i="1" dirty="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GB" sz="800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marL="0" marR="0" marT="0" marB="3600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47182770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05195520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40802643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47302034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33006780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14784966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52586459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77490629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69028704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47720724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39990143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278536837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28476650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1078058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17295688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540016112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731074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51648604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86812280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06260553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35432617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27023091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7257405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39775615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23555382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76969600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588268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649044801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60156602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6099875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30445756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06488903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217560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Table 29">
                <a:extLst>
                  <a:ext uri="{FF2B5EF4-FFF2-40B4-BE49-F238E27FC236}">
                    <a16:creationId xmlns:a16="http://schemas.microsoft.com/office/drawing/2014/main" id="{2B3D89D4-7A03-F853-10BC-8CBDF1B220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0356048"/>
                  </p:ext>
                </p:extLst>
              </p:nvPr>
            </p:nvGraphicFramePr>
            <p:xfrm>
              <a:off x="6720650" y="614056"/>
              <a:ext cx="224522" cy="4074854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224522">
                      <a:extLst>
                        <a:ext uri="{9D8B030D-6E8A-4147-A177-3AD203B41FA5}">
                          <a16:colId xmlns:a16="http://schemas.microsoft.com/office/drawing/2014/main" val="3280365302"/>
                        </a:ext>
                      </a:extLst>
                    </a:gridCol>
                  </a:tblGrid>
                  <a:tr h="1734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3600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5556" t="-28571" r="-5556" b="-223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7182770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05195520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40802643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47302034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33006780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14784966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52586459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77490629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69028704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47720724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39990143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278536837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28476650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1078058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17295688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540016112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731074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51648604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86812280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06260553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35432617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27023091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7257405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39775615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23555382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76969600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588268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649044801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60156602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6099875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30445756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06488903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2175605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Table 29">
                <a:extLst>
                  <a:ext uri="{FF2B5EF4-FFF2-40B4-BE49-F238E27FC236}">
                    <a16:creationId xmlns:a16="http://schemas.microsoft.com/office/drawing/2014/main" id="{4E946B7D-9F29-1EF6-5364-34C2BAF918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8540066"/>
                  </p:ext>
                </p:extLst>
              </p:nvPr>
            </p:nvGraphicFramePr>
            <p:xfrm>
              <a:off x="7036799" y="614056"/>
              <a:ext cx="224522" cy="4074854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224522">
                      <a:extLst>
                        <a:ext uri="{9D8B030D-6E8A-4147-A177-3AD203B41FA5}">
                          <a16:colId xmlns:a16="http://schemas.microsoft.com/office/drawing/2014/main" val="3280365302"/>
                        </a:ext>
                      </a:extLst>
                    </a:gridCol>
                  </a:tblGrid>
                  <a:tr h="12545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800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GB" sz="800" b="0" i="1" dirty="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sz="800" b="0" i="1" dirty="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GB" sz="800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marL="0" marR="0" marT="0" marB="3600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47182770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05195520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40802643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47302034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33006780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14784966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52586459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77490629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69028704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47720724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39990143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278536837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28476650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1078058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17295688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540016112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731074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51648604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86812280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06260553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35432617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27023091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7257405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39775615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23555382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76969600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588268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649044801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60156602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6099875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30445756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06488903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709686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Table 29">
                <a:extLst>
                  <a:ext uri="{FF2B5EF4-FFF2-40B4-BE49-F238E27FC236}">
                    <a16:creationId xmlns:a16="http://schemas.microsoft.com/office/drawing/2014/main" id="{4E946B7D-9F29-1EF6-5364-34C2BAF918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8540066"/>
                  </p:ext>
                </p:extLst>
              </p:nvPr>
            </p:nvGraphicFramePr>
            <p:xfrm>
              <a:off x="7036799" y="614056"/>
              <a:ext cx="224522" cy="4074854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224522">
                      <a:extLst>
                        <a:ext uri="{9D8B030D-6E8A-4147-A177-3AD203B41FA5}">
                          <a16:colId xmlns:a16="http://schemas.microsoft.com/office/drawing/2014/main" val="3280365302"/>
                        </a:ext>
                      </a:extLst>
                    </a:gridCol>
                  </a:tblGrid>
                  <a:tr h="1734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3600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l="-5556" t="-28571" r="-5556" b="-223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7182770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05195520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40802643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47302034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33006780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14784966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52586459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77490629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69028704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47720724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39990143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278536837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28476650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1078058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17295688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540016112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731074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51648604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86812280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06260553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35432617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27023091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7257405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39775615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23555382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76969600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588268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649044801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60156602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6099875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30445756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06488903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7096862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358FFCA-CD48-E9DC-A94F-5D5958D162AB}"/>
                  </a:ext>
                </a:extLst>
              </p:cNvPr>
              <p:cNvSpPr txBox="1"/>
              <p:nvPr/>
            </p:nvSpPr>
            <p:spPr>
              <a:xfrm>
                <a:off x="3501912" y="2078274"/>
                <a:ext cx="2028125" cy="2073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∧(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⊙</m:t>
                      </m:r>
                      <m:acc>
                        <m:accPr>
                          <m:chr m:val="⃗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−0.8 </m:t>
                      </m:r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358FFCA-CD48-E9DC-A94F-5D5958D162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912" y="2078274"/>
                <a:ext cx="2028125" cy="207301"/>
              </a:xfrm>
              <a:prstGeom prst="rect">
                <a:avLst/>
              </a:prstGeom>
              <a:blipFill>
                <a:blip r:embed="rId18"/>
                <a:stretch>
                  <a:fillRect l="-2484" t="-41176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A467E78-47A3-4562-C13F-34C44D74655E}"/>
                  </a:ext>
                </a:extLst>
              </p:cNvPr>
              <p:cNvSpPr txBox="1"/>
              <p:nvPr/>
            </p:nvSpPr>
            <p:spPr>
              <a:xfrm>
                <a:off x="3501912" y="2684928"/>
                <a:ext cx="1904176" cy="2029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d>
                            <m:d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⊙</m:t>
                      </m:r>
                      <m:acc>
                        <m:accPr>
                          <m:chr m:val="⃗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−0.7 </m:t>
                      </m:r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A467E78-47A3-4562-C13F-34C44D746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912" y="2684928"/>
                <a:ext cx="1904176" cy="202941"/>
              </a:xfrm>
              <a:prstGeom prst="rect">
                <a:avLst/>
              </a:prstGeom>
              <a:blipFill>
                <a:blip r:embed="rId19"/>
                <a:stretch>
                  <a:fillRect l="-662" t="-41176" r="-1325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5" name="Table 29">
                <a:extLst>
                  <a:ext uri="{FF2B5EF4-FFF2-40B4-BE49-F238E27FC236}">
                    <a16:creationId xmlns:a16="http://schemas.microsoft.com/office/drawing/2014/main" id="{D69C34F9-9BD0-F6E3-C46E-72396162547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6573296"/>
                  </p:ext>
                </p:extLst>
              </p:nvPr>
            </p:nvGraphicFramePr>
            <p:xfrm>
              <a:off x="7343692" y="614056"/>
              <a:ext cx="224522" cy="4074854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224522">
                      <a:extLst>
                        <a:ext uri="{9D8B030D-6E8A-4147-A177-3AD203B41FA5}">
                          <a16:colId xmlns:a16="http://schemas.microsoft.com/office/drawing/2014/main" val="3280365302"/>
                        </a:ext>
                      </a:extLst>
                    </a:gridCol>
                  </a:tblGrid>
                  <a:tr h="12545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800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GB" sz="800" b="0" i="1" dirty="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sz="800" b="0" i="1" dirty="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GB" sz="800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GB" sz="800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∨</m:t>
                                    </m:r>
                                    <m:r>
                                      <a:rPr lang="en-GB" sz="800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marL="0" marR="0" marT="0" marB="3600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47182770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05195520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40802643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47302034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33006780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14784966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52586459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77490629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69028704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47720724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39990143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278536837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28476650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1078058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17295688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540016112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731074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51648604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86812280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06260553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35432617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27023091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7257405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39775615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23555382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76969600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588268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649044801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60156602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6099875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30445756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06488903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709686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5" name="Table 29">
                <a:extLst>
                  <a:ext uri="{FF2B5EF4-FFF2-40B4-BE49-F238E27FC236}">
                    <a16:creationId xmlns:a16="http://schemas.microsoft.com/office/drawing/2014/main" id="{D69C34F9-9BD0-F6E3-C46E-72396162547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6573296"/>
                  </p:ext>
                </p:extLst>
              </p:nvPr>
            </p:nvGraphicFramePr>
            <p:xfrm>
              <a:off x="7343692" y="614056"/>
              <a:ext cx="224522" cy="4074854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224522">
                      <a:extLst>
                        <a:ext uri="{9D8B030D-6E8A-4147-A177-3AD203B41FA5}">
                          <a16:colId xmlns:a16="http://schemas.microsoft.com/office/drawing/2014/main" val="3280365302"/>
                        </a:ext>
                      </a:extLst>
                    </a:gridCol>
                  </a:tblGrid>
                  <a:tr h="1734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3600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0"/>
                          <a:stretch>
                            <a:fillRect l="-5556" t="-28571" r="-5556" b="-223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7182770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05195520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40802643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47302034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33006780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14784966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52586459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77490629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69028704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47720724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39990143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278536837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28476650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1078058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17295688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540016112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731074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51648604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86812280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06260553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35432617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27023091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7257405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39775615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23555382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76969600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588268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649044801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60156602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6099875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30445756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06488903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7096862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7" name="Table 29">
                <a:extLst>
                  <a:ext uri="{FF2B5EF4-FFF2-40B4-BE49-F238E27FC236}">
                    <a16:creationId xmlns:a16="http://schemas.microsoft.com/office/drawing/2014/main" id="{1D805A7B-BA50-F347-3056-CA027F57C2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8404626"/>
                  </p:ext>
                </p:extLst>
              </p:nvPr>
            </p:nvGraphicFramePr>
            <p:xfrm>
              <a:off x="7620945" y="606754"/>
              <a:ext cx="383222" cy="4089459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83222">
                      <a:extLst>
                        <a:ext uri="{9D8B030D-6E8A-4147-A177-3AD203B41FA5}">
                          <a16:colId xmlns:a16="http://schemas.microsoft.com/office/drawing/2014/main" val="3280365302"/>
                        </a:ext>
                      </a:extLst>
                    </a:gridCol>
                  </a:tblGrid>
                  <a:tr h="12545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800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GB" sz="800" b="0" i="1" dirty="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sz="800" b="0" i="1" dirty="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GB" sz="800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GB" sz="800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∧(</m:t>
                                    </m:r>
                                    <m:r>
                                      <a:rPr lang="en-GB" sz="800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GB" sz="800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∨</m:t>
                                    </m:r>
                                    <m:r>
                                      <a:rPr lang="en-GB" sz="800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  <m:r>
                                      <a:rPr lang="en-GB" sz="800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marL="0" marR="0" marT="0" marB="3600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47182770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05195520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40802643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47302034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33006780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14784966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52586459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77490629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69028704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47720724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39990143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278536837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28476650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1078058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17295688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540016112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731074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51648604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86812280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06260553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35432617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27023091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7257405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39775615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23555382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76969600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588268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649044801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60156602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6099875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30445756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06488903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709686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7" name="Table 29">
                <a:extLst>
                  <a:ext uri="{FF2B5EF4-FFF2-40B4-BE49-F238E27FC236}">
                    <a16:creationId xmlns:a16="http://schemas.microsoft.com/office/drawing/2014/main" id="{1D805A7B-BA50-F347-3056-CA027F57C2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8404626"/>
                  </p:ext>
                </p:extLst>
              </p:nvPr>
            </p:nvGraphicFramePr>
            <p:xfrm>
              <a:off x="7620945" y="606754"/>
              <a:ext cx="383222" cy="4089459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83222">
                      <a:extLst>
                        <a:ext uri="{9D8B030D-6E8A-4147-A177-3AD203B41FA5}">
                          <a16:colId xmlns:a16="http://schemas.microsoft.com/office/drawing/2014/main" val="3280365302"/>
                        </a:ext>
                      </a:extLst>
                    </a:gridCol>
                  </a:tblGrid>
                  <a:tr h="1880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3600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1"/>
                          <a:stretch>
                            <a:fillRect l="-3226" t="-20000" r="-3226" b="-209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7182770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05195520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40802643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47302034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33006780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14784966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52586459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77490629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69028704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47720724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39990143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278536837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28476650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1078058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17295688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540016112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731074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51648604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86812280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06260553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35432617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27023091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7257405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39775615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23555382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76969600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588268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649044801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60156602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6099875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30445756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06488903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7096862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0" name="Table 29">
                <a:extLst>
                  <a:ext uri="{FF2B5EF4-FFF2-40B4-BE49-F238E27FC236}">
                    <a16:creationId xmlns:a16="http://schemas.microsoft.com/office/drawing/2014/main" id="{820835E5-B20C-F59E-E6D1-0272819380B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5407242"/>
                  </p:ext>
                </p:extLst>
              </p:nvPr>
            </p:nvGraphicFramePr>
            <p:xfrm>
              <a:off x="8060022" y="614056"/>
              <a:ext cx="469456" cy="4089459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469456">
                      <a:extLst>
                        <a:ext uri="{9D8B030D-6E8A-4147-A177-3AD203B41FA5}">
                          <a16:colId xmlns:a16="http://schemas.microsoft.com/office/drawing/2014/main" val="3280365302"/>
                        </a:ext>
                      </a:extLst>
                    </a:gridCol>
                  </a:tblGrid>
                  <a:tr h="12545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800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GB" sz="800" b="0" i="1" dirty="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sz="800" b="0" i="1" dirty="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GB" sz="800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GB" sz="800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∧¬(</m:t>
                                    </m:r>
                                    <m:r>
                                      <a:rPr lang="en-GB" sz="800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GB" sz="800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⊕</m:t>
                                    </m:r>
                                    <m:r>
                                      <a:rPr lang="en-GB" sz="800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GB" sz="800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marL="0" marR="0" marT="0" marB="3600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47182770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05195520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40802643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47302034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33006780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14784966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52586459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77490629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69028704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47720724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39990143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278536837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28476650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1078058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17295688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540016112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731074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51648604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86812280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06260553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35432617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27023091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7257405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39775615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23555382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76969600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588268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649044801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60156602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6099875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30445756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06488903"/>
                      </a:ext>
                    </a:extLst>
                  </a:tr>
                  <a:tr h="111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709686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0" name="Table 29">
                <a:extLst>
                  <a:ext uri="{FF2B5EF4-FFF2-40B4-BE49-F238E27FC236}">
                    <a16:creationId xmlns:a16="http://schemas.microsoft.com/office/drawing/2014/main" id="{820835E5-B20C-F59E-E6D1-0272819380B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5407242"/>
                  </p:ext>
                </p:extLst>
              </p:nvPr>
            </p:nvGraphicFramePr>
            <p:xfrm>
              <a:off x="8060022" y="614056"/>
              <a:ext cx="469456" cy="4089459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469456">
                      <a:extLst>
                        <a:ext uri="{9D8B030D-6E8A-4147-A177-3AD203B41FA5}">
                          <a16:colId xmlns:a16="http://schemas.microsoft.com/office/drawing/2014/main" val="3280365302"/>
                        </a:ext>
                      </a:extLst>
                    </a:gridCol>
                  </a:tblGrid>
                  <a:tr h="1880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3600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2"/>
                          <a:stretch>
                            <a:fillRect t="-26667" r="-2632" b="-208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7182770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05195520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40802643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47302034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33006780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14784966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52586459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77490629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69028704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47720724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39990143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278536837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28476650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1078058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17295688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540016112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731074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51648604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86812280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06260553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35432617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27023091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7257405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39775615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23555382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76969600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588268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649044801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60156602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6099875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0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30445756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06488903"/>
                      </a:ext>
                    </a:extLst>
                  </a:tr>
                  <a:tr h="12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b="0" dirty="0"/>
                            <a:t>1</a:t>
                          </a: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7096862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9338D9E-588B-CC9C-1347-4E96B1501D95}"/>
                  </a:ext>
                </a:extLst>
              </p:cNvPr>
              <p:cNvSpPr txBox="1"/>
              <p:nvPr/>
            </p:nvSpPr>
            <p:spPr>
              <a:xfrm>
                <a:off x="3500378" y="4288497"/>
                <a:ext cx="1312026" cy="1874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2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func>
                            <m:func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2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∧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⊙</m:t>
                              </m:r>
                            </m:e>
                          </m:func>
                        </m:e>
                      </m:func>
                      <m:acc>
                        <m:accPr>
                          <m:chr m:val="⃗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9338D9E-588B-CC9C-1347-4E96B1501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378" y="4288497"/>
                <a:ext cx="1312026" cy="187424"/>
              </a:xfrm>
              <a:prstGeom prst="rect">
                <a:avLst/>
              </a:prstGeom>
              <a:blipFill>
                <a:blip r:embed="rId23"/>
                <a:stretch>
                  <a:fillRect l="-1923" t="-37500" r="-2885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76901612-65C6-7D20-876C-01796204A0F5}"/>
              </a:ext>
            </a:extLst>
          </p:cNvPr>
          <p:cNvSpPr txBox="1"/>
          <p:nvPr/>
        </p:nvSpPr>
        <p:spPr>
          <a:xfrm>
            <a:off x="3242128" y="3942249"/>
            <a:ext cx="981359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Objective: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BE8398E-8E34-B909-F7F3-D658EC7C68F5}"/>
              </a:ext>
            </a:extLst>
          </p:cNvPr>
          <p:cNvSpPr txBox="1"/>
          <p:nvPr/>
        </p:nvSpPr>
        <p:spPr>
          <a:xfrm>
            <a:off x="6323057" y="383224"/>
            <a:ext cx="11144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indicator 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616B587-BBEC-4CA9-7831-957D36DB2C79}"/>
                  </a:ext>
                </a:extLst>
              </p:cNvPr>
              <p:cNvSpPr txBox="1"/>
              <p:nvPr/>
            </p:nvSpPr>
            <p:spPr>
              <a:xfrm>
                <a:off x="259080" y="3787795"/>
                <a:ext cx="2128018" cy="28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0070C0"/>
                    </a:solidFill>
                  </a:rPr>
                  <a:t>Answer: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GB" sz="1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1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GB" sz="1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∈[0, 1]</m:t>
                    </m:r>
                  </m:oMath>
                </a14:m>
                <a:endParaRPr lang="en-US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616B587-BBEC-4CA9-7831-957D36DB2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" y="3787795"/>
                <a:ext cx="2128018" cy="286232"/>
              </a:xfrm>
              <a:prstGeom prst="rect">
                <a:avLst/>
              </a:prstGeom>
              <a:blipFill>
                <a:blip r:embed="rId24"/>
                <a:stretch>
                  <a:fillRect l="-1183" t="-13043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0064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99420-F4E0-3540-3F43-9229326F3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LCNs and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F75499-41A7-EED0-1247-4E214C7EEB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would like to be able to make additional independence assumptions</a:t>
                </a:r>
              </a:p>
              <a:p>
                <a:pPr lvl="1"/>
                <a:r>
                  <a:rPr lang="en-US" dirty="0"/>
                  <a:t>e.g., like in the first example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were assumed independent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For example: assume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are independent </a:t>
                </a:r>
              </a:p>
              <a:p>
                <a:pPr lvl="1"/>
                <a:r>
                  <a:rPr lang="en-US" dirty="0"/>
                  <a:t>i.e., burglaries and earthquakes are independent of each other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F75499-41A7-EED0-1247-4E214C7EEB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99" t="-2062" b="-2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DCF59B-4339-8565-0D1D-F0C22180788E}"/>
                  </a:ext>
                </a:extLst>
              </p:cNvPr>
              <p:cNvSpPr txBox="1"/>
              <p:nvPr/>
            </p:nvSpPr>
            <p:spPr>
              <a:xfrm>
                <a:off x="623253" y="1976375"/>
                <a:ext cx="1333507" cy="166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0.12≤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≤0.25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DCF59B-4339-8565-0D1D-F0C2218078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53" y="1976375"/>
                <a:ext cx="1333507" cy="166199"/>
              </a:xfrm>
              <a:prstGeom prst="rect">
                <a:avLst/>
              </a:prstGeom>
              <a:blipFill>
                <a:blip r:embed="rId3"/>
                <a:stretch>
                  <a:fillRect l="-935" r="-935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A00F9A-4C9C-2CCB-868C-D55ED5D9A010}"/>
                  </a:ext>
                </a:extLst>
              </p:cNvPr>
              <p:cNvSpPr txBox="1"/>
              <p:nvPr/>
            </p:nvSpPr>
            <p:spPr>
              <a:xfrm>
                <a:off x="623253" y="2245079"/>
                <a:ext cx="1327095" cy="166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0.18≤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≤0.32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A00F9A-4C9C-2CCB-868C-D55ED5D9A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53" y="2245079"/>
                <a:ext cx="1327095" cy="166199"/>
              </a:xfrm>
              <a:prstGeom prst="rect">
                <a:avLst/>
              </a:prstGeom>
              <a:blipFill>
                <a:blip r:embed="rId4"/>
                <a:stretch>
                  <a:fillRect l="-943" r="-188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E02678-01C5-2F9F-AD45-6C61157E04E9}"/>
                  </a:ext>
                </a:extLst>
              </p:cNvPr>
              <p:cNvSpPr txBox="1"/>
              <p:nvPr/>
            </p:nvSpPr>
            <p:spPr>
              <a:xfrm>
                <a:off x="623253" y="2513783"/>
                <a:ext cx="1710981" cy="166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0.94≤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≤0.97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E02678-01C5-2F9F-AD45-6C61157E0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53" y="2513783"/>
                <a:ext cx="1710981" cy="166199"/>
              </a:xfrm>
              <a:prstGeom prst="rect">
                <a:avLst/>
              </a:prstGeom>
              <a:blipFill>
                <a:blip r:embed="rId5"/>
                <a:stretch>
                  <a:fillRect l="-735" r="-1471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B23282-9DAD-C023-9BEB-A35C9998C33C}"/>
                  </a:ext>
                </a:extLst>
              </p:cNvPr>
              <p:cNvSpPr txBox="1"/>
              <p:nvPr/>
            </p:nvSpPr>
            <p:spPr>
              <a:xfrm>
                <a:off x="623253" y="2782487"/>
                <a:ext cx="2020104" cy="166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0.85≤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¬(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≤0.95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B23282-9DAD-C023-9BEB-A35C9998C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53" y="2782487"/>
                <a:ext cx="2020104" cy="166199"/>
              </a:xfrm>
              <a:prstGeom prst="rect">
                <a:avLst/>
              </a:prstGeom>
              <a:blipFill>
                <a:blip r:embed="rId6"/>
                <a:stretch>
                  <a:fillRect l="-621" t="-6667" r="-62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00FCB98-77D6-EE4A-86AB-F43DAD81A5F2}"/>
                  </a:ext>
                </a:extLst>
              </p:cNvPr>
              <p:cNvSpPr txBox="1"/>
              <p:nvPr/>
            </p:nvSpPr>
            <p:spPr>
              <a:xfrm>
                <a:off x="623253" y="3051191"/>
                <a:ext cx="1335494" cy="166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0.02≤</m:t>
                      </m:r>
                      <m:r>
                        <a:rPr lang="en-GB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GB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≤0.04</m:t>
                      </m:r>
                    </m:oMath>
                  </m:oMathPara>
                </a14:m>
                <a:endParaRPr lang="en-US" sz="1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00FCB98-77D6-EE4A-86AB-F43DAD81A5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53" y="3051191"/>
                <a:ext cx="1335494" cy="166199"/>
              </a:xfrm>
              <a:prstGeom prst="rect">
                <a:avLst/>
              </a:prstGeom>
              <a:blipFill>
                <a:blip r:embed="rId7"/>
                <a:stretch>
                  <a:fillRect l="-935" r="-1869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5B94878-0889-F0D6-BB8C-F0B77EA4A3B9}"/>
                  </a:ext>
                </a:extLst>
              </p:cNvPr>
              <p:cNvSpPr txBox="1"/>
              <p:nvPr/>
            </p:nvSpPr>
            <p:spPr>
              <a:xfrm>
                <a:off x="411480" y="3495299"/>
                <a:ext cx="1413272" cy="28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Query: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5B94878-0889-F0D6-BB8C-F0B77EA4A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" y="3495299"/>
                <a:ext cx="1413272" cy="286232"/>
              </a:xfrm>
              <a:prstGeom prst="rect">
                <a:avLst/>
              </a:prstGeom>
              <a:blipFill>
                <a:blip r:embed="rId8"/>
                <a:stretch>
                  <a:fillRect l="-1786" t="-13043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A289F46-ADD2-4259-3598-6BB978414DDA}"/>
              </a:ext>
            </a:extLst>
          </p:cNvPr>
          <p:cNvSpPr txBox="1"/>
          <p:nvPr/>
        </p:nvSpPr>
        <p:spPr>
          <a:xfrm>
            <a:off x="411480" y="1662093"/>
            <a:ext cx="593432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LCN: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A381881-832A-CF2F-3113-62B693EAF1A2}"/>
                  </a:ext>
                </a:extLst>
              </p:cNvPr>
              <p:cNvSpPr txBox="1"/>
              <p:nvPr/>
            </p:nvSpPr>
            <p:spPr>
              <a:xfrm>
                <a:off x="3190234" y="2310650"/>
                <a:ext cx="2869696" cy="28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</a:rPr>
                  <a:t>Assume: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</a:rPr>
                  <a:t> are independent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A381881-832A-CF2F-3113-62B693EAF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234" y="2310650"/>
                <a:ext cx="2869696" cy="286232"/>
              </a:xfrm>
              <a:prstGeom prst="rect">
                <a:avLst/>
              </a:prstGeom>
              <a:blipFill>
                <a:blip r:embed="rId9"/>
                <a:stretch>
                  <a:fillRect l="-881" t="-8333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1CC529E-A33E-8B14-377A-C5042FE16196}"/>
                  </a:ext>
                </a:extLst>
              </p:cNvPr>
              <p:cNvSpPr txBox="1"/>
              <p:nvPr/>
            </p:nvSpPr>
            <p:spPr>
              <a:xfrm>
                <a:off x="3926677" y="2708031"/>
                <a:ext cx="1431354" cy="166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1CC529E-A33E-8B14-377A-C5042FE16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6677" y="2708031"/>
                <a:ext cx="1431354" cy="166199"/>
              </a:xfrm>
              <a:prstGeom prst="rect">
                <a:avLst/>
              </a:prstGeom>
              <a:blipFill>
                <a:blip r:embed="rId10"/>
                <a:stretch>
                  <a:fillRect l="-1770" t="-7143" r="-354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EC1B225-FD85-1DC8-4891-440E12D52C70}"/>
                  </a:ext>
                </a:extLst>
              </p:cNvPr>
              <p:cNvSpPr txBox="1"/>
              <p:nvPr/>
            </p:nvSpPr>
            <p:spPr>
              <a:xfrm>
                <a:off x="6638082" y="3585986"/>
                <a:ext cx="2426498" cy="1874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GB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⊙</m:t>
                      </m:r>
                      <m:acc>
                        <m:accPr>
                          <m:chr m:val="⃗"/>
                          <m:ctrlP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GB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⊙</m:t>
                      </m:r>
                      <m:acc>
                        <m:accPr>
                          <m:chr m:val="⃗"/>
                          <m:ctrlP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)⋅(</m:t>
                      </m:r>
                      <m:sSub>
                        <m:sSubPr>
                          <m:ctrlP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GB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⊙</m:t>
                      </m:r>
                      <m:acc>
                        <m:accPr>
                          <m:chr m:val="⃗"/>
                          <m:ctrlP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EC1B225-FD85-1DC8-4891-440E12D52C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082" y="3585986"/>
                <a:ext cx="2426498" cy="187424"/>
              </a:xfrm>
              <a:prstGeom prst="rect">
                <a:avLst/>
              </a:prstGeom>
              <a:blipFill>
                <a:blip r:embed="rId11"/>
                <a:stretch>
                  <a:fillRect l="-1042" t="-43750" r="-1042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E19DCC2-D493-B6E4-1F6C-7B835C5C146A}"/>
                  </a:ext>
                </a:extLst>
              </p:cNvPr>
              <p:cNvSpPr txBox="1"/>
              <p:nvPr/>
            </p:nvSpPr>
            <p:spPr>
              <a:xfrm>
                <a:off x="6638082" y="4150025"/>
                <a:ext cx="1479764" cy="166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≥0, ∀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∈{1, …, 32}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E19DCC2-D493-B6E4-1F6C-7B835C5C1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082" y="4150025"/>
                <a:ext cx="1479764" cy="166199"/>
              </a:xfrm>
              <a:prstGeom prst="rect">
                <a:avLst/>
              </a:prstGeom>
              <a:blipFill>
                <a:blip r:embed="rId12"/>
                <a:stretch>
                  <a:fillRect l="-1695" t="-7143" r="-2542" b="-4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A0A1537-4A4B-EA83-B838-1923C47076B0}"/>
                  </a:ext>
                </a:extLst>
              </p:cNvPr>
              <p:cNvSpPr txBox="1"/>
              <p:nvPr/>
            </p:nvSpPr>
            <p:spPr>
              <a:xfrm>
                <a:off x="6638082" y="3878618"/>
                <a:ext cx="1527020" cy="166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A0A1537-4A4B-EA83-B838-1923C4707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082" y="3878618"/>
                <a:ext cx="1527020" cy="166199"/>
              </a:xfrm>
              <a:prstGeom prst="rect">
                <a:avLst/>
              </a:prstGeom>
              <a:blipFill>
                <a:blip r:embed="rId13"/>
                <a:stretch>
                  <a:fillRect l="-1653" r="-1653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C844F57-F391-E136-5747-09047647A3A2}"/>
                  </a:ext>
                </a:extLst>
              </p:cNvPr>
              <p:cNvSpPr txBox="1"/>
              <p:nvPr/>
            </p:nvSpPr>
            <p:spPr>
              <a:xfrm>
                <a:off x="6638082" y="1466262"/>
                <a:ext cx="1504258" cy="1874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0.12≤</m:t>
                      </m:r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⊙</m:t>
                      </m:r>
                      <m:acc>
                        <m:accPr>
                          <m:chr m:val="⃗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≤0.25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C844F57-F391-E136-5747-09047647A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082" y="1466262"/>
                <a:ext cx="1504258" cy="187424"/>
              </a:xfrm>
              <a:prstGeom prst="rect">
                <a:avLst/>
              </a:prstGeom>
              <a:blipFill>
                <a:blip r:embed="rId14"/>
                <a:stretch>
                  <a:fillRect l="-1667" t="-43750" r="-1667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5AC22CA-AE0B-AF67-AB2C-5C9D4C0D563F}"/>
                  </a:ext>
                </a:extLst>
              </p:cNvPr>
              <p:cNvSpPr txBox="1"/>
              <p:nvPr/>
            </p:nvSpPr>
            <p:spPr>
              <a:xfrm>
                <a:off x="6638082" y="1758894"/>
                <a:ext cx="1514774" cy="1876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0.18≤</m:t>
                      </m:r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⊙</m:t>
                      </m:r>
                      <m:acc>
                        <m:accPr>
                          <m:chr m:val="⃗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≤0.32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5AC22CA-AE0B-AF67-AB2C-5C9D4C0D56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082" y="1758894"/>
                <a:ext cx="1514774" cy="187680"/>
              </a:xfrm>
              <a:prstGeom prst="rect">
                <a:avLst/>
              </a:prstGeom>
              <a:blipFill>
                <a:blip r:embed="rId15"/>
                <a:stretch>
                  <a:fillRect l="-833" t="-37500" r="-1667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2F3427C-2915-7F24-978F-173C75542818}"/>
                  </a:ext>
                </a:extLst>
              </p:cNvPr>
              <p:cNvSpPr txBox="1"/>
              <p:nvPr/>
            </p:nvSpPr>
            <p:spPr>
              <a:xfrm>
                <a:off x="6638082" y="3293098"/>
                <a:ext cx="1523750" cy="1876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0.02≤</m:t>
                      </m:r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⊙</m:t>
                      </m:r>
                      <m:acc>
                        <m:accPr>
                          <m:chr m:val="⃗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≤0.04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2F3427C-2915-7F24-978F-173C755428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082" y="3293098"/>
                <a:ext cx="1523750" cy="187680"/>
              </a:xfrm>
              <a:prstGeom prst="rect">
                <a:avLst/>
              </a:prstGeom>
              <a:blipFill>
                <a:blip r:embed="rId16"/>
                <a:stretch>
                  <a:fillRect l="-826" t="-43750" r="-165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5DCBDB8-6FA9-3F9C-A43E-518987997E0C}"/>
                  </a:ext>
                </a:extLst>
              </p:cNvPr>
              <p:cNvSpPr txBox="1"/>
              <p:nvPr/>
            </p:nvSpPr>
            <p:spPr>
              <a:xfrm>
                <a:off x="6638082" y="2051782"/>
                <a:ext cx="2028125" cy="2073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∧(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⊙</m:t>
                      </m:r>
                      <m:acc>
                        <m:accPr>
                          <m:chr m:val="⃗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−0.97 </m:t>
                      </m:r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5DCBDB8-6FA9-3F9C-A43E-518987997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082" y="2051782"/>
                <a:ext cx="2028125" cy="207301"/>
              </a:xfrm>
              <a:prstGeom prst="rect">
                <a:avLst/>
              </a:prstGeom>
              <a:blipFill>
                <a:blip r:embed="rId17"/>
                <a:stretch>
                  <a:fillRect l="-2484" t="-33333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AE44862-C2B5-F6D9-F62C-EC70DECC2D59}"/>
                  </a:ext>
                </a:extLst>
              </p:cNvPr>
              <p:cNvSpPr txBox="1"/>
              <p:nvPr/>
            </p:nvSpPr>
            <p:spPr>
              <a:xfrm>
                <a:off x="6638082" y="2676800"/>
                <a:ext cx="1980093" cy="2029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d>
                            <m:d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⊙</m:t>
                      </m:r>
                      <m:acc>
                        <m:accPr>
                          <m:chr m:val="⃗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−0.95 </m:t>
                      </m:r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AE44862-C2B5-F6D9-F62C-EC70DECC2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082" y="2676800"/>
                <a:ext cx="1980093" cy="202941"/>
              </a:xfrm>
              <a:prstGeom prst="rect">
                <a:avLst/>
              </a:prstGeom>
              <a:blipFill>
                <a:blip r:embed="rId18"/>
                <a:stretch>
                  <a:fillRect l="-1274" t="-35294" r="-1274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1C9DDD6-9BF2-1774-7C13-75520D28D716}"/>
                  </a:ext>
                </a:extLst>
              </p:cNvPr>
              <p:cNvSpPr txBox="1"/>
              <p:nvPr/>
            </p:nvSpPr>
            <p:spPr>
              <a:xfrm>
                <a:off x="6638082" y="2364291"/>
                <a:ext cx="2028125" cy="2073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∧(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⊙</m:t>
                      </m:r>
                      <m:acc>
                        <m:accPr>
                          <m:chr m:val="⃗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−0.94 </m:t>
                      </m:r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1C9DDD6-9BF2-1774-7C13-75520D28D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082" y="2364291"/>
                <a:ext cx="2028125" cy="207301"/>
              </a:xfrm>
              <a:prstGeom prst="rect">
                <a:avLst/>
              </a:prstGeom>
              <a:blipFill>
                <a:blip r:embed="rId19"/>
                <a:stretch>
                  <a:fillRect l="-2484" t="-41176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3582076-D018-AE53-A6A7-75F9F77FF99B}"/>
                  </a:ext>
                </a:extLst>
              </p:cNvPr>
              <p:cNvSpPr txBox="1"/>
              <p:nvPr/>
            </p:nvSpPr>
            <p:spPr>
              <a:xfrm>
                <a:off x="6638082" y="2984949"/>
                <a:ext cx="2014206" cy="2029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d>
                            <m:d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⊙</m:t>
                      </m:r>
                      <m:acc>
                        <m:accPr>
                          <m:chr m:val="⃗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−0.85 </m:t>
                      </m:r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3582076-D018-AE53-A6A7-75F9F77FF9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082" y="2984949"/>
                <a:ext cx="2014206" cy="202941"/>
              </a:xfrm>
              <a:prstGeom prst="rect">
                <a:avLst/>
              </a:prstGeom>
              <a:blipFill>
                <a:blip r:embed="rId20"/>
                <a:stretch>
                  <a:fillRect l="-625" t="-41176" r="-625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AC9BDB7-269B-A2A4-BB60-081FD260DFA2}"/>
                  </a:ext>
                </a:extLst>
              </p:cNvPr>
              <p:cNvSpPr txBox="1"/>
              <p:nvPr/>
            </p:nvSpPr>
            <p:spPr>
              <a:xfrm>
                <a:off x="6638082" y="4421428"/>
                <a:ext cx="1312026" cy="1874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2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func>
                            <m:func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2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∧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⊙</m:t>
                              </m:r>
                            </m:e>
                          </m:func>
                        </m:e>
                      </m:func>
                      <m:acc>
                        <m:accPr>
                          <m:chr m:val="⃗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AC9BDB7-269B-A2A4-BB60-081FD260D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082" y="4421428"/>
                <a:ext cx="1312026" cy="187424"/>
              </a:xfrm>
              <a:prstGeom prst="rect">
                <a:avLst/>
              </a:prstGeom>
              <a:blipFill>
                <a:blip r:embed="rId21"/>
                <a:stretch>
                  <a:fillRect l="-1923" t="-46667" r="-2885" b="-4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ight Arrow 25">
            <a:extLst>
              <a:ext uri="{FF2B5EF4-FFF2-40B4-BE49-F238E27FC236}">
                <a16:creationId xmlns:a16="http://schemas.microsoft.com/office/drawing/2014/main" id="{5DE277E2-7A42-6406-EB57-932056B9D1E3}"/>
              </a:ext>
            </a:extLst>
          </p:cNvPr>
          <p:cNvSpPr/>
          <p:nvPr/>
        </p:nvSpPr>
        <p:spPr bwMode="auto">
          <a:xfrm>
            <a:off x="3051337" y="2765736"/>
            <a:ext cx="467360" cy="99850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21C5B99D-EB21-B9AA-6F9F-FC61093DC02B}"/>
              </a:ext>
            </a:extLst>
          </p:cNvPr>
          <p:cNvSpPr/>
          <p:nvPr/>
        </p:nvSpPr>
        <p:spPr bwMode="auto">
          <a:xfrm>
            <a:off x="5843522" y="2763278"/>
            <a:ext cx="467360" cy="99850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DA9627F-4C65-036E-D31E-D16F830A1685}"/>
                  </a:ext>
                </a:extLst>
              </p:cNvPr>
              <p:cNvSpPr txBox="1"/>
              <p:nvPr/>
            </p:nvSpPr>
            <p:spPr>
              <a:xfrm>
                <a:off x="3226045" y="3497381"/>
                <a:ext cx="2798074" cy="28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</a:rPr>
                  <a:t>Answer: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GB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GB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∈[0.005, 0.008]</m:t>
                    </m:r>
                  </m:oMath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DA9627F-4C65-036E-D31E-D16F830A1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045" y="3497381"/>
                <a:ext cx="2798074" cy="286232"/>
              </a:xfrm>
              <a:prstGeom prst="rect">
                <a:avLst/>
              </a:prstGeom>
              <a:blipFill>
                <a:blip r:embed="rId22"/>
                <a:stretch>
                  <a:fillRect l="-450" t="-1250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C99DA368-E31F-FA26-EDE6-2FAF86EB21AF}"/>
              </a:ext>
            </a:extLst>
          </p:cNvPr>
          <p:cNvCxnSpPr>
            <a:cxnSpLocks/>
            <a:stCxn id="12" idx="3"/>
            <a:endCxn id="14" idx="1"/>
          </p:cNvCxnSpPr>
          <p:nvPr/>
        </p:nvCxnSpPr>
        <p:spPr bwMode="auto">
          <a:xfrm>
            <a:off x="5358031" y="2791131"/>
            <a:ext cx="1280051" cy="888567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407411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E383F1-B524-8637-8FF4-870008323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Representation and Reasoning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91A1B9-CF62-1333-87B5-A36E93E6C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(if not all) real-world applications require:</a:t>
            </a:r>
          </a:p>
          <a:p>
            <a:pPr lvl="1"/>
            <a:r>
              <a:rPr lang="en-US" dirty="0"/>
              <a:t>Efficient handling of uncertainty</a:t>
            </a:r>
          </a:p>
          <a:p>
            <a:pPr lvl="1"/>
            <a:r>
              <a:rPr lang="en-US" dirty="0"/>
              <a:t>Compact representation of a wide variety of knowledge</a:t>
            </a:r>
          </a:p>
          <a:p>
            <a:r>
              <a:rPr lang="en-US" b="1" dirty="0">
                <a:solidFill>
                  <a:schemeClr val="tx2"/>
                </a:solidFill>
              </a:rPr>
              <a:t>Probabilistic Logic</a:t>
            </a:r>
            <a:r>
              <a:rPr lang="en-US" b="1" dirty="0">
                <a:solidFill>
                  <a:srgbClr val="F19027"/>
                </a:solidFill>
              </a:rPr>
              <a:t> </a:t>
            </a:r>
            <a:r>
              <a:rPr lang="en-US" dirty="0"/>
              <a:t>– combines probability and logic in a principled manner. However, knowledge is typically imprecise or multiple sources of knowledge need to be combined</a:t>
            </a:r>
          </a:p>
          <a:p>
            <a:pPr lvl="1"/>
            <a:r>
              <a:rPr lang="en-US" dirty="0"/>
              <a:t>E.g., [finance] for more accurate credit card fraud detection, a statistical predictive model (uncertain historical data) can be combined with probabilistic logic rules (imprecise expert knowledge)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E.g., [chemistry] predict if the structure of molecule is valid or not, combine ML predictive model (“fingerprinted” historical data) with probabilistic logic encoding imprecise domain expert knowledge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62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4533C-FCA8-BFFE-9BBA-00BE32056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LCNs and Independence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01747-ED0B-ED33-29A1-39E125BA6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don’t want to assert independencies in an arbitrary manner </a:t>
            </a:r>
          </a:p>
          <a:p>
            <a:r>
              <a:rPr lang="en-US" dirty="0"/>
              <a:t>Instead, we will do it in a principled manner (like the way it’s done in graphical models)</a:t>
            </a:r>
          </a:p>
          <a:p>
            <a:r>
              <a:rPr lang="en-US" b="1" dirty="0">
                <a:solidFill>
                  <a:schemeClr val="tx2"/>
                </a:solidFill>
              </a:rPr>
              <a:t>Basic idea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Build a graphical representation of LCNs (i.e., primal graph)</a:t>
            </a:r>
          </a:p>
          <a:p>
            <a:pPr lvl="1"/>
            <a:r>
              <a:rPr lang="en-US" dirty="0"/>
              <a:t>Define parents and descendants of LCN’s atoms</a:t>
            </a:r>
          </a:p>
          <a:p>
            <a:pPr lvl="1"/>
            <a:r>
              <a:rPr lang="en-US" dirty="0"/>
              <a:t>Assert independencies between atoms using a Local Markov Condition for LCNs</a:t>
            </a:r>
          </a:p>
        </p:txBody>
      </p:sp>
    </p:spTree>
    <p:extLst>
      <p:ext uri="{BB962C8B-B14F-4D97-AF65-F5344CB8AC3E}">
        <p14:creationId xmlns:p14="http://schemas.microsoft.com/office/powerpoint/2010/main" val="1418864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7BDEA-4953-322B-9640-36A81B73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Stamps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BECEB7-D8A7-D569-CEC8-012C328BCB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Stamps</a:t>
                </a:r>
                <a:r>
                  <a:rPr lang="en-US" dirty="0"/>
                  <a:t> are associated with LCN’s sentences</a:t>
                </a:r>
              </a:p>
              <a:p>
                <a:pPr lvl="1"/>
                <a:r>
                  <a:rPr lang="en-US" b="1" dirty="0">
                    <a:solidFill>
                      <a:schemeClr val="tx2"/>
                    </a:solidFill>
                  </a:rPr>
                  <a:t>Definition</a:t>
                </a:r>
                <a:r>
                  <a:rPr lang="en-US" dirty="0"/>
                  <a:t>: a stamp is a directed graph with </a:t>
                </a:r>
                <a:r>
                  <a:rPr lang="en-US" b="1" dirty="0">
                    <a:solidFill>
                      <a:schemeClr val="tx2"/>
                    </a:solidFill>
                  </a:rPr>
                  <a:t>formula nodes </a:t>
                </a:r>
                <a:r>
                  <a:rPr lang="en-US" dirty="0"/>
                  <a:t>(white),</a:t>
                </a:r>
                <a:r>
                  <a:rPr lang="en-US" b="1" dirty="0"/>
                  <a:t> </a:t>
                </a:r>
                <a:r>
                  <a:rPr lang="en-US" b="1" dirty="0">
                    <a:solidFill>
                      <a:schemeClr val="tx2"/>
                    </a:solidFill>
                  </a:rPr>
                  <a:t>atomic</a:t>
                </a:r>
                <a:r>
                  <a:rPr lang="en-US" b="1" dirty="0"/>
                  <a:t> </a:t>
                </a:r>
                <a:r>
                  <a:rPr lang="en-US" b="1" dirty="0">
                    <a:solidFill>
                      <a:schemeClr val="tx2"/>
                    </a:solidFill>
                  </a:rPr>
                  <a:t>nodes</a:t>
                </a:r>
                <a:r>
                  <a:rPr lang="en-US" dirty="0"/>
                  <a:t> (blue) and directed edges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to its atoms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𝑦𝑒𝑠</m:t>
                    </m:r>
                  </m:oMath>
                </a14:m>
                <a:r>
                  <a:rPr lang="en-US" dirty="0"/>
                  <a:t>) or directed edges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to its atoms and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’s atoms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𝑛𝑜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BECEB7-D8A7-D569-CEC8-012C328BCB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99" t="-2062" r="-1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: Rounded Corners 4">
            <a:extLst>
              <a:ext uri="{FF2B5EF4-FFF2-40B4-BE49-F238E27FC236}">
                <a16:creationId xmlns:a16="http://schemas.microsoft.com/office/drawing/2014/main" id="{D10B5849-E676-8C31-20ED-E847CC8B2B40}"/>
              </a:ext>
            </a:extLst>
          </p:cNvPr>
          <p:cNvSpPr/>
          <p:nvPr/>
        </p:nvSpPr>
        <p:spPr>
          <a:xfrm>
            <a:off x="2519723" y="2785591"/>
            <a:ext cx="332367" cy="286036"/>
          </a:xfrm>
          <a:prstGeom prst="round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2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12" name="Rectangle: Rounded Corners 6">
            <a:extLst>
              <a:ext uri="{FF2B5EF4-FFF2-40B4-BE49-F238E27FC236}">
                <a16:creationId xmlns:a16="http://schemas.microsoft.com/office/drawing/2014/main" id="{4337EA89-38F1-BF9E-1FFF-5F3E34991C0C}"/>
              </a:ext>
            </a:extLst>
          </p:cNvPr>
          <p:cNvSpPr/>
          <p:nvPr/>
        </p:nvSpPr>
        <p:spPr>
          <a:xfrm>
            <a:off x="1783202" y="2740844"/>
            <a:ext cx="237875" cy="281035"/>
          </a:xfrm>
          <a:prstGeom prst="roundRect">
            <a:avLst/>
          </a:prstGeom>
          <a:solidFill>
            <a:srgbClr val="A9D4ED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2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F764692F-A848-39BB-DDC0-F6D6EC705461}"/>
              </a:ext>
            </a:extLst>
          </p:cNvPr>
          <p:cNvSpPr/>
          <p:nvPr/>
        </p:nvSpPr>
        <p:spPr>
          <a:xfrm>
            <a:off x="3350735" y="2486990"/>
            <a:ext cx="248533" cy="281035"/>
          </a:xfrm>
          <a:prstGeom prst="roundRect">
            <a:avLst/>
          </a:prstGeom>
          <a:solidFill>
            <a:srgbClr val="A9D4ED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2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4" name="Rectangle: Rounded Corners 8">
            <a:extLst>
              <a:ext uri="{FF2B5EF4-FFF2-40B4-BE49-F238E27FC236}">
                <a16:creationId xmlns:a16="http://schemas.microsoft.com/office/drawing/2014/main" id="{DD3FEA1A-D265-3FF3-E1B8-1C107A9CAF80}"/>
              </a:ext>
            </a:extLst>
          </p:cNvPr>
          <p:cNvSpPr/>
          <p:nvPr/>
        </p:nvSpPr>
        <p:spPr>
          <a:xfrm>
            <a:off x="3350735" y="3024774"/>
            <a:ext cx="248533" cy="281035"/>
          </a:xfrm>
          <a:prstGeom prst="roundRect">
            <a:avLst/>
          </a:prstGeom>
          <a:solidFill>
            <a:srgbClr val="A9D4ED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2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8CDC3E6-E59F-EF5B-4DF4-A092E56C80A3}"/>
              </a:ext>
            </a:extLst>
          </p:cNvPr>
          <p:cNvCxnSpPr>
            <a:cxnSpLocks/>
          </p:cNvCxnSpPr>
          <p:nvPr/>
        </p:nvCxnSpPr>
        <p:spPr>
          <a:xfrm flipV="1">
            <a:off x="2016403" y="2833349"/>
            <a:ext cx="484713" cy="4532"/>
          </a:xfrm>
          <a:prstGeom prst="straightConnector1">
            <a:avLst/>
          </a:prstGeom>
          <a:ln w="9525">
            <a:solidFill>
              <a:schemeClr val="tx2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BADECF1-6452-3AD6-9888-94DD3EF3E018}"/>
              </a:ext>
            </a:extLst>
          </p:cNvPr>
          <p:cNvCxnSpPr>
            <a:cxnSpLocks/>
          </p:cNvCxnSpPr>
          <p:nvPr/>
        </p:nvCxnSpPr>
        <p:spPr>
          <a:xfrm flipH="1">
            <a:off x="2014447" y="2934601"/>
            <a:ext cx="505276" cy="0"/>
          </a:xfrm>
          <a:prstGeom prst="straightConnector1">
            <a:avLst/>
          </a:prstGeom>
          <a:ln w="9525">
            <a:solidFill>
              <a:schemeClr val="tx2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15213B6-539B-59D6-C17C-7311EE4932EE}"/>
              </a:ext>
            </a:extLst>
          </p:cNvPr>
          <p:cNvCxnSpPr>
            <a:cxnSpLocks/>
          </p:cNvCxnSpPr>
          <p:nvPr/>
        </p:nvCxnSpPr>
        <p:spPr>
          <a:xfrm flipV="1">
            <a:off x="2844878" y="2619406"/>
            <a:ext cx="513070" cy="148733"/>
          </a:xfrm>
          <a:prstGeom prst="straightConnector1">
            <a:avLst/>
          </a:prstGeom>
          <a:ln w="9525">
            <a:solidFill>
              <a:schemeClr val="tx2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CEDC8C5-DA0A-BC6A-186A-F099CAC15036}"/>
              </a:ext>
            </a:extLst>
          </p:cNvPr>
          <p:cNvCxnSpPr>
            <a:cxnSpLocks/>
          </p:cNvCxnSpPr>
          <p:nvPr/>
        </p:nvCxnSpPr>
        <p:spPr>
          <a:xfrm flipH="1">
            <a:off x="2867449" y="2728098"/>
            <a:ext cx="464679" cy="154323"/>
          </a:xfrm>
          <a:prstGeom prst="straightConnector1">
            <a:avLst/>
          </a:prstGeom>
          <a:ln w="9525">
            <a:solidFill>
              <a:schemeClr val="tx2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5FB3D8A-3E86-2F0E-941B-4F488E53C22F}"/>
              </a:ext>
            </a:extLst>
          </p:cNvPr>
          <p:cNvCxnSpPr>
            <a:cxnSpLocks/>
          </p:cNvCxnSpPr>
          <p:nvPr/>
        </p:nvCxnSpPr>
        <p:spPr>
          <a:xfrm>
            <a:off x="2875759" y="2961859"/>
            <a:ext cx="452973" cy="111122"/>
          </a:xfrm>
          <a:prstGeom prst="straightConnector1">
            <a:avLst/>
          </a:prstGeom>
          <a:ln w="9525">
            <a:solidFill>
              <a:schemeClr val="tx2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72E98F7-C867-4040-D5FE-57A89EDDFE2E}"/>
              </a:ext>
            </a:extLst>
          </p:cNvPr>
          <p:cNvCxnSpPr>
            <a:cxnSpLocks/>
          </p:cNvCxnSpPr>
          <p:nvPr/>
        </p:nvCxnSpPr>
        <p:spPr>
          <a:xfrm flipH="1" flipV="1">
            <a:off x="2850000" y="3056901"/>
            <a:ext cx="474976" cy="136247"/>
          </a:xfrm>
          <a:prstGeom prst="straightConnector1">
            <a:avLst/>
          </a:prstGeom>
          <a:ln w="9525">
            <a:solidFill>
              <a:schemeClr val="tx2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9A89EA3-19E1-9CE2-AE55-78EF604C19F0}"/>
                  </a:ext>
                </a:extLst>
              </p:cNvPr>
              <p:cNvSpPr txBox="1"/>
              <p:nvPr/>
            </p:nvSpPr>
            <p:spPr>
              <a:xfrm>
                <a:off x="1898580" y="2189517"/>
                <a:ext cx="1051442" cy="1790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GB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GB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9A89EA3-19E1-9CE2-AE55-78EF604C1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580" y="2189517"/>
                <a:ext cx="1051442" cy="179088"/>
              </a:xfrm>
              <a:prstGeom prst="rect">
                <a:avLst/>
              </a:prstGeom>
              <a:blipFill>
                <a:blip r:embed="rId3"/>
                <a:stretch>
                  <a:fillRect l="-2381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56B969B-7BB5-48A2-85E3-EAD177FD7C88}"/>
                  </a:ext>
                </a:extLst>
              </p:cNvPr>
              <p:cNvSpPr txBox="1"/>
              <p:nvPr/>
            </p:nvSpPr>
            <p:spPr>
              <a:xfrm>
                <a:off x="1816007" y="3766179"/>
                <a:ext cx="1051442" cy="1790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GB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GB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56B969B-7BB5-48A2-85E3-EAD177FD7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007" y="3766179"/>
                <a:ext cx="1051442" cy="179088"/>
              </a:xfrm>
              <a:prstGeom prst="rect">
                <a:avLst/>
              </a:prstGeom>
              <a:blipFill>
                <a:blip r:embed="rId4"/>
                <a:stretch>
                  <a:fillRect l="-3614" r="-120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12CADF1-63C3-0320-A388-82DC8E3047D7}"/>
                  </a:ext>
                </a:extLst>
              </p:cNvPr>
              <p:cNvSpPr txBox="1"/>
              <p:nvPr/>
            </p:nvSpPr>
            <p:spPr>
              <a:xfrm>
                <a:off x="3023833" y="2206910"/>
                <a:ext cx="448328" cy="1523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sz="11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1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𝑛𝑜</m:t>
                      </m:r>
                    </m:oMath>
                  </m:oMathPara>
                </a14:m>
                <a:endParaRPr lang="en-US" sz="11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12CADF1-63C3-0320-A388-82DC8E304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833" y="2206910"/>
                <a:ext cx="448328" cy="152349"/>
              </a:xfrm>
              <a:prstGeom prst="rect">
                <a:avLst/>
              </a:prstGeom>
              <a:blipFill>
                <a:blip r:embed="rId5"/>
                <a:stretch>
                  <a:fillRect l="-2778" r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BE1B08E-0A3D-FA75-E939-16F3452D3C9C}"/>
                  </a:ext>
                </a:extLst>
              </p:cNvPr>
              <p:cNvSpPr txBox="1"/>
              <p:nvPr/>
            </p:nvSpPr>
            <p:spPr>
              <a:xfrm>
                <a:off x="2901114" y="3772624"/>
                <a:ext cx="555280" cy="166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𝑦𝑒𝑠</m:t>
                      </m:r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BE1B08E-0A3D-FA75-E939-16F3452D3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114" y="3772624"/>
                <a:ext cx="555280" cy="166199"/>
              </a:xfrm>
              <a:prstGeom prst="rect">
                <a:avLst/>
              </a:prstGeom>
              <a:blipFill>
                <a:blip r:embed="rId6"/>
                <a:stretch>
                  <a:fillRect l="-2222" r="-4444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8C72686-869C-3044-A28E-BB126E21DB7E}"/>
                  </a:ext>
                </a:extLst>
              </p:cNvPr>
              <p:cNvSpPr txBox="1"/>
              <p:nvPr/>
            </p:nvSpPr>
            <p:spPr>
              <a:xfrm>
                <a:off x="1705107" y="3180125"/>
                <a:ext cx="1583510" cy="244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(e.g., </a:t>
                </a:r>
                <a14:m>
                  <m:oMath xmlns:m="http://schemas.openxmlformats.org/officeDocument/2006/math">
                    <m:r>
                      <a:rPr lang="en-US" sz="11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100" dirty="0"/>
                  <a:t> is </a:t>
                </a:r>
                <a14:m>
                  <m:oMath xmlns:m="http://schemas.openxmlformats.org/officeDocument/2006/math">
                    <m:r>
                      <a:rPr lang="en-US" sz="11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100" b="0" i="1" dirty="0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GB" sz="11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100" b="0" i="1" dirty="0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GB" sz="1100" b="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100" dirty="0"/>
                  <a:t>)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8C72686-869C-3044-A28E-BB126E21D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107" y="3180125"/>
                <a:ext cx="1583510" cy="244682"/>
              </a:xfrm>
              <a:prstGeom prst="rect">
                <a:avLst/>
              </a:prstGeom>
              <a:blipFill>
                <a:blip r:embed="rId7"/>
                <a:stretch>
                  <a:fillRect t="-1000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id="{62F5682D-1462-6B69-579C-6136B2E1D22E}"/>
              </a:ext>
            </a:extLst>
          </p:cNvPr>
          <p:cNvSpPr/>
          <p:nvPr/>
        </p:nvSpPr>
        <p:spPr>
          <a:xfrm>
            <a:off x="2501116" y="4318173"/>
            <a:ext cx="332367" cy="286036"/>
          </a:xfrm>
          <a:prstGeom prst="round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2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B696C0F-E929-88C6-29D6-262EE04A5B5E}"/>
              </a:ext>
            </a:extLst>
          </p:cNvPr>
          <p:cNvSpPr/>
          <p:nvPr/>
        </p:nvSpPr>
        <p:spPr>
          <a:xfrm>
            <a:off x="1764595" y="4319351"/>
            <a:ext cx="237875" cy="281035"/>
          </a:xfrm>
          <a:prstGeom prst="roundRect">
            <a:avLst/>
          </a:prstGeom>
          <a:solidFill>
            <a:srgbClr val="A9D4ED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2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C8F16EC-C53F-8248-129B-9F2903126CDE}"/>
              </a:ext>
            </a:extLst>
          </p:cNvPr>
          <p:cNvSpPr/>
          <p:nvPr/>
        </p:nvSpPr>
        <p:spPr>
          <a:xfrm>
            <a:off x="3332128" y="4019572"/>
            <a:ext cx="248533" cy="281035"/>
          </a:xfrm>
          <a:prstGeom prst="roundRect">
            <a:avLst/>
          </a:prstGeom>
          <a:solidFill>
            <a:srgbClr val="A9D4ED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2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5EE0FF1-ED5A-AD1E-983B-F5E3EA653027}"/>
              </a:ext>
            </a:extLst>
          </p:cNvPr>
          <p:cNvSpPr/>
          <p:nvPr/>
        </p:nvSpPr>
        <p:spPr>
          <a:xfrm>
            <a:off x="3332128" y="4557356"/>
            <a:ext cx="248533" cy="281035"/>
          </a:xfrm>
          <a:prstGeom prst="roundRect">
            <a:avLst/>
          </a:prstGeom>
          <a:solidFill>
            <a:srgbClr val="A9D4ED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2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215A61D-07FA-1321-9AD3-45A2B5B40D5A}"/>
              </a:ext>
            </a:extLst>
          </p:cNvPr>
          <p:cNvCxnSpPr>
            <a:cxnSpLocks/>
            <a:stCxn id="6" idx="1"/>
            <a:endCxn id="7" idx="3"/>
          </p:cNvCxnSpPr>
          <p:nvPr/>
        </p:nvCxnSpPr>
        <p:spPr>
          <a:xfrm flipH="1" flipV="1">
            <a:off x="2002470" y="4459869"/>
            <a:ext cx="498646" cy="1322"/>
          </a:xfrm>
          <a:prstGeom prst="straightConnector1">
            <a:avLst/>
          </a:prstGeom>
          <a:ln w="9525">
            <a:solidFill>
              <a:schemeClr val="tx2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5C00551-7E38-9941-0E57-EB18EF561801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2833483" y="4160090"/>
            <a:ext cx="498645" cy="188015"/>
          </a:xfrm>
          <a:prstGeom prst="straightConnector1">
            <a:avLst/>
          </a:prstGeom>
          <a:ln w="9525">
            <a:solidFill>
              <a:schemeClr val="tx2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1BF292D-F78B-532C-1EFA-8EB90765870D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833483" y="4566100"/>
            <a:ext cx="498645" cy="131774"/>
          </a:xfrm>
          <a:prstGeom prst="straightConnector1">
            <a:avLst/>
          </a:prstGeom>
          <a:ln w="9525">
            <a:solidFill>
              <a:schemeClr val="tx2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: Rounded Corners 19">
            <a:extLst>
              <a:ext uri="{FF2B5EF4-FFF2-40B4-BE49-F238E27FC236}">
                <a16:creationId xmlns:a16="http://schemas.microsoft.com/office/drawing/2014/main" id="{3EBC4221-2F1C-E90F-AC08-829E3F868C91}"/>
              </a:ext>
            </a:extLst>
          </p:cNvPr>
          <p:cNvSpPr/>
          <p:nvPr/>
        </p:nvSpPr>
        <p:spPr>
          <a:xfrm>
            <a:off x="6250520" y="2570291"/>
            <a:ext cx="219452" cy="286036"/>
          </a:xfrm>
          <a:prstGeom prst="round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2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46" name="Rectangle: Rounded Corners 20">
            <a:extLst>
              <a:ext uri="{FF2B5EF4-FFF2-40B4-BE49-F238E27FC236}">
                <a16:creationId xmlns:a16="http://schemas.microsoft.com/office/drawing/2014/main" id="{8E658E80-19F1-63E4-B867-383F655CE1B3}"/>
              </a:ext>
            </a:extLst>
          </p:cNvPr>
          <p:cNvSpPr/>
          <p:nvPr/>
        </p:nvSpPr>
        <p:spPr>
          <a:xfrm>
            <a:off x="7027909" y="2130206"/>
            <a:ext cx="219451" cy="278535"/>
          </a:xfrm>
          <a:prstGeom prst="roundRect">
            <a:avLst/>
          </a:prstGeom>
          <a:solidFill>
            <a:srgbClr val="A9D4ED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2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7" name="Rectangle: Rounded Corners 21">
            <a:extLst>
              <a:ext uri="{FF2B5EF4-FFF2-40B4-BE49-F238E27FC236}">
                <a16:creationId xmlns:a16="http://schemas.microsoft.com/office/drawing/2014/main" id="{7ADE00B0-88BD-0602-A606-251FA8328FC1}"/>
              </a:ext>
            </a:extLst>
          </p:cNvPr>
          <p:cNvSpPr/>
          <p:nvPr/>
        </p:nvSpPr>
        <p:spPr>
          <a:xfrm>
            <a:off x="7027909" y="2555455"/>
            <a:ext cx="219451" cy="278535"/>
          </a:xfrm>
          <a:prstGeom prst="roundRect">
            <a:avLst/>
          </a:prstGeom>
          <a:solidFill>
            <a:srgbClr val="A9D4ED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2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48" name="Rectangle: Rounded Corners 22">
            <a:extLst>
              <a:ext uri="{FF2B5EF4-FFF2-40B4-BE49-F238E27FC236}">
                <a16:creationId xmlns:a16="http://schemas.microsoft.com/office/drawing/2014/main" id="{06E2EAA8-BA8A-479C-2CBC-0A70D1CB6DB0}"/>
              </a:ext>
            </a:extLst>
          </p:cNvPr>
          <p:cNvSpPr/>
          <p:nvPr/>
        </p:nvSpPr>
        <p:spPr>
          <a:xfrm>
            <a:off x="7027909" y="3017785"/>
            <a:ext cx="219451" cy="278535"/>
          </a:xfrm>
          <a:prstGeom prst="roundRect">
            <a:avLst/>
          </a:prstGeom>
          <a:solidFill>
            <a:srgbClr val="A9D4ED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2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49" name="Rectangle: Rounded Corners 46">
            <a:extLst>
              <a:ext uri="{FF2B5EF4-FFF2-40B4-BE49-F238E27FC236}">
                <a16:creationId xmlns:a16="http://schemas.microsoft.com/office/drawing/2014/main" id="{50B14C3B-3572-55FE-A392-FF1F4AEF3919}"/>
              </a:ext>
            </a:extLst>
          </p:cNvPr>
          <p:cNvSpPr/>
          <p:nvPr/>
        </p:nvSpPr>
        <p:spPr>
          <a:xfrm>
            <a:off x="5621357" y="2572226"/>
            <a:ext cx="219453" cy="286036"/>
          </a:xfrm>
          <a:prstGeom prst="round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2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50" name="Rectangle: Rounded Corners 47">
            <a:extLst>
              <a:ext uri="{FF2B5EF4-FFF2-40B4-BE49-F238E27FC236}">
                <a16:creationId xmlns:a16="http://schemas.microsoft.com/office/drawing/2014/main" id="{40344D29-3D94-D666-A227-F716A120C858}"/>
              </a:ext>
            </a:extLst>
          </p:cNvPr>
          <p:cNvSpPr/>
          <p:nvPr/>
        </p:nvSpPr>
        <p:spPr>
          <a:xfrm>
            <a:off x="4951956" y="2120829"/>
            <a:ext cx="219451" cy="278535"/>
          </a:xfrm>
          <a:prstGeom prst="roundRect">
            <a:avLst/>
          </a:prstGeom>
          <a:solidFill>
            <a:srgbClr val="A9D4ED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2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1" name="Rectangle: Rounded Corners 48">
            <a:extLst>
              <a:ext uri="{FF2B5EF4-FFF2-40B4-BE49-F238E27FC236}">
                <a16:creationId xmlns:a16="http://schemas.microsoft.com/office/drawing/2014/main" id="{BA67EACC-6950-383D-5328-3C4E43CA1761}"/>
              </a:ext>
            </a:extLst>
          </p:cNvPr>
          <p:cNvSpPr/>
          <p:nvPr/>
        </p:nvSpPr>
        <p:spPr>
          <a:xfrm>
            <a:off x="4951955" y="2566893"/>
            <a:ext cx="219452" cy="278535"/>
          </a:xfrm>
          <a:prstGeom prst="roundRect">
            <a:avLst/>
          </a:prstGeom>
          <a:solidFill>
            <a:srgbClr val="A9D4ED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2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2" name="Rectangle: Rounded Corners 49">
            <a:extLst>
              <a:ext uri="{FF2B5EF4-FFF2-40B4-BE49-F238E27FC236}">
                <a16:creationId xmlns:a16="http://schemas.microsoft.com/office/drawing/2014/main" id="{59EFF125-D069-AFDC-704B-D48CAD9EF584}"/>
              </a:ext>
            </a:extLst>
          </p:cNvPr>
          <p:cNvSpPr/>
          <p:nvPr/>
        </p:nvSpPr>
        <p:spPr>
          <a:xfrm>
            <a:off x="4951956" y="2991595"/>
            <a:ext cx="219452" cy="278535"/>
          </a:xfrm>
          <a:prstGeom prst="roundRect">
            <a:avLst/>
          </a:prstGeom>
          <a:solidFill>
            <a:srgbClr val="A9D4ED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2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2A25DF5-0024-BC35-F3A6-B7AEE65B15D7}"/>
              </a:ext>
            </a:extLst>
          </p:cNvPr>
          <p:cNvCxnSpPr>
            <a:cxnSpLocks/>
            <a:stCxn id="50" idx="3"/>
            <a:endCxn id="49" idx="1"/>
          </p:cNvCxnSpPr>
          <p:nvPr/>
        </p:nvCxnSpPr>
        <p:spPr>
          <a:xfrm>
            <a:off x="5171407" y="2260097"/>
            <a:ext cx="449950" cy="455147"/>
          </a:xfrm>
          <a:prstGeom prst="straightConnector1">
            <a:avLst/>
          </a:prstGeom>
          <a:ln w="9525">
            <a:solidFill>
              <a:schemeClr val="tx2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10C7921-F9D9-855D-7346-4C7A5B2C7754}"/>
              </a:ext>
            </a:extLst>
          </p:cNvPr>
          <p:cNvCxnSpPr>
            <a:cxnSpLocks/>
            <a:stCxn id="51" idx="3"/>
            <a:endCxn id="49" idx="1"/>
          </p:cNvCxnSpPr>
          <p:nvPr/>
        </p:nvCxnSpPr>
        <p:spPr>
          <a:xfrm>
            <a:off x="5171407" y="2706161"/>
            <a:ext cx="449950" cy="9083"/>
          </a:xfrm>
          <a:prstGeom prst="straightConnector1">
            <a:avLst/>
          </a:prstGeom>
          <a:ln w="9525">
            <a:solidFill>
              <a:schemeClr val="tx2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C2FDDDB-84E3-7AEE-9238-06833A5A9F44}"/>
              </a:ext>
            </a:extLst>
          </p:cNvPr>
          <p:cNvCxnSpPr>
            <a:cxnSpLocks/>
            <a:stCxn id="52" idx="3"/>
            <a:endCxn id="49" idx="1"/>
          </p:cNvCxnSpPr>
          <p:nvPr/>
        </p:nvCxnSpPr>
        <p:spPr>
          <a:xfrm flipV="1">
            <a:off x="5171408" y="2715244"/>
            <a:ext cx="449949" cy="415619"/>
          </a:xfrm>
          <a:prstGeom prst="straightConnector1">
            <a:avLst/>
          </a:prstGeom>
          <a:ln w="9525">
            <a:solidFill>
              <a:schemeClr val="tx2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FC80ADF-B4AA-9823-8AC4-9A62C3120635}"/>
              </a:ext>
            </a:extLst>
          </p:cNvPr>
          <p:cNvCxnSpPr>
            <a:cxnSpLocks/>
            <a:stCxn id="49" idx="3"/>
            <a:endCxn id="45" idx="1"/>
          </p:cNvCxnSpPr>
          <p:nvPr/>
        </p:nvCxnSpPr>
        <p:spPr>
          <a:xfrm flipV="1">
            <a:off x="5840810" y="2713309"/>
            <a:ext cx="409710" cy="1935"/>
          </a:xfrm>
          <a:prstGeom prst="straightConnector1">
            <a:avLst/>
          </a:prstGeom>
          <a:ln w="9525">
            <a:solidFill>
              <a:schemeClr val="tx2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88056C8-D1F5-F4B4-95AC-A35BA826C0A0}"/>
              </a:ext>
            </a:extLst>
          </p:cNvPr>
          <p:cNvCxnSpPr>
            <a:cxnSpLocks/>
          </p:cNvCxnSpPr>
          <p:nvPr/>
        </p:nvCxnSpPr>
        <p:spPr>
          <a:xfrm flipV="1">
            <a:off x="6450305" y="2181766"/>
            <a:ext cx="576659" cy="377920"/>
          </a:xfrm>
          <a:prstGeom prst="straightConnector1">
            <a:avLst/>
          </a:prstGeom>
          <a:ln w="9525">
            <a:solidFill>
              <a:schemeClr val="tx2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0DA8975-76E5-51BF-4A51-F93BD110829E}"/>
              </a:ext>
            </a:extLst>
          </p:cNvPr>
          <p:cNvCxnSpPr>
            <a:cxnSpLocks/>
          </p:cNvCxnSpPr>
          <p:nvPr/>
        </p:nvCxnSpPr>
        <p:spPr>
          <a:xfrm flipH="1">
            <a:off x="6479690" y="2290680"/>
            <a:ext cx="540790" cy="356194"/>
          </a:xfrm>
          <a:prstGeom prst="straightConnector1">
            <a:avLst/>
          </a:prstGeom>
          <a:ln w="9525">
            <a:solidFill>
              <a:schemeClr val="tx2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36F9E10-3F27-CA38-92E2-85E3DFCB1508}"/>
              </a:ext>
            </a:extLst>
          </p:cNvPr>
          <p:cNvCxnSpPr>
            <a:cxnSpLocks/>
          </p:cNvCxnSpPr>
          <p:nvPr/>
        </p:nvCxnSpPr>
        <p:spPr>
          <a:xfrm>
            <a:off x="6480906" y="2833349"/>
            <a:ext cx="510367" cy="304753"/>
          </a:xfrm>
          <a:prstGeom prst="straightConnector1">
            <a:avLst/>
          </a:prstGeom>
          <a:ln w="9525">
            <a:solidFill>
              <a:schemeClr val="tx2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CB8170C-12B1-FDA2-EDFF-B3D607EB3BB4}"/>
              </a:ext>
            </a:extLst>
          </p:cNvPr>
          <p:cNvCxnSpPr>
            <a:cxnSpLocks/>
          </p:cNvCxnSpPr>
          <p:nvPr/>
        </p:nvCxnSpPr>
        <p:spPr>
          <a:xfrm flipH="1" flipV="1">
            <a:off x="6436217" y="2893252"/>
            <a:ext cx="561468" cy="350472"/>
          </a:xfrm>
          <a:prstGeom prst="straightConnector1">
            <a:avLst/>
          </a:prstGeom>
          <a:ln w="9525">
            <a:solidFill>
              <a:schemeClr val="tx2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7AFD2E6-C68F-E18C-B978-299D196BD3C5}"/>
              </a:ext>
            </a:extLst>
          </p:cNvPr>
          <p:cNvCxnSpPr>
            <a:cxnSpLocks/>
          </p:cNvCxnSpPr>
          <p:nvPr/>
        </p:nvCxnSpPr>
        <p:spPr>
          <a:xfrm>
            <a:off x="6478203" y="2703633"/>
            <a:ext cx="513070" cy="0"/>
          </a:xfrm>
          <a:prstGeom prst="straightConnector1">
            <a:avLst/>
          </a:prstGeom>
          <a:ln w="9525">
            <a:solidFill>
              <a:schemeClr val="tx2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FFA68C9-94EA-C220-97DB-9C3F6120C640}"/>
              </a:ext>
            </a:extLst>
          </p:cNvPr>
          <p:cNvCxnSpPr>
            <a:cxnSpLocks/>
          </p:cNvCxnSpPr>
          <p:nvPr/>
        </p:nvCxnSpPr>
        <p:spPr>
          <a:xfrm flipH="1">
            <a:off x="6485997" y="2778597"/>
            <a:ext cx="505276" cy="0"/>
          </a:xfrm>
          <a:prstGeom prst="straightConnector1">
            <a:avLst/>
          </a:prstGeom>
          <a:ln w="9525">
            <a:solidFill>
              <a:schemeClr val="tx2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01152A32-F675-E414-0950-C821D8CDA56C}"/>
                  </a:ext>
                </a:extLst>
              </p:cNvPr>
              <p:cNvSpPr txBox="1"/>
              <p:nvPr/>
            </p:nvSpPr>
            <p:spPr>
              <a:xfrm>
                <a:off x="5180399" y="1784848"/>
                <a:ext cx="1373005" cy="1811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GB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GB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01152A32-F675-E414-0950-C821D8CDA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399" y="1784848"/>
                <a:ext cx="1373005" cy="181140"/>
              </a:xfrm>
              <a:prstGeom prst="rect">
                <a:avLst/>
              </a:prstGeom>
              <a:blipFill>
                <a:blip r:embed="rId8"/>
                <a:stretch>
                  <a:fillRect l="-2778" t="-625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DB948D4-22E2-EC68-7C4A-EFF2B01608AC}"/>
                  </a:ext>
                </a:extLst>
              </p:cNvPr>
              <p:cNvSpPr txBox="1"/>
              <p:nvPr/>
            </p:nvSpPr>
            <p:spPr>
              <a:xfrm>
                <a:off x="6585149" y="1792318"/>
                <a:ext cx="491417" cy="166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𝑛𝑜</m:t>
                      </m:r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DB948D4-22E2-EC68-7C4A-EFF2B01608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149" y="1792318"/>
                <a:ext cx="491417" cy="166199"/>
              </a:xfrm>
              <a:prstGeom prst="rect">
                <a:avLst/>
              </a:prstGeom>
              <a:blipFill>
                <a:blip r:embed="rId9"/>
                <a:stretch>
                  <a:fillRect l="-5000" r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ctangle: Rounded Corners 19">
            <a:extLst>
              <a:ext uri="{FF2B5EF4-FFF2-40B4-BE49-F238E27FC236}">
                <a16:creationId xmlns:a16="http://schemas.microsoft.com/office/drawing/2014/main" id="{904DAAF8-8984-160B-1090-9E37129205EE}"/>
              </a:ext>
            </a:extLst>
          </p:cNvPr>
          <p:cNvSpPr/>
          <p:nvPr/>
        </p:nvSpPr>
        <p:spPr>
          <a:xfrm>
            <a:off x="6250520" y="4305893"/>
            <a:ext cx="219452" cy="286036"/>
          </a:xfrm>
          <a:prstGeom prst="round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2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75" name="Rectangle: Rounded Corners 20">
            <a:extLst>
              <a:ext uri="{FF2B5EF4-FFF2-40B4-BE49-F238E27FC236}">
                <a16:creationId xmlns:a16="http://schemas.microsoft.com/office/drawing/2014/main" id="{F1B8B0A0-E3AC-05D0-B58D-A1615F733B27}"/>
              </a:ext>
            </a:extLst>
          </p:cNvPr>
          <p:cNvSpPr/>
          <p:nvPr/>
        </p:nvSpPr>
        <p:spPr>
          <a:xfrm>
            <a:off x="7027909" y="3865808"/>
            <a:ext cx="219451" cy="278535"/>
          </a:xfrm>
          <a:prstGeom prst="roundRect">
            <a:avLst/>
          </a:prstGeom>
          <a:solidFill>
            <a:srgbClr val="A9D4ED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2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76" name="Rectangle: Rounded Corners 21">
            <a:extLst>
              <a:ext uri="{FF2B5EF4-FFF2-40B4-BE49-F238E27FC236}">
                <a16:creationId xmlns:a16="http://schemas.microsoft.com/office/drawing/2014/main" id="{22D42BCB-BD86-ADE5-F7EC-57D03DFB01AF}"/>
              </a:ext>
            </a:extLst>
          </p:cNvPr>
          <p:cNvSpPr/>
          <p:nvPr/>
        </p:nvSpPr>
        <p:spPr>
          <a:xfrm>
            <a:off x="7027909" y="4291057"/>
            <a:ext cx="219451" cy="278535"/>
          </a:xfrm>
          <a:prstGeom prst="roundRect">
            <a:avLst/>
          </a:prstGeom>
          <a:solidFill>
            <a:srgbClr val="A9D4ED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2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77" name="Rectangle: Rounded Corners 22">
            <a:extLst>
              <a:ext uri="{FF2B5EF4-FFF2-40B4-BE49-F238E27FC236}">
                <a16:creationId xmlns:a16="http://schemas.microsoft.com/office/drawing/2014/main" id="{064710A6-85DD-F59A-69B8-7969FE2A1902}"/>
              </a:ext>
            </a:extLst>
          </p:cNvPr>
          <p:cNvSpPr/>
          <p:nvPr/>
        </p:nvSpPr>
        <p:spPr>
          <a:xfrm>
            <a:off x="7027909" y="4753387"/>
            <a:ext cx="219451" cy="278535"/>
          </a:xfrm>
          <a:prstGeom prst="roundRect">
            <a:avLst/>
          </a:prstGeom>
          <a:solidFill>
            <a:srgbClr val="A9D4ED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2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78" name="Rectangle: Rounded Corners 46">
            <a:extLst>
              <a:ext uri="{FF2B5EF4-FFF2-40B4-BE49-F238E27FC236}">
                <a16:creationId xmlns:a16="http://schemas.microsoft.com/office/drawing/2014/main" id="{0CCB11FD-41AB-5796-153B-F4AA86FFFC53}"/>
              </a:ext>
            </a:extLst>
          </p:cNvPr>
          <p:cNvSpPr/>
          <p:nvPr/>
        </p:nvSpPr>
        <p:spPr>
          <a:xfrm>
            <a:off x="5621357" y="4307828"/>
            <a:ext cx="219453" cy="286036"/>
          </a:xfrm>
          <a:prstGeom prst="round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2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79" name="Rectangle: Rounded Corners 47">
            <a:extLst>
              <a:ext uri="{FF2B5EF4-FFF2-40B4-BE49-F238E27FC236}">
                <a16:creationId xmlns:a16="http://schemas.microsoft.com/office/drawing/2014/main" id="{5FC3D1D5-3327-0D86-0FC1-0C3047CE743D}"/>
              </a:ext>
            </a:extLst>
          </p:cNvPr>
          <p:cNvSpPr/>
          <p:nvPr/>
        </p:nvSpPr>
        <p:spPr>
          <a:xfrm>
            <a:off x="4951956" y="3856431"/>
            <a:ext cx="219451" cy="278535"/>
          </a:xfrm>
          <a:prstGeom prst="roundRect">
            <a:avLst/>
          </a:prstGeom>
          <a:solidFill>
            <a:srgbClr val="A9D4ED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2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0" name="Rectangle: Rounded Corners 48">
            <a:extLst>
              <a:ext uri="{FF2B5EF4-FFF2-40B4-BE49-F238E27FC236}">
                <a16:creationId xmlns:a16="http://schemas.microsoft.com/office/drawing/2014/main" id="{E3E3C678-42E1-A148-0089-F594AF2C8B81}"/>
              </a:ext>
            </a:extLst>
          </p:cNvPr>
          <p:cNvSpPr/>
          <p:nvPr/>
        </p:nvSpPr>
        <p:spPr>
          <a:xfrm>
            <a:off x="4951955" y="4302495"/>
            <a:ext cx="219452" cy="278535"/>
          </a:xfrm>
          <a:prstGeom prst="roundRect">
            <a:avLst/>
          </a:prstGeom>
          <a:solidFill>
            <a:srgbClr val="A9D4ED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2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1" name="Rectangle: Rounded Corners 49">
            <a:extLst>
              <a:ext uri="{FF2B5EF4-FFF2-40B4-BE49-F238E27FC236}">
                <a16:creationId xmlns:a16="http://schemas.microsoft.com/office/drawing/2014/main" id="{56BA5EA1-50CC-F4BF-3DBB-0D80CFD0AD5C}"/>
              </a:ext>
            </a:extLst>
          </p:cNvPr>
          <p:cNvSpPr/>
          <p:nvPr/>
        </p:nvSpPr>
        <p:spPr>
          <a:xfrm>
            <a:off x="4951956" y="4727197"/>
            <a:ext cx="219452" cy="278535"/>
          </a:xfrm>
          <a:prstGeom prst="roundRect">
            <a:avLst/>
          </a:prstGeom>
          <a:solidFill>
            <a:srgbClr val="A9D4ED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2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7BC10330-F4DF-CB10-D65A-07EE7057BB9A}"/>
              </a:ext>
            </a:extLst>
          </p:cNvPr>
          <p:cNvCxnSpPr>
            <a:cxnSpLocks/>
            <a:stCxn id="79" idx="3"/>
            <a:endCxn id="78" idx="1"/>
          </p:cNvCxnSpPr>
          <p:nvPr/>
        </p:nvCxnSpPr>
        <p:spPr>
          <a:xfrm>
            <a:off x="5171407" y="3995699"/>
            <a:ext cx="449950" cy="455147"/>
          </a:xfrm>
          <a:prstGeom prst="straightConnector1">
            <a:avLst/>
          </a:prstGeom>
          <a:ln w="9525">
            <a:solidFill>
              <a:schemeClr val="tx2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7E564923-6CBC-286A-296B-A2E0C89B0059}"/>
              </a:ext>
            </a:extLst>
          </p:cNvPr>
          <p:cNvCxnSpPr>
            <a:cxnSpLocks/>
            <a:stCxn id="80" idx="3"/>
            <a:endCxn id="78" idx="1"/>
          </p:cNvCxnSpPr>
          <p:nvPr/>
        </p:nvCxnSpPr>
        <p:spPr>
          <a:xfrm>
            <a:off x="5171407" y="4441763"/>
            <a:ext cx="449950" cy="9083"/>
          </a:xfrm>
          <a:prstGeom prst="straightConnector1">
            <a:avLst/>
          </a:prstGeom>
          <a:ln w="9525">
            <a:solidFill>
              <a:schemeClr val="tx2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0C2077E2-DC94-3BCD-070A-BB215EBE1075}"/>
              </a:ext>
            </a:extLst>
          </p:cNvPr>
          <p:cNvCxnSpPr>
            <a:cxnSpLocks/>
            <a:stCxn id="81" idx="3"/>
            <a:endCxn id="78" idx="1"/>
          </p:cNvCxnSpPr>
          <p:nvPr/>
        </p:nvCxnSpPr>
        <p:spPr>
          <a:xfrm flipV="1">
            <a:off x="5171408" y="4450846"/>
            <a:ext cx="449949" cy="415619"/>
          </a:xfrm>
          <a:prstGeom prst="straightConnector1">
            <a:avLst/>
          </a:prstGeom>
          <a:ln w="9525">
            <a:solidFill>
              <a:schemeClr val="tx2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70FC9FD-E82E-0EAC-D998-0A8BC036DACB}"/>
              </a:ext>
            </a:extLst>
          </p:cNvPr>
          <p:cNvCxnSpPr>
            <a:cxnSpLocks/>
            <a:stCxn id="78" idx="3"/>
            <a:endCxn id="74" idx="1"/>
          </p:cNvCxnSpPr>
          <p:nvPr/>
        </p:nvCxnSpPr>
        <p:spPr>
          <a:xfrm flipV="1">
            <a:off x="5840810" y="4448911"/>
            <a:ext cx="409710" cy="1935"/>
          </a:xfrm>
          <a:prstGeom prst="straightConnector1">
            <a:avLst/>
          </a:prstGeom>
          <a:ln w="9525">
            <a:solidFill>
              <a:schemeClr val="tx2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5B2CC426-B301-FCBE-2DB8-8036F8229765}"/>
              </a:ext>
            </a:extLst>
          </p:cNvPr>
          <p:cNvCxnSpPr>
            <a:cxnSpLocks/>
          </p:cNvCxnSpPr>
          <p:nvPr/>
        </p:nvCxnSpPr>
        <p:spPr>
          <a:xfrm flipV="1">
            <a:off x="6450305" y="3917368"/>
            <a:ext cx="576659" cy="377920"/>
          </a:xfrm>
          <a:prstGeom prst="straightConnector1">
            <a:avLst/>
          </a:prstGeom>
          <a:ln w="9525">
            <a:solidFill>
              <a:schemeClr val="tx2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B7F2170D-5EF8-8433-05E7-E20B9D05291A}"/>
              </a:ext>
            </a:extLst>
          </p:cNvPr>
          <p:cNvCxnSpPr>
            <a:cxnSpLocks/>
          </p:cNvCxnSpPr>
          <p:nvPr/>
        </p:nvCxnSpPr>
        <p:spPr>
          <a:xfrm>
            <a:off x="6480906" y="4568951"/>
            <a:ext cx="510367" cy="304753"/>
          </a:xfrm>
          <a:prstGeom prst="straightConnector1">
            <a:avLst/>
          </a:prstGeom>
          <a:ln w="9525">
            <a:solidFill>
              <a:schemeClr val="tx2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D9DA08AF-08BC-7ABF-2B52-29C87402ED2D}"/>
              </a:ext>
            </a:extLst>
          </p:cNvPr>
          <p:cNvCxnSpPr>
            <a:cxnSpLocks/>
          </p:cNvCxnSpPr>
          <p:nvPr/>
        </p:nvCxnSpPr>
        <p:spPr>
          <a:xfrm>
            <a:off x="6478203" y="4439235"/>
            <a:ext cx="513070" cy="0"/>
          </a:xfrm>
          <a:prstGeom prst="straightConnector1">
            <a:avLst/>
          </a:prstGeom>
          <a:ln w="9525">
            <a:solidFill>
              <a:schemeClr val="tx2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D120C4EF-D874-D3E2-BCDC-BFC3982B9A71}"/>
                  </a:ext>
                </a:extLst>
              </p:cNvPr>
              <p:cNvSpPr txBox="1"/>
              <p:nvPr/>
            </p:nvSpPr>
            <p:spPr>
              <a:xfrm>
                <a:off x="5180399" y="3520450"/>
                <a:ext cx="1373005" cy="1811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GB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GB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D120C4EF-D874-D3E2-BCDC-BFC3982B9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399" y="3520450"/>
                <a:ext cx="1373005" cy="181140"/>
              </a:xfrm>
              <a:prstGeom prst="rect">
                <a:avLst/>
              </a:prstGeom>
              <a:blipFill>
                <a:blip r:embed="rId10"/>
                <a:stretch>
                  <a:fillRect l="-2778" t="-666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9628FB94-5E6A-0AD0-8440-26D9B4B41F77}"/>
                  </a:ext>
                </a:extLst>
              </p:cNvPr>
              <p:cNvSpPr txBox="1"/>
              <p:nvPr/>
            </p:nvSpPr>
            <p:spPr>
              <a:xfrm>
                <a:off x="6585149" y="3527920"/>
                <a:ext cx="555280" cy="166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𝑦𝑒𝑠</m:t>
                      </m:r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9628FB94-5E6A-0AD0-8440-26D9B4B41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149" y="3527920"/>
                <a:ext cx="555280" cy="166199"/>
              </a:xfrm>
              <a:prstGeom prst="rect">
                <a:avLst/>
              </a:prstGeom>
              <a:blipFill>
                <a:blip r:embed="rId11"/>
                <a:stretch>
                  <a:fillRect l="-4444" r="-4444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C770269B-3843-70B1-2E6F-3DE51C73F07F}"/>
                  </a:ext>
                </a:extLst>
              </p:cNvPr>
              <p:cNvSpPr txBox="1"/>
              <p:nvPr/>
            </p:nvSpPr>
            <p:spPr>
              <a:xfrm>
                <a:off x="7403652" y="2260290"/>
                <a:ext cx="1489713" cy="757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0070C0"/>
                    </a:solidFill>
                  </a:rPr>
                  <a:t>No independence assumptions between the atoms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200" dirty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C770269B-3843-70B1-2E6F-3DE51C73F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652" y="2260290"/>
                <a:ext cx="1489713" cy="757130"/>
              </a:xfrm>
              <a:prstGeom prst="rect">
                <a:avLst/>
              </a:prstGeom>
              <a:blipFill>
                <a:blip r:embed="rId12"/>
                <a:stretch>
                  <a:fillRect l="-847" t="-5000" r="-847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24E6D2D9-DF1E-4E19-A985-499A8331618E}"/>
                  </a:ext>
                </a:extLst>
              </p:cNvPr>
              <p:cNvSpPr txBox="1"/>
              <p:nvPr/>
            </p:nvSpPr>
            <p:spPr>
              <a:xfrm>
                <a:off x="7403652" y="4007565"/>
                <a:ext cx="1489713" cy="757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0070C0"/>
                    </a:solidFill>
                  </a:rPr>
                  <a:t>Assume some independence between the atoms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200" dirty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24E6D2D9-DF1E-4E19-A985-499A83316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652" y="4007565"/>
                <a:ext cx="1489713" cy="757130"/>
              </a:xfrm>
              <a:prstGeom prst="rect">
                <a:avLst/>
              </a:prstGeom>
              <a:blipFill>
                <a:blip r:embed="rId13"/>
                <a:stretch>
                  <a:fillRect l="-847" t="-3279" r="-847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4242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A148A-C63B-091A-F20D-763670C11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Primal Graph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225468-D5C5-3950-ADB0-EE0F75603C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an LCN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dirty="0"/>
                  <a:t>, the </a:t>
                </a:r>
                <a:r>
                  <a:rPr lang="en-US" b="1" dirty="0">
                    <a:solidFill>
                      <a:srgbClr val="FF0000"/>
                    </a:solidFill>
                  </a:rPr>
                  <a:t>primal</a:t>
                </a:r>
                <a:r>
                  <a:rPr lang="en-US" b="1" dirty="0"/>
                  <a:t> </a:t>
                </a:r>
                <a:r>
                  <a:rPr lang="en-US" b="1" dirty="0">
                    <a:solidFill>
                      <a:srgbClr val="FF0000"/>
                    </a:solidFill>
                  </a:rPr>
                  <a:t>graph</a:t>
                </a:r>
                <a:r>
                  <a:rPr lang="en-US" dirty="0"/>
                  <a:t> is the union of the stamps associated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dirty="0"/>
                  <a:t>’s sentences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225468-D5C5-3950-ADB0-EE0F75603C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99" t="-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8A55BA4-81B1-ADBF-86E6-E4BE2468517B}"/>
                  </a:ext>
                </a:extLst>
              </p:cNvPr>
              <p:cNvSpPr txBox="1"/>
              <p:nvPr/>
            </p:nvSpPr>
            <p:spPr>
              <a:xfrm>
                <a:off x="2481642" y="1350080"/>
                <a:ext cx="1549142" cy="221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0.1≤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≤0.2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8A55BA4-81B1-ADBF-86E6-E4BE24685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642" y="1350080"/>
                <a:ext cx="1549142" cy="221599"/>
              </a:xfrm>
              <a:prstGeom prst="rect">
                <a:avLst/>
              </a:prstGeom>
              <a:blipFill>
                <a:blip r:embed="rId3"/>
                <a:stretch>
                  <a:fillRect l="-2439" r="-2439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4DF087E-047A-3FEB-B333-9D628592C399}"/>
                  </a:ext>
                </a:extLst>
              </p:cNvPr>
              <p:cNvSpPr txBox="1"/>
              <p:nvPr/>
            </p:nvSpPr>
            <p:spPr>
              <a:xfrm>
                <a:off x="2481642" y="1719114"/>
                <a:ext cx="1654940" cy="221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0.05≤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≤0.1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4DF087E-047A-3FEB-B333-9D628592C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642" y="1719114"/>
                <a:ext cx="1654940" cy="221599"/>
              </a:xfrm>
              <a:prstGeom prst="rect">
                <a:avLst/>
              </a:prstGeom>
              <a:blipFill>
                <a:blip r:embed="rId4"/>
                <a:stretch>
                  <a:fillRect l="-2290" r="-229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9C277E-42E0-24EB-A8A1-3714656D4DCE}"/>
                  </a:ext>
                </a:extLst>
              </p:cNvPr>
              <p:cNvSpPr txBox="1"/>
              <p:nvPr/>
            </p:nvSpPr>
            <p:spPr>
              <a:xfrm>
                <a:off x="2481642" y="2088148"/>
                <a:ext cx="2052998" cy="221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0.8≤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≤0.9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9C277E-42E0-24EB-A8A1-3714656D4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642" y="2088148"/>
                <a:ext cx="2052998" cy="221599"/>
              </a:xfrm>
              <a:prstGeom prst="rect">
                <a:avLst/>
              </a:prstGeom>
              <a:blipFill>
                <a:blip r:embed="rId5"/>
                <a:stretch>
                  <a:fillRect l="-1840" r="-1227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EBF8237-7CB2-EDFB-B80D-85725516DE7A}"/>
                  </a:ext>
                </a:extLst>
              </p:cNvPr>
              <p:cNvSpPr txBox="1"/>
              <p:nvPr/>
            </p:nvSpPr>
            <p:spPr>
              <a:xfrm>
                <a:off x="2481642" y="2457182"/>
                <a:ext cx="2462662" cy="221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0.7≤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¬(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≤0.8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EBF8237-7CB2-EDFB-B80D-85725516DE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642" y="2457182"/>
                <a:ext cx="2462662" cy="221599"/>
              </a:xfrm>
              <a:prstGeom prst="rect">
                <a:avLst/>
              </a:prstGeom>
              <a:blipFill>
                <a:blip r:embed="rId6"/>
                <a:stretch>
                  <a:fillRect l="-1538" t="-5556" r="-1026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D303E7-F62F-1AFA-9E6A-BF33908FE9AB}"/>
                  </a:ext>
                </a:extLst>
              </p:cNvPr>
              <p:cNvSpPr txBox="1"/>
              <p:nvPr/>
            </p:nvSpPr>
            <p:spPr>
              <a:xfrm>
                <a:off x="2481642" y="2826216"/>
                <a:ext cx="1780487" cy="221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0.01≤</m:t>
                      </m:r>
                      <m:r>
                        <a:rPr lang="en-GB" sz="1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6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GB" sz="1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≤0.08</m:t>
                      </m:r>
                    </m:oMath>
                  </m:oMathPara>
                </a14:m>
                <a:endParaRPr lang="en-US" sz="1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D303E7-F62F-1AFA-9E6A-BF33908FE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642" y="2826216"/>
                <a:ext cx="1780487" cy="221599"/>
              </a:xfrm>
              <a:prstGeom prst="rect">
                <a:avLst/>
              </a:prstGeom>
              <a:blipFill>
                <a:blip r:embed="rId7"/>
                <a:stretch>
                  <a:fillRect l="-2128" r="-2128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7BF159-5270-699E-D55F-16682AB5844E}"/>
                  </a:ext>
                </a:extLst>
              </p:cNvPr>
              <p:cNvSpPr txBox="1"/>
              <p:nvPr/>
            </p:nvSpPr>
            <p:spPr>
              <a:xfrm>
                <a:off x="5208805" y="2440795"/>
                <a:ext cx="655116" cy="221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𝑛𝑜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7BF159-5270-699E-D55F-16682AB58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805" y="2440795"/>
                <a:ext cx="655116" cy="221599"/>
              </a:xfrm>
              <a:prstGeom prst="rect">
                <a:avLst/>
              </a:prstGeom>
              <a:blipFill>
                <a:blip r:embed="rId8"/>
                <a:stretch>
                  <a:fillRect l="-1887" r="-3774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A784914-AF64-1791-FCC1-B28E507F9FB9}"/>
                  </a:ext>
                </a:extLst>
              </p:cNvPr>
              <p:cNvSpPr/>
              <p:nvPr/>
            </p:nvSpPr>
            <p:spPr bwMode="auto">
              <a:xfrm>
                <a:off x="5802013" y="1358564"/>
                <a:ext cx="261258" cy="223157"/>
              </a:xfrm>
              <a:prstGeom prst="ellipse">
                <a:avLst/>
              </a:prstGeom>
              <a:solidFill>
                <a:schemeClr val="accent5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GB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191919"/>
                  </a:solidFill>
                  <a:effectLst/>
                  <a:latin typeface="HelvNeue Light for IBM" pitchFamily="34" charset="0"/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A784914-AF64-1791-FCC1-B28E507F9F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02013" y="1358564"/>
                <a:ext cx="261258" cy="223157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2DAAFAB-6882-27E4-887E-863CF72FF669}"/>
                  </a:ext>
                </a:extLst>
              </p:cNvPr>
              <p:cNvSpPr/>
              <p:nvPr/>
            </p:nvSpPr>
            <p:spPr bwMode="auto">
              <a:xfrm>
                <a:off x="6645655" y="1350080"/>
                <a:ext cx="261258" cy="223157"/>
              </a:xfrm>
              <a:prstGeom prst="ellipse">
                <a:avLst/>
              </a:prstGeom>
              <a:solidFill>
                <a:schemeClr val="accent5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GB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191919"/>
                  </a:solidFill>
                  <a:effectLst/>
                  <a:latin typeface="HelvNeue Light for IBM" pitchFamily="34" charset="0"/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2DAAFAB-6882-27E4-887E-863CF72FF6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45655" y="1350080"/>
                <a:ext cx="261258" cy="223157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53B44FA-E079-D64C-2D11-807695E1A57A}"/>
                  </a:ext>
                </a:extLst>
              </p:cNvPr>
              <p:cNvSpPr/>
              <p:nvPr/>
            </p:nvSpPr>
            <p:spPr bwMode="auto">
              <a:xfrm>
                <a:off x="7191279" y="1906667"/>
                <a:ext cx="261258" cy="223157"/>
              </a:xfrm>
              <a:prstGeom prst="ellipse">
                <a:avLst/>
              </a:prstGeom>
              <a:solidFill>
                <a:schemeClr val="accent5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GB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191919"/>
                  </a:solidFill>
                  <a:effectLst/>
                  <a:latin typeface="HelvNeue Light for IBM" pitchFamily="34" charset="0"/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53B44FA-E079-D64C-2D11-807695E1A5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91279" y="1906667"/>
                <a:ext cx="261258" cy="223157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22A1823-4B57-E90B-3CCB-B76BADEA0E7B}"/>
                  </a:ext>
                </a:extLst>
              </p:cNvPr>
              <p:cNvSpPr/>
              <p:nvPr/>
            </p:nvSpPr>
            <p:spPr bwMode="auto">
              <a:xfrm>
                <a:off x="6817789" y="2931968"/>
                <a:ext cx="261258" cy="223157"/>
              </a:xfrm>
              <a:prstGeom prst="ellipse">
                <a:avLst/>
              </a:prstGeom>
              <a:solidFill>
                <a:schemeClr val="accent5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GB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191919"/>
                  </a:solidFill>
                  <a:effectLst/>
                  <a:latin typeface="HelvNeue Light for IBM" pitchFamily="34" charset="0"/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22A1823-4B57-E90B-3CCB-B76BADEA0E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17789" y="2931968"/>
                <a:ext cx="261258" cy="223157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7CE23C9E-3CD8-3002-CFD7-69EB8D0201FC}"/>
                  </a:ext>
                </a:extLst>
              </p:cNvPr>
              <p:cNvSpPr/>
              <p:nvPr/>
            </p:nvSpPr>
            <p:spPr bwMode="auto">
              <a:xfrm>
                <a:off x="7547510" y="2931967"/>
                <a:ext cx="261258" cy="223157"/>
              </a:xfrm>
              <a:prstGeom prst="ellipse">
                <a:avLst/>
              </a:prstGeom>
              <a:solidFill>
                <a:schemeClr val="accent5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GB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191919"/>
                  </a:solidFill>
                  <a:effectLst/>
                  <a:latin typeface="HelvNeue Light for IBM" pitchFamily="34" charset="0"/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7CE23C9E-3CD8-3002-CFD7-69EB8D0201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47510" y="2931967"/>
                <a:ext cx="261258" cy="223157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EF817B18-8D72-64F2-0AC0-893A5247F407}"/>
                  </a:ext>
                </a:extLst>
              </p:cNvPr>
              <p:cNvSpPr/>
              <p:nvPr/>
            </p:nvSpPr>
            <p:spPr bwMode="auto">
              <a:xfrm>
                <a:off x="6063271" y="1908513"/>
                <a:ext cx="576943" cy="223157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kumimoji="0" lang="en-GB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kumimoji="0" lang="en-GB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191919"/>
                  </a:solidFill>
                  <a:effectLst/>
                  <a:latin typeface="HelvNeue Light for IBM" pitchFamily="34" charset="0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EF817B18-8D72-64F2-0AC0-893A5247F4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3271" y="1908513"/>
                <a:ext cx="576943" cy="223157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9BE07A42-1A36-7F77-02E4-8A243C9F2BF5}"/>
                  </a:ext>
                </a:extLst>
              </p:cNvPr>
              <p:cNvSpPr/>
              <p:nvPr/>
            </p:nvSpPr>
            <p:spPr bwMode="auto">
              <a:xfrm>
                <a:off x="6976011" y="2347639"/>
                <a:ext cx="695054" cy="223157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mbria Math" panose="02040503050406030204" pitchFamily="18" charset="0"/>
                        </a:rPr>
                        <m:t>¬(</m:t>
                      </m:r>
                      <m:r>
                        <a:rPr kumimoji="0" lang="en-GB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kumimoji="0" lang="en-GB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kumimoji="0" lang="en-GB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kumimoji="0" lang="en-GB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191919"/>
                  </a:solidFill>
                  <a:effectLst/>
                  <a:latin typeface="HelvNeue Light for IBM" pitchFamily="34" charset="0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9BE07A42-1A36-7F77-02E4-8A243C9F2B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76011" y="2347639"/>
                <a:ext cx="695054" cy="223157"/>
              </a:xfrm>
              <a:prstGeom prst="roundRect">
                <a:avLst/>
              </a:prstGeom>
              <a:blipFill>
                <a:blip r:embed="rId15"/>
                <a:stretch>
                  <a:fillRect b="-5000"/>
                </a:stretch>
              </a:blip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F2E66B3-0CB0-0A44-AC16-14F9784E09B3}"/>
              </a:ext>
            </a:extLst>
          </p:cNvPr>
          <p:cNvCxnSpPr>
            <a:stCxn id="10" idx="4"/>
          </p:cNvCxnSpPr>
          <p:nvPr/>
        </p:nvCxnSpPr>
        <p:spPr bwMode="auto">
          <a:xfrm>
            <a:off x="5932642" y="1581721"/>
            <a:ext cx="277586" cy="321976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A5BF7DA-AF5D-7186-C8E0-90A60DBAF496}"/>
              </a:ext>
            </a:extLst>
          </p:cNvPr>
          <p:cNvCxnSpPr>
            <a:cxnSpLocks/>
            <a:stCxn id="11" idx="4"/>
          </p:cNvCxnSpPr>
          <p:nvPr/>
        </p:nvCxnSpPr>
        <p:spPr bwMode="auto">
          <a:xfrm flipH="1">
            <a:off x="6515026" y="1573237"/>
            <a:ext cx="261258" cy="330460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2761286-ED18-4817-52F6-3A4667796736}"/>
              </a:ext>
            </a:extLst>
          </p:cNvPr>
          <p:cNvCxnSpPr>
            <a:cxnSpLocks/>
            <a:stCxn id="15" idx="3"/>
            <a:endCxn id="12" idx="2"/>
          </p:cNvCxnSpPr>
          <p:nvPr/>
        </p:nvCxnSpPr>
        <p:spPr bwMode="auto">
          <a:xfrm flipV="1">
            <a:off x="6640214" y="2018246"/>
            <a:ext cx="551065" cy="1846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C934B0D-C83C-18C4-618D-A11FE562A6D4}"/>
              </a:ext>
            </a:extLst>
          </p:cNvPr>
          <p:cNvCxnSpPr>
            <a:cxnSpLocks/>
            <a:endCxn id="13" idx="0"/>
          </p:cNvCxnSpPr>
          <p:nvPr/>
        </p:nvCxnSpPr>
        <p:spPr bwMode="auto">
          <a:xfrm flipH="1">
            <a:off x="6948418" y="2580306"/>
            <a:ext cx="156673" cy="351662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22DAA50-36C5-EE84-7F2E-CE4429E1A8C6}"/>
              </a:ext>
            </a:extLst>
          </p:cNvPr>
          <p:cNvCxnSpPr>
            <a:cxnSpLocks/>
            <a:endCxn id="14" idx="0"/>
          </p:cNvCxnSpPr>
          <p:nvPr/>
        </p:nvCxnSpPr>
        <p:spPr bwMode="auto">
          <a:xfrm>
            <a:off x="7552136" y="2570796"/>
            <a:ext cx="126003" cy="361171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6CCCA9F-6058-BFC1-CBCA-26E65C3D0ECC}"/>
              </a:ext>
            </a:extLst>
          </p:cNvPr>
          <p:cNvCxnSpPr>
            <a:cxnSpLocks/>
            <a:stCxn id="12" idx="4"/>
            <a:endCxn id="16" idx="0"/>
          </p:cNvCxnSpPr>
          <p:nvPr/>
        </p:nvCxnSpPr>
        <p:spPr bwMode="auto">
          <a:xfrm>
            <a:off x="7321908" y="2129824"/>
            <a:ext cx="1630" cy="217815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2CCD62D-DA88-EC36-9767-374A0B6D5EEF}"/>
              </a:ext>
            </a:extLst>
          </p:cNvPr>
          <p:cNvCxnSpPr>
            <a:cxnSpLocks/>
            <a:stCxn id="13" idx="7"/>
          </p:cNvCxnSpPr>
          <p:nvPr/>
        </p:nvCxnSpPr>
        <p:spPr bwMode="auto">
          <a:xfrm flipV="1">
            <a:off x="7040787" y="2570796"/>
            <a:ext cx="159277" cy="393853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AC3C51E-C876-6848-7D85-C084E24B3460}"/>
              </a:ext>
            </a:extLst>
          </p:cNvPr>
          <p:cNvCxnSpPr>
            <a:cxnSpLocks/>
            <a:stCxn id="14" idx="1"/>
          </p:cNvCxnSpPr>
          <p:nvPr/>
        </p:nvCxnSpPr>
        <p:spPr bwMode="auto">
          <a:xfrm flipH="1" flipV="1">
            <a:off x="7452537" y="2580306"/>
            <a:ext cx="133233" cy="384342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5E5B12DA-7262-9646-D560-EC5BB03EEBE1}"/>
              </a:ext>
            </a:extLst>
          </p:cNvPr>
          <p:cNvSpPr/>
          <p:nvPr/>
        </p:nvSpPr>
        <p:spPr bwMode="auto">
          <a:xfrm>
            <a:off x="5729909" y="1237201"/>
            <a:ext cx="1855861" cy="983974"/>
          </a:xfrm>
          <a:prstGeom prst="roundRect">
            <a:avLst/>
          </a:prstGeom>
          <a:noFill/>
          <a:ln w="952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762DA85E-1498-0353-2A06-6605A27AB765}"/>
              </a:ext>
            </a:extLst>
          </p:cNvPr>
          <p:cNvSpPr/>
          <p:nvPr/>
        </p:nvSpPr>
        <p:spPr bwMode="auto">
          <a:xfrm>
            <a:off x="6720840" y="1854200"/>
            <a:ext cx="1198292" cy="1412240"/>
          </a:xfrm>
          <a:prstGeom prst="roundRect">
            <a:avLst/>
          </a:prstGeom>
          <a:noFill/>
          <a:ln w="9525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695FC37-2332-083D-76E6-100CE9BD9C42}"/>
              </a:ext>
            </a:extLst>
          </p:cNvPr>
          <p:cNvSpPr/>
          <p:nvPr/>
        </p:nvSpPr>
        <p:spPr bwMode="auto">
          <a:xfrm>
            <a:off x="2481642" y="2018246"/>
            <a:ext cx="2379918" cy="314744"/>
          </a:xfrm>
          <a:prstGeom prst="roundRect">
            <a:avLst/>
          </a:prstGeom>
          <a:noFill/>
          <a:ln w="952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831D400E-4ECD-B9F3-5822-1FB16A954DBE}"/>
              </a:ext>
            </a:extLst>
          </p:cNvPr>
          <p:cNvSpPr/>
          <p:nvPr/>
        </p:nvSpPr>
        <p:spPr bwMode="auto">
          <a:xfrm>
            <a:off x="2473914" y="2399298"/>
            <a:ext cx="3458728" cy="314744"/>
          </a:xfrm>
          <a:prstGeom prst="roundRect">
            <a:avLst/>
          </a:prstGeom>
          <a:noFill/>
          <a:ln w="9525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98AAFD26-705F-C36F-89B5-061E593E2D6E}"/>
              </a:ext>
            </a:extLst>
          </p:cNvPr>
          <p:cNvCxnSpPr/>
          <p:nvPr/>
        </p:nvCxnSpPr>
        <p:spPr bwMode="auto">
          <a:xfrm>
            <a:off x="8016240" y="-86360"/>
            <a:ext cx="914400" cy="914400"/>
          </a:xfrm>
          <a:prstGeom prst="curvedConnector3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937C23C-F120-F2D7-E22E-32A0ECBFFAC4}"/>
                  </a:ext>
                </a:extLst>
              </p:cNvPr>
              <p:cNvSpPr txBox="1"/>
              <p:nvPr/>
            </p:nvSpPr>
            <p:spPr>
              <a:xfrm>
                <a:off x="6906913" y="3505000"/>
                <a:ext cx="1349087" cy="166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𝑝𝑎𝑟𝑒𝑛𝑡𝑠</m:t>
                      </m:r>
                      <m:d>
                        <m:dPr>
                          <m:ctrlP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GB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GB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GB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937C23C-F120-F2D7-E22E-32A0ECBFF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913" y="3505000"/>
                <a:ext cx="1349087" cy="166199"/>
              </a:xfrm>
              <a:prstGeom prst="rect">
                <a:avLst/>
              </a:prstGeom>
              <a:blipFill>
                <a:blip r:embed="rId16"/>
                <a:stretch>
                  <a:fillRect l="-2804" t="-7692" r="-3738" b="-4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B8148C5-07BD-45D8-C418-66BE373668B2}"/>
                  </a:ext>
                </a:extLst>
              </p:cNvPr>
              <p:cNvSpPr txBox="1"/>
              <p:nvPr/>
            </p:nvSpPr>
            <p:spPr>
              <a:xfrm>
                <a:off x="6906913" y="3691017"/>
                <a:ext cx="1352037" cy="166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𝑝𝑎𝑟𝑒𝑛𝑡𝑠</m:t>
                      </m:r>
                      <m:d>
                        <m:dPr>
                          <m:ctrlP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GB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GB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B8148C5-07BD-45D8-C418-66BE37366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913" y="3691017"/>
                <a:ext cx="1352037" cy="166199"/>
              </a:xfrm>
              <a:prstGeom prst="rect">
                <a:avLst/>
              </a:prstGeom>
              <a:blipFill>
                <a:blip r:embed="rId17"/>
                <a:stretch>
                  <a:fillRect l="-2778" t="-7143" r="-2778" b="-4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FEEDE6F-2038-EE91-6955-BE038878F1CE}"/>
                  </a:ext>
                </a:extLst>
              </p:cNvPr>
              <p:cNvSpPr txBox="1"/>
              <p:nvPr/>
            </p:nvSpPr>
            <p:spPr>
              <a:xfrm>
                <a:off x="6906913" y="4051934"/>
                <a:ext cx="1677447" cy="166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𝑑𝑒𝑠𝑐𝑒𝑛𝑑𝑎𝑛𝑡𝑠</m:t>
                      </m:r>
                      <m:d>
                        <m:dPr>
                          <m:ctrlPr>
                            <a:rPr lang="en-GB" sz="1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GB" sz="1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GB" sz="1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1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1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sz="1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1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FEEDE6F-2038-EE91-6955-BE038878F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913" y="4051934"/>
                <a:ext cx="1677447" cy="166199"/>
              </a:xfrm>
              <a:prstGeom prst="rect">
                <a:avLst/>
              </a:prstGeom>
              <a:blipFill>
                <a:blip r:embed="rId18"/>
                <a:stretch>
                  <a:fillRect l="-1504" t="-7143" r="-3008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4DCAB55-529A-BE42-93B3-C98EE03A5C99}"/>
                  </a:ext>
                </a:extLst>
              </p:cNvPr>
              <p:cNvSpPr txBox="1"/>
              <p:nvPr/>
            </p:nvSpPr>
            <p:spPr>
              <a:xfrm>
                <a:off x="6906913" y="4241494"/>
                <a:ext cx="1530997" cy="166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𝑑𝑒𝑠𝑐𝑒𝑛𝑑𝑎𝑛𝑡𝑠</m:t>
                      </m:r>
                      <m:d>
                        <m:dPr>
                          <m:ctrlPr>
                            <a:rPr lang="en-GB" sz="1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GB" sz="1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GB" sz="1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sz="1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1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4DCAB55-529A-BE42-93B3-C98EE03A5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913" y="4241494"/>
                <a:ext cx="1530997" cy="166199"/>
              </a:xfrm>
              <a:prstGeom prst="rect">
                <a:avLst/>
              </a:prstGeom>
              <a:blipFill>
                <a:blip r:embed="rId19"/>
                <a:stretch>
                  <a:fillRect l="-1639" t="-7143" r="-2459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37" descr="Text, letter&#10;&#10;Description automatically generated">
            <a:extLst>
              <a:ext uri="{FF2B5EF4-FFF2-40B4-BE49-F238E27FC236}">
                <a16:creationId xmlns:a16="http://schemas.microsoft.com/office/drawing/2014/main" id="{2C9972CC-46A4-0FE6-C861-9BEC4C40A33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" y="3445343"/>
            <a:ext cx="6280437" cy="114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810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206F7-1689-585E-4958-B99BC83D1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Markov Condition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30EC11-96E8-9D61-DFE1-5873986588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dirty="0"/>
                  <a:t> be an LCN,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dirty="0"/>
                  <a:t> be a model*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dirty="0"/>
                  <a:t>. Given M, every atom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conditional independent of its non-descendant non-parent (</a:t>
                </a:r>
                <a:r>
                  <a:rPr lang="en-US" b="1" dirty="0" err="1"/>
                  <a:t>ndnp</a:t>
                </a:r>
                <a:r>
                  <a:rPr lang="en-US" dirty="0"/>
                  <a:t>) atoms given its parents in the primal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are now ready to make </a:t>
                </a:r>
                <a:r>
                  <a:rPr lang="en-US" dirty="0">
                    <a:solidFill>
                      <a:srgbClr val="FF0000"/>
                    </a:solidFill>
                  </a:rPr>
                  <a:t>quantitative commitments (i.e., explicit independence assumptions)</a:t>
                </a:r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atom,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be its </a:t>
                </a:r>
                <a:r>
                  <a:rPr lang="en-US" b="1" dirty="0"/>
                  <a:t>parents</a:t>
                </a:r>
                <a:r>
                  <a:rPr lang="en-US" dirty="0"/>
                  <a:t> and </a:t>
                </a:r>
                <a:r>
                  <a:rPr lang="en-US" b="1" dirty="0" err="1"/>
                  <a:t>ndnp’s</a:t>
                </a:r>
                <a:r>
                  <a:rPr lang="en-US" dirty="0"/>
                  <a:t> sets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we assert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or equivalently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30EC11-96E8-9D61-DFE1-5873986588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99" t="-2062" r="-1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63E7EA7-FBB5-A5FC-6774-980DD0CE6075}"/>
                  </a:ext>
                </a:extLst>
              </p:cNvPr>
              <p:cNvSpPr txBox="1"/>
              <p:nvPr/>
            </p:nvSpPr>
            <p:spPr>
              <a:xfrm>
                <a:off x="360361" y="2684629"/>
                <a:ext cx="1549142" cy="221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0.1≤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≤0.2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63E7EA7-FBB5-A5FC-6774-980DD0CE6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61" y="2684629"/>
                <a:ext cx="1549142" cy="221599"/>
              </a:xfrm>
              <a:prstGeom prst="rect">
                <a:avLst/>
              </a:prstGeom>
              <a:blipFill>
                <a:blip r:embed="rId3"/>
                <a:stretch>
                  <a:fillRect l="-2439" r="-2439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F3E98C-AACD-9BF4-F65A-3483505FBA88}"/>
                  </a:ext>
                </a:extLst>
              </p:cNvPr>
              <p:cNvSpPr txBox="1"/>
              <p:nvPr/>
            </p:nvSpPr>
            <p:spPr>
              <a:xfrm>
                <a:off x="360361" y="3053663"/>
                <a:ext cx="1654940" cy="221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0.05≤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≤0.1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F3E98C-AACD-9BF4-F65A-3483505FB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61" y="3053663"/>
                <a:ext cx="1654940" cy="221599"/>
              </a:xfrm>
              <a:prstGeom prst="rect">
                <a:avLst/>
              </a:prstGeom>
              <a:blipFill>
                <a:blip r:embed="rId4"/>
                <a:stretch>
                  <a:fillRect l="-2290" r="-2290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C672B9-CAC1-0E25-6141-61CEFF9E11F3}"/>
                  </a:ext>
                </a:extLst>
              </p:cNvPr>
              <p:cNvSpPr txBox="1"/>
              <p:nvPr/>
            </p:nvSpPr>
            <p:spPr>
              <a:xfrm>
                <a:off x="360361" y="3422697"/>
                <a:ext cx="2052998" cy="221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0.8≤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≤0.9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C672B9-CAC1-0E25-6141-61CEFF9E11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61" y="3422697"/>
                <a:ext cx="2052998" cy="221599"/>
              </a:xfrm>
              <a:prstGeom prst="rect">
                <a:avLst/>
              </a:prstGeom>
              <a:blipFill>
                <a:blip r:embed="rId5"/>
                <a:stretch>
                  <a:fillRect l="-1840" r="-1227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2E1588-4922-8B67-13FE-8A61A60EAFD0}"/>
                  </a:ext>
                </a:extLst>
              </p:cNvPr>
              <p:cNvSpPr txBox="1"/>
              <p:nvPr/>
            </p:nvSpPr>
            <p:spPr>
              <a:xfrm>
                <a:off x="360361" y="3791731"/>
                <a:ext cx="2462662" cy="221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0.7≤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¬(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≤0.8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2E1588-4922-8B67-13FE-8A61A60EAF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61" y="3791731"/>
                <a:ext cx="2462662" cy="221599"/>
              </a:xfrm>
              <a:prstGeom prst="rect">
                <a:avLst/>
              </a:prstGeom>
              <a:blipFill>
                <a:blip r:embed="rId6"/>
                <a:stretch>
                  <a:fillRect l="-1538" t="-5556" r="-1026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47C1DA-E5A7-7B72-8166-2EE1AC689530}"/>
                  </a:ext>
                </a:extLst>
              </p:cNvPr>
              <p:cNvSpPr txBox="1"/>
              <p:nvPr/>
            </p:nvSpPr>
            <p:spPr>
              <a:xfrm>
                <a:off x="360361" y="4160765"/>
                <a:ext cx="1780487" cy="221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0.01≤</m:t>
                      </m:r>
                      <m:r>
                        <a:rPr lang="en-GB" sz="1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6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GB" sz="1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≤0.08</m:t>
                      </m:r>
                    </m:oMath>
                  </m:oMathPara>
                </a14:m>
                <a:endParaRPr lang="en-US" sz="1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47C1DA-E5A7-7B72-8166-2EE1AC689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61" y="4160765"/>
                <a:ext cx="1780487" cy="221599"/>
              </a:xfrm>
              <a:prstGeom prst="rect">
                <a:avLst/>
              </a:prstGeom>
              <a:blipFill>
                <a:blip r:embed="rId7"/>
                <a:stretch>
                  <a:fillRect l="-2128" r="-2128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C93D689-FC00-50E8-CF7B-B3197CD63506}"/>
                  </a:ext>
                </a:extLst>
              </p:cNvPr>
              <p:cNvSpPr txBox="1"/>
              <p:nvPr/>
            </p:nvSpPr>
            <p:spPr>
              <a:xfrm>
                <a:off x="3087524" y="3775344"/>
                <a:ext cx="655116" cy="221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𝑛𝑜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C93D689-FC00-50E8-CF7B-B3197CD63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524" y="3775344"/>
                <a:ext cx="655116" cy="221599"/>
              </a:xfrm>
              <a:prstGeom prst="rect">
                <a:avLst/>
              </a:prstGeom>
              <a:blipFill>
                <a:blip r:embed="rId8"/>
                <a:stretch>
                  <a:fillRect l="-1887" r="-3774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49B76C4-8378-E840-27AF-90222F9AECE8}"/>
                  </a:ext>
                </a:extLst>
              </p:cNvPr>
              <p:cNvSpPr/>
              <p:nvPr/>
            </p:nvSpPr>
            <p:spPr bwMode="auto">
              <a:xfrm>
                <a:off x="3680732" y="2693113"/>
                <a:ext cx="261258" cy="223157"/>
              </a:xfrm>
              <a:prstGeom prst="ellipse">
                <a:avLst/>
              </a:prstGeom>
              <a:solidFill>
                <a:schemeClr val="accent5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GB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191919"/>
                  </a:solidFill>
                  <a:effectLst/>
                  <a:latin typeface="HelvNeue Light for IBM" pitchFamily="34" charset="0"/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49B76C4-8378-E840-27AF-90222F9AEC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80732" y="2693113"/>
                <a:ext cx="261258" cy="223157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3F311DA-E7BB-AE6E-6093-0FD814C1239E}"/>
                  </a:ext>
                </a:extLst>
              </p:cNvPr>
              <p:cNvSpPr/>
              <p:nvPr/>
            </p:nvSpPr>
            <p:spPr bwMode="auto">
              <a:xfrm>
                <a:off x="4524374" y="2684629"/>
                <a:ext cx="261258" cy="223157"/>
              </a:xfrm>
              <a:prstGeom prst="ellipse">
                <a:avLst/>
              </a:prstGeom>
              <a:solidFill>
                <a:schemeClr val="accent5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GB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191919"/>
                  </a:solidFill>
                  <a:effectLst/>
                  <a:latin typeface="HelvNeue Light for IBM" pitchFamily="34" charset="0"/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3F311DA-E7BB-AE6E-6093-0FD814C123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24374" y="2684629"/>
                <a:ext cx="261258" cy="223157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0FE9F58-E4EA-CE35-B290-1ED044990EA1}"/>
                  </a:ext>
                </a:extLst>
              </p:cNvPr>
              <p:cNvSpPr/>
              <p:nvPr/>
            </p:nvSpPr>
            <p:spPr bwMode="auto">
              <a:xfrm>
                <a:off x="5069998" y="3241216"/>
                <a:ext cx="261258" cy="223157"/>
              </a:xfrm>
              <a:prstGeom prst="ellipse">
                <a:avLst/>
              </a:prstGeom>
              <a:solidFill>
                <a:schemeClr val="accent5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GB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191919"/>
                  </a:solidFill>
                  <a:effectLst/>
                  <a:latin typeface="HelvNeue Light for IBM" pitchFamily="34" charset="0"/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0FE9F58-E4EA-CE35-B290-1ED044990E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69998" y="3241216"/>
                <a:ext cx="261258" cy="223157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9CEA2C9-C352-AECF-5B87-2AC20B43217A}"/>
                  </a:ext>
                </a:extLst>
              </p:cNvPr>
              <p:cNvSpPr/>
              <p:nvPr/>
            </p:nvSpPr>
            <p:spPr bwMode="auto">
              <a:xfrm>
                <a:off x="4696508" y="4266517"/>
                <a:ext cx="261258" cy="223157"/>
              </a:xfrm>
              <a:prstGeom prst="ellipse">
                <a:avLst/>
              </a:prstGeom>
              <a:solidFill>
                <a:schemeClr val="accent5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GB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191919"/>
                  </a:solidFill>
                  <a:effectLst/>
                  <a:latin typeface="HelvNeue Light for IBM" pitchFamily="34" charset="0"/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9CEA2C9-C352-AECF-5B87-2AC20B4321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96508" y="4266517"/>
                <a:ext cx="261258" cy="223157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4F2EF99-6B92-B5E8-BB64-8295429743C0}"/>
                  </a:ext>
                </a:extLst>
              </p:cNvPr>
              <p:cNvSpPr/>
              <p:nvPr/>
            </p:nvSpPr>
            <p:spPr bwMode="auto">
              <a:xfrm>
                <a:off x="5426229" y="4266516"/>
                <a:ext cx="261258" cy="223157"/>
              </a:xfrm>
              <a:prstGeom prst="ellipse">
                <a:avLst/>
              </a:prstGeom>
              <a:solidFill>
                <a:schemeClr val="accent5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GB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191919"/>
                  </a:solidFill>
                  <a:effectLst/>
                  <a:latin typeface="HelvNeue Light for IBM" pitchFamily="34" charset="0"/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4F2EF99-6B92-B5E8-BB64-8295429743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26229" y="4266516"/>
                <a:ext cx="261258" cy="223157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474C1220-D09C-367C-3315-30A93C2A4EF9}"/>
                  </a:ext>
                </a:extLst>
              </p:cNvPr>
              <p:cNvSpPr/>
              <p:nvPr/>
            </p:nvSpPr>
            <p:spPr bwMode="auto">
              <a:xfrm>
                <a:off x="3941990" y="3243062"/>
                <a:ext cx="576943" cy="223157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kumimoji="0" lang="en-GB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kumimoji="0" lang="en-GB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191919"/>
                  </a:solidFill>
                  <a:effectLst/>
                  <a:latin typeface="HelvNeue Light for IBM" pitchFamily="34" charset="0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474C1220-D09C-367C-3315-30A93C2A4E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41990" y="3243062"/>
                <a:ext cx="576943" cy="223157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0E9499AD-2E20-9C6E-68D3-963BC98F6EBD}"/>
                  </a:ext>
                </a:extLst>
              </p:cNvPr>
              <p:cNvSpPr/>
              <p:nvPr/>
            </p:nvSpPr>
            <p:spPr bwMode="auto">
              <a:xfrm>
                <a:off x="4854730" y="3682188"/>
                <a:ext cx="695054" cy="223157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mbria Math" panose="02040503050406030204" pitchFamily="18" charset="0"/>
                        </a:rPr>
                        <m:t>¬(</m:t>
                      </m:r>
                      <m:r>
                        <a:rPr kumimoji="0" lang="en-GB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kumimoji="0" lang="en-GB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kumimoji="0" lang="en-GB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kumimoji="0" lang="en-GB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191919"/>
                  </a:solidFill>
                  <a:effectLst/>
                  <a:latin typeface="HelvNeue Light for IBM" pitchFamily="34" charset="0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0E9499AD-2E20-9C6E-68D3-963BC98F6E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4730" y="3682188"/>
                <a:ext cx="695054" cy="223157"/>
              </a:xfrm>
              <a:prstGeom prst="roundRect">
                <a:avLst/>
              </a:prstGeom>
              <a:blipFill>
                <a:blip r:embed="rId15"/>
                <a:stretch>
                  <a:fillRect b="-5000"/>
                </a:stretch>
              </a:blip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F7D5D4B-A4E8-7E62-2067-C6CE61C6446F}"/>
              </a:ext>
            </a:extLst>
          </p:cNvPr>
          <p:cNvCxnSpPr>
            <a:stCxn id="10" idx="4"/>
          </p:cNvCxnSpPr>
          <p:nvPr/>
        </p:nvCxnSpPr>
        <p:spPr bwMode="auto">
          <a:xfrm>
            <a:off x="3811361" y="2916270"/>
            <a:ext cx="277586" cy="321976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99BEE74-2BCD-36B6-E97C-106DE077F8CE}"/>
              </a:ext>
            </a:extLst>
          </p:cNvPr>
          <p:cNvCxnSpPr>
            <a:cxnSpLocks/>
            <a:stCxn id="11" idx="4"/>
          </p:cNvCxnSpPr>
          <p:nvPr/>
        </p:nvCxnSpPr>
        <p:spPr bwMode="auto">
          <a:xfrm flipH="1">
            <a:off x="4393745" y="2907786"/>
            <a:ext cx="261258" cy="330460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1640F87-02B6-9115-326C-50680DFF696D}"/>
              </a:ext>
            </a:extLst>
          </p:cNvPr>
          <p:cNvCxnSpPr>
            <a:cxnSpLocks/>
            <a:stCxn id="15" idx="3"/>
            <a:endCxn id="12" idx="2"/>
          </p:cNvCxnSpPr>
          <p:nvPr/>
        </p:nvCxnSpPr>
        <p:spPr bwMode="auto">
          <a:xfrm flipV="1">
            <a:off x="4518933" y="3352795"/>
            <a:ext cx="551065" cy="1846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488B603-5F63-0FE4-4664-2C47F0787AB1}"/>
              </a:ext>
            </a:extLst>
          </p:cNvPr>
          <p:cNvCxnSpPr>
            <a:cxnSpLocks/>
            <a:endCxn id="13" idx="0"/>
          </p:cNvCxnSpPr>
          <p:nvPr/>
        </p:nvCxnSpPr>
        <p:spPr bwMode="auto">
          <a:xfrm flipH="1">
            <a:off x="4827137" y="3914855"/>
            <a:ext cx="156673" cy="351662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72B30A3-1C40-A1DE-DC40-209C6D4F8B73}"/>
              </a:ext>
            </a:extLst>
          </p:cNvPr>
          <p:cNvCxnSpPr>
            <a:cxnSpLocks/>
            <a:endCxn id="14" idx="0"/>
          </p:cNvCxnSpPr>
          <p:nvPr/>
        </p:nvCxnSpPr>
        <p:spPr bwMode="auto">
          <a:xfrm>
            <a:off x="5430855" y="3905345"/>
            <a:ext cx="126003" cy="361171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53B9176-CE5D-1E93-6BC5-255BBA3A211E}"/>
              </a:ext>
            </a:extLst>
          </p:cNvPr>
          <p:cNvCxnSpPr>
            <a:cxnSpLocks/>
            <a:stCxn id="12" idx="4"/>
            <a:endCxn id="16" idx="0"/>
          </p:cNvCxnSpPr>
          <p:nvPr/>
        </p:nvCxnSpPr>
        <p:spPr bwMode="auto">
          <a:xfrm>
            <a:off x="5200627" y="3464373"/>
            <a:ext cx="1630" cy="217815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EF05854-0A04-14DD-39F9-9CBACD7B7DA8}"/>
              </a:ext>
            </a:extLst>
          </p:cNvPr>
          <p:cNvCxnSpPr>
            <a:cxnSpLocks/>
            <a:stCxn id="13" idx="7"/>
          </p:cNvCxnSpPr>
          <p:nvPr/>
        </p:nvCxnSpPr>
        <p:spPr bwMode="auto">
          <a:xfrm flipV="1">
            <a:off x="4919506" y="3905345"/>
            <a:ext cx="159277" cy="393853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5587815-70AA-54DA-A97F-B0F18E5FE5AC}"/>
              </a:ext>
            </a:extLst>
          </p:cNvPr>
          <p:cNvCxnSpPr>
            <a:cxnSpLocks/>
            <a:stCxn id="14" idx="1"/>
          </p:cNvCxnSpPr>
          <p:nvPr/>
        </p:nvCxnSpPr>
        <p:spPr bwMode="auto">
          <a:xfrm flipH="1" flipV="1">
            <a:off x="5331256" y="3914855"/>
            <a:ext cx="133233" cy="384342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A905A51-77A7-8F84-635B-844286770321}"/>
              </a:ext>
            </a:extLst>
          </p:cNvPr>
          <p:cNvSpPr/>
          <p:nvPr/>
        </p:nvSpPr>
        <p:spPr bwMode="auto">
          <a:xfrm>
            <a:off x="3608628" y="2571750"/>
            <a:ext cx="1855861" cy="983974"/>
          </a:xfrm>
          <a:prstGeom prst="roundRect">
            <a:avLst/>
          </a:prstGeom>
          <a:noFill/>
          <a:ln w="952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05941B5B-7968-D5DD-3DEE-E2573D16B6C1}"/>
              </a:ext>
            </a:extLst>
          </p:cNvPr>
          <p:cNvSpPr/>
          <p:nvPr/>
        </p:nvSpPr>
        <p:spPr bwMode="auto">
          <a:xfrm>
            <a:off x="4599559" y="3188749"/>
            <a:ext cx="1198292" cy="1412240"/>
          </a:xfrm>
          <a:prstGeom prst="roundRect">
            <a:avLst/>
          </a:prstGeom>
          <a:noFill/>
          <a:ln w="9525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E0FC204-42B1-1C95-9B4C-4BF01C215F12}"/>
              </a:ext>
            </a:extLst>
          </p:cNvPr>
          <p:cNvSpPr/>
          <p:nvPr/>
        </p:nvSpPr>
        <p:spPr bwMode="auto">
          <a:xfrm>
            <a:off x="360361" y="3352795"/>
            <a:ext cx="2379918" cy="314744"/>
          </a:xfrm>
          <a:prstGeom prst="roundRect">
            <a:avLst/>
          </a:prstGeom>
          <a:noFill/>
          <a:ln w="952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A394B861-B77B-FF75-A0EA-760DA0E83ED8}"/>
              </a:ext>
            </a:extLst>
          </p:cNvPr>
          <p:cNvSpPr/>
          <p:nvPr/>
        </p:nvSpPr>
        <p:spPr bwMode="auto">
          <a:xfrm>
            <a:off x="352633" y="3733847"/>
            <a:ext cx="3458728" cy="314744"/>
          </a:xfrm>
          <a:prstGeom prst="roundRect">
            <a:avLst/>
          </a:prstGeom>
          <a:noFill/>
          <a:ln w="9525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1C7EBC0-1DF5-FB6A-F3CB-3F49226F079E}"/>
                  </a:ext>
                </a:extLst>
              </p:cNvPr>
              <p:cNvSpPr txBox="1"/>
              <p:nvPr/>
            </p:nvSpPr>
            <p:spPr>
              <a:xfrm>
                <a:off x="6276233" y="3827154"/>
                <a:ext cx="1332481" cy="221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GB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1C7EBC0-1DF5-FB6A-F3CB-3F49226F0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233" y="3827154"/>
                <a:ext cx="1332481" cy="221599"/>
              </a:xfrm>
              <a:prstGeom prst="rect">
                <a:avLst/>
              </a:prstGeom>
              <a:blipFill>
                <a:blip r:embed="rId16"/>
                <a:stretch>
                  <a:fillRect l="-2830" t="-5556"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1CFAD95-6AFF-000F-1A4E-AEC8F2324520}"/>
                  </a:ext>
                </a:extLst>
              </p:cNvPr>
              <p:cNvSpPr txBox="1"/>
              <p:nvPr/>
            </p:nvSpPr>
            <p:spPr>
              <a:xfrm>
                <a:off x="6276233" y="4100608"/>
                <a:ext cx="2276714" cy="221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GB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GB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1CFAD95-6AFF-000F-1A4E-AEC8F2324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233" y="4100608"/>
                <a:ext cx="2276714" cy="221599"/>
              </a:xfrm>
              <a:prstGeom prst="rect">
                <a:avLst/>
              </a:prstGeom>
              <a:blipFill>
                <a:blip r:embed="rId17"/>
                <a:stretch>
                  <a:fillRect l="-1667" t="-5556"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4405D12-96CA-D932-39A8-4A66B37BDCCA}"/>
                  </a:ext>
                </a:extLst>
              </p:cNvPr>
              <p:cNvSpPr txBox="1"/>
              <p:nvPr/>
            </p:nvSpPr>
            <p:spPr>
              <a:xfrm>
                <a:off x="6276233" y="4374061"/>
                <a:ext cx="2276714" cy="221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GB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GB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4405D12-96CA-D932-39A8-4A66B37BD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233" y="4374061"/>
                <a:ext cx="2276714" cy="221599"/>
              </a:xfrm>
              <a:prstGeom prst="rect">
                <a:avLst/>
              </a:prstGeom>
              <a:blipFill>
                <a:blip r:embed="rId18"/>
                <a:stretch>
                  <a:fillRect l="-1667" t="-5556"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8020A6F-8823-1C9D-A1B6-AE59030B881F}"/>
                  </a:ext>
                </a:extLst>
              </p:cNvPr>
              <p:cNvSpPr txBox="1"/>
              <p:nvPr/>
            </p:nvSpPr>
            <p:spPr>
              <a:xfrm>
                <a:off x="6252687" y="2881693"/>
                <a:ext cx="2583592" cy="7571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1600" dirty="0">
                    <a:solidFill>
                      <a:srgbClr val="0070C0"/>
                    </a:solidFill>
                  </a:rPr>
                  <a:t> are independent</a:t>
                </a:r>
              </a:p>
              <a:p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600" dirty="0">
                    <a:solidFill>
                      <a:srgbClr val="0070C0"/>
                    </a:solidFill>
                  </a:rPr>
                  <a:t> is CI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600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600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6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600" dirty="0">
                    <a:solidFill>
                      <a:srgbClr val="0070C0"/>
                    </a:solidFill>
                  </a:rPr>
                  <a:t> given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600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6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600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600" dirty="0">
                    <a:solidFill>
                      <a:srgbClr val="0070C0"/>
                    </a:solidFill>
                  </a:rPr>
                  <a:t> is CI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600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600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6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600" dirty="0">
                    <a:solidFill>
                      <a:srgbClr val="0070C0"/>
                    </a:solidFill>
                  </a:rPr>
                  <a:t> given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600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6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8020A6F-8823-1C9D-A1B6-AE59030B8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687" y="2881693"/>
                <a:ext cx="2583592" cy="757130"/>
              </a:xfrm>
              <a:prstGeom prst="rect">
                <a:avLst/>
              </a:prstGeom>
              <a:blipFill>
                <a:blip r:embed="rId19"/>
                <a:stretch>
                  <a:fillRect t="-666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4631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6F4D9-4C4A-4AD3-65E0-DDB4314A2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Exact Inference in LCNs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A00FCF1-C5CD-EF64-C7AE-AB86970ED6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8614" y="846640"/>
                <a:ext cx="8455025" cy="3682314"/>
              </a:xfrm>
            </p:spPr>
            <p:txBody>
              <a:bodyPr/>
              <a:lstStyle/>
              <a:p>
                <a:r>
                  <a:rPr lang="en-US" dirty="0"/>
                  <a:t>Given a query formula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, compute posterior lower and upper bounds 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atom,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be its </a:t>
                </a:r>
                <a:r>
                  <a:rPr lang="en-US" b="1" dirty="0"/>
                  <a:t>parents</a:t>
                </a:r>
                <a:r>
                  <a:rPr lang="en-US" dirty="0"/>
                  <a:t> and </a:t>
                </a:r>
                <a:r>
                  <a:rPr lang="en-US" b="1" dirty="0" err="1"/>
                  <a:t>ndnp’s</a:t>
                </a:r>
                <a:r>
                  <a:rPr lang="en-US" dirty="0"/>
                  <a:t> sets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we assert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or equivalently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A00FCF1-C5CD-EF64-C7AE-AB86970ED6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8614" y="846640"/>
                <a:ext cx="8455025" cy="3682314"/>
              </a:xfrm>
              <a:blipFill>
                <a:blip r:embed="rId2"/>
                <a:stretch>
                  <a:fillRect l="-1199" t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8B575B95-EDF4-34F1-D810-EA37574B1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163" y="2374607"/>
            <a:ext cx="3167657" cy="18902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E6C2C3-30D5-D87A-EB9E-E473B966C8BE}"/>
                  </a:ext>
                </a:extLst>
              </p:cNvPr>
              <p:cNvSpPr txBox="1"/>
              <p:nvPr/>
            </p:nvSpPr>
            <p:spPr>
              <a:xfrm>
                <a:off x="3919459" y="3240004"/>
                <a:ext cx="1222771" cy="2088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GB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GB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GB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E6C2C3-30D5-D87A-EB9E-E473B966C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9459" y="3240004"/>
                <a:ext cx="1222771" cy="208840"/>
              </a:xfrm>
              <a:prstGeom prst="rect">
                <a:avLst/>
              </a:prstGeom>
              <a:blipFill>
                <a:blip r:embed="rId4"/>
                <a:stretch>
                  <a:fillRect l="-3061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9977497-D8AC-0FB0-F338-385C57E6BC4A}"/>
                  </a:ext>
                </a:extLst>
              </p:cNvPr>
              <p:cNvSpPr txBox="1"/>
              <p:nvPr/>
            </p:nvSpPr>
            <p:spPr>
              <a:xfrm>
                <a:off x="3639487" y="3471371"/>
                <a:ext cx="1598066" cy="211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GB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e>
                          <m:r>
                            <a:rPr lang="en-GB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GB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GB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9977497-D8AC-0FB0-F338-385C57E6B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487" y="3471371"/>
                <a:ext cx="1598066" cy="211276"/>
              </a:xfrm>
              <a:prstGeom prst="rect">
                <a:avLst/>
              </a:prstGeom>
              <a:blipFill>
                <a:blip r:embed="rId5"/>
                <a:stretch>
                  <a:fillRect l="-2362" t="-5882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A3ED46-7D99-106D-0D67-B6B70EFCF18B}"/>
                  </a:ext>
                </a:extLst>
              </p:cNvPr>
              <p:cNvSpPr txBox="1"/>
              <p:nvPr/>
            </p:nvSpPr>
            <p:spPr>
              <a:xfrm>
                <a:off x="296867" y="1773274"/>
                <a:ext cx="3360087" cy="28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400" dirty="0"/>
                  <a:t> atoms,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400" dirty="0"/>
                  <a:t> interpretations (worlds)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A3ED46-7D99-106D-0D67-B6B70EFCF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67" y="1773274"/>
                <a:ext cx="3360087" cy="286232"/>
              </a:xfrm>
              <a:prstGeom prst="rect">
                <a:avLst/>
              </a:prstGeom>
              <a:blipFill>
                <a:blip r:embed="rId6"/>
                <a:stretch>
                  <a:fillRect t="-12500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8B146C-BDF8-7395-0C58-1C360B5B5426}"/>
                  </a:ext>
                </a:extLst>
              </p:cNvPr>
              <p:cNvSpPr txBox="1"/>
              <p:nvPr/>
            </p:nvSpPr>
            <p:spPr>
              <a:xfrm>
                <a:off x="296867" y="2004785"/>
                <a:ext cx="2735236" cy="3098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4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GB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400" dirty="0"/>
                  <a:t>probability vector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8B146C-BDF8-7395-0C58-1C360B5B5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67" y="2004785"/>
                <a:ext cx="2735236" cy="309893"/>
              </a:xfrm>
              <a:prstGeom prst="rect">
                <a:avLst/>
              </a:prstGeom>
              <a:blipFill>
                <a:blip r:embed="rId7"/>
                <a:stretch>
                  <a:fillRect t="-7692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531AA89-8F96-DA5E-985A-9B16D99D41AB}"/>
                  </a:ext>
                </a:extLst>
              </p:cNvPr>
              <p:cNvSpPr txBox="1"/>
              <p:nvPr/>
            </p:nvSpPr>
            <p:spPr>
              <a:xfrm>
                <a:off x="277167" y="2366232"/>
                <a:ext cx="3296672" cy="7250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GB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14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GB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GB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 indicator vector, </a:t>
                </a:r>
              </a:p>
              <a:p>
                <a:r>
                  <a:rPr lang="en-US" sz="1400" b="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400" dirty="0"/>
                  <a:t> if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400" dirty="0"/>
                  <a:t> is true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1400" dirty="0"/>
                  <a:t> interpretation</a:t>
                </a:r>
              </a:p>
              <a:p>
                <a:r>
                  <a:rPr lang="en-US" sz="140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/>
                  <a:t>, otherwise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531AA89-8F96-DA5E-985A-9B16D99D4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67" y="2366232"/>
                <a:ext cx="3296672" cy="725007"/>
              </a:xfrm>
              <a:prstGeom prst="rect">
                <a:avLst/>
              </a:prstGeom>
              <a:blipFill>
                <a:blip r:embed="rId8"/>
                <a:stretch>
                  <a:fillRect t="-6897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F88312E-22CD-EFFA-35E3-6B564B7F7E4C}"/>
                  </a:ext>
                </a:extLst>
              </p:cNvPr>
              <p:cNvSpPr txBox="1"/>
              <p:nvPr/>
            </p:nvSpPr>
            <p:spPr>
              <a:xfrm>
                <a:off x="296866" y="3121719"/>
                <a:ext cx="2948243" cy="28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⊙</m:t>
                    </m:r>
                  </m:oMath>
                </a14:m>
                <a:r>
                  <a:rPr lang="en-US" sz="1400" dirty="0"/>
                  <a:t> is the dot-product of two vectors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F88312E-22CD-EFFA-35E3-6B564B7F7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66" y="3121719"/>
                <a:ext cx="2948243" cy="286232"/>
              </a:xfrm>
              <a:prstGeom prst="rect">
                <a:avLst/>
              </a:prstGeom>
              <a:blipFill>
                <a:blip r:embed="rId9"/>
                <a:stretch>
                  <a:fillRect t="-12500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A4192E8-3004-67F5-3E09-2982B3A0ACBB}"/>
              </a:ext>
            </a:extLst>
          </p:cNvPr>
          <p:cNvCxnSpPr/>
          <p:nvPr/>
        </p:nvCxnSpPr>
        <p:spPr bwMode="auto">
          <a:xfrm>
            <a:off x="5218118" y="3344424"/>
            <a:ext cx="260350" cy="0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3F3716E-0FF4-DC9A-4325-97B41A6BCE73}"/>
              </a:ext>
            </a:extLst>
          </p:cNvPr>
          <p:cNvCxnSpPr/>
          <p:nvPr/>
        </p:nvCxnSpPr>
        <p:spPr bwMode="auto">
          <a:xfrm>
            <a:off x="5237553" y="3577009"/>
            <a:ext cx="260350" cy="0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403B8CE-73DF-8810-DD2C-978A260231E4}"/>
                  </a:ext>
                </a:extLst>
              </p:cNvPr>
              <p:cNvSpPr txBox="1"/>
              <p:nvPr/>
            </p:nvSpPr>
            <p:spPr>
              <a:xfrm>
                <a:off x="1745765" y="3716438"/>
                <a:ext cx="3579044" cy="28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GB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GB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GB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GB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GB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GB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GB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GB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GB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GB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403B8CE-73DF-8810-DD2C-978A26023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765" y="3716438"/>
                <a:ext cx="3579044" cy="2862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00FBA49-8A00-0CB0-E52A-BF7CB66FBE6B}"/>
              </a:ext>
            </a:extLst>
          </p:cNvPr>
          <p:cNvCxnSpPr/>
          <p:nvPr/>
        </p:nvCxnSpPr>
        <p:spPr bwMode="auto">
          <a:xfrm>
            <a:off x="5218118" y="3859554"/>
            <a:ext cx="260350" cy="0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531481C-501C-9508-5DE5-09DAE143089F}"/>
                  </a:ext>
                </a:extLst>
              </p:cNvPr>
              <p:cNvSpPr txBox="1"/>
              <p:nvPr/>
            </p:nvSpPr>
            <p:spPr>
              <a:xfrm>
                <a:off x="3706026" y="4637315"/>
                <a:ext cx="2499146" cy="1938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∧…∧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∧…∧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531481C-501C-9508-5DE5-09DAE14308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026" y="4637315"/>
                <a:ext cx="2499146" cy="193899"/>
              </a:xfrm>
              <a:prstGeom prst="rect">
                <a:avLst/>
              </a:prstGeom>
              <a:blipFill>
                <a:blip r:embed="rId11"/>
                <a:stretch>
                  <a:fillRect l="-505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5490B8D-284C-F8C3-1FA3-C8EFE9660742}"/>
                  </a:ext>
                </a:extLst>
              </p:cNvPr>
              <p:cNvSpPr txBox="1"/>
              <p:nvPr/>
            </p:nvSpPr>
            <p:spPr>
              <a:xfrm>
                <a:off x="3706026" y="4857667"/>
                <a:ext cx="1240083" cy="1938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∧…∧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5490B8D-284C-F8C3-1FA3-C8EFE96607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026" y="4857667"/>
                <a:ext cx="1240083" cy="193899"/>
              </a:xfrm>
              <a:prstGeom prst="rect">
                <a:avLst/>
              </a:prstGeom>
              <a:blipFill>
                <a:blip r:embed="rId12"/>
                <a:stretch>
                  <a:fillRect l="-4040" t="-6250" b="-4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4ECE1DA-CAC4-8745-2AD7-958A7A35EC61}"/>
                  </a:ext>
                </a:extLst>
              </p:cNvPr>
              <p:cNvSpPr txBox="1"/>
              <p:nvPr/>
            </p:nvSpPr>
            <p:spPr>
              <a:xfrm>
                <a:off x="6393113" y="4637315"/>
                <a:ext cx="1512209" cy="1938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∧…∧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4ECE1DA-CAC4-8745-2AD7-958A7A35E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113" y="4637315"/>
                <a:ext cx="1512209" cy="193899"/>
              </a:xfrm>
              <a:prstGeom prst="rect">
                <a:avLst/>
              </a:prstGeom>
              <a:blipFill>
                <a:blip r:embed="rId13"/>
                <a:stretch>
                  <a:fillRect l="-250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8DBC223-3A0E-A32A-0DA4-C9A6E816EFB5}"/>
                  </a:ext>
                </a:extLst>
              </p:cNvPr>
              <p:cNvSpPr txBox="1"/>
              <p:nvPr/>
            </p:nvSpPr>
            <p:spPr>
              <a:xfrm>
                <a:off x="6375572" y="4856391"/>
                <a:ext cx="2202270" cy="1938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∧…∧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∧…∧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8DBC223-3A0E-A32A-0DA4-C9A6E816E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572" y="4856391"/>
                <a:ext cx="2202270" cy="193899"/>
              </a:xfrm>
              <a:prstGeom prst="rect">
                <a:avLst/>
              </a:prstGeom>
              <a:blipFill>
                <a:blip r:embed="rId14"/>
                <a:stretch>
                  <a:fillRect l="-1724" t="-6250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8749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C47C8FC7-54EE-E9ED-D684-873980B2EC3E}"/>
              </a:ext>
            </a:extLst>
          </p:cNvPr>
          <p:cNvSpPr/>
          <p:nvPr/>
        </p:nvSpPr>
        <p:spPr bwMode="auto">
          <a:xfrm>
            <a:off x="2235486" y="2824594"/>
            <a:ext cx="5806802" cy="2194446"/>
          </a:xfrm>
          <a:prstGeom prst="roundRect">
            <a:avLst>
              <a:gd name="adj" fmla="val 4415"/>
            </a:avLst>
          </a:prstGeom>
          <a:solidFill>
            <a:srgbClr val="92D05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3EBDFD-34FC-CE52-C19E-1BF8215D7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7F97F0F-23B6-AAFB-08ED-EF91E64F8A6F}"/>
                  </a:ext>
                </a:extLst>
              </p:cNvPr>
              <p:cNvSpPr txBox="1"/>
              <p:nvPr/>
            </p:nvSpPr>
            <p:spPr>
              <a:xfrm>
                <a:off x="760413" y="1087375"/>
                <a:ext cx="1163587" cy="166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0.1≤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≤0.2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7F97F0F-23B6-AAFB-08ED-EF91E64F8A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13" y="1087375"/>
                <a:ext cx="1163587" cy="166199"/>
              </a:xfrm>
              <a:prstGeom prst="rect">
                <a:avLst/>
              </a:prstGeom>
              <a:blipFill>
                <a:blip r:embed="rId2"/>
                <a:stretch>
                  <a:fillRect l="-3261" t="-7143" r="-2174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67200F-AF4F-18BA-B480-B92A88B38AE4}"/>
                  </a:ext>
                </a:extLst>
              </p:cNvPr>
              <p:cNvSpPr txBox="1"/>
              <p:nvPr/>
            </p:nvSpPr>
            <p:spPr>
              <a:xfrm>
                <a:off x="760413" y="1356079"/>
                <a:ext cx="1242135" cy="166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0.05≤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≤0.1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67200F-AF4F-18BA-B480-B92A88B38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13" y="1356079"/>
                <a:ext cx="1242135" cy="166199"/>
              </a:xfrm>
              <a:prstGeom prst="rect">
                <a:avLst/>
              </a:prstGeom>
              <a:blipFill>
                <a:blip r:embed="rId3"/>
                <a:stretch>
                  <a:fillRect l="-3061" r="-2041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71767B-82D7-B045-B9C6-7C664B151903}"/>
                  </a:ext>
                </a:extLst>
              </p:cNvPr>
              <p:cNvSpPr txBox="1"/>
              <p:nvPr/>
            </p:nvSpPr>
            <p:spPr>
              <a:xfrm>
                <a:off x="760413" y="1624783"/>
                <a:ext cx="1541063" cy="166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0.8≤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≤0.9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71767B-82D7-B045-B9C6-7C664B151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13" y="1624783"/>
                <a:ext cx="1541063" cy="166199"/>
              </a:xfrm>
              <a:prstGeom prst="rect">
                <a:avLst/>
              </a:prstGeom>
              <a:blipFill>
                <a:blip r:embed="rId4"/>
                <a:stretch>
                  <a:fillRect l="-1639" t="-7143" r="-1639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FA6F037-8FD7-F27B-F021-30FA811AFC69}"/>
                  </a:ext>
                </a:extLst>
              </p:cNvPr>
              <p:cNvSpPr txBox="1"/>
              <p:nvPr/>
            </p:nvSpPr>
            <p:spPr>
              <a:xfrm>
                <a:off x="760413" y="1893487"/>
                <a:ext cx="1850186" cy="166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0.7≤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¬(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≤0.8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FA6F037-8FD7-F27B-F021-30FA811AF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13" y="1893487"/>
                <a:ext cx="1850186" cy="166199"/>
              </a:xfrm>
              <a:prstGeom prst="rect">
                <a:avLst/>
              </a:prstGeom>
              <a:blipFill>
                <a:blip r:embed="rId5"/>
                <a:stretch>
                  <a:fillRect l="-1370" t="-7143" r="-137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5C61F8D-9637-3963-C09A-63C2FCBF2071}"/>
                  </a:ext>
                </a:extLst>
              </p:cNvPr>
              <p:cNvSpPr txBox="1"/>
              <p:nvPr/>
            </p:nvSpPr>
            <p:spPr>
              <a:xfrm>
                <a:off x="760413" y="2162191"/>
                <a:ext cx="1335494" cy="166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0.01≤</m:t>
                      </m:r>
                      <m:r>
                        <a:rPr lang="en-GB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GB" sz="1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≤0.08</m:t>
                      </m:r>
                    </m:oMath>
                  </m:oMathPara>
                </a14:m>
                <a:endParaRPr lang="en-US" sz="1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5C61F8D-9637-3963-C09A-63C2FCBF2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13" y="2162191"/>
                <a:ext cx="1335494" cy="166199"/>
              </a:xfrm>
              <a:prstGeom prst="rect">
                <a:avLst/>
              </a:prstGeom>
              <a:blipFill>
                <a:blip r:embed="rId6"/>
                <a:stretch>
                  <a:fillRect l="-2830" t="-7143" r="-1887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8E504F-6D82-DE31-AD1A-D72CFB1A331D}"/>
                  </a:ext>
                </a:extLst>
              </p:cNvPr>
              <p:cNvSpPr txBox="1"/>
              <p:nvPr/>
            </p:nvSpPr>
            <p:spPr>
              <a:xfrm>
                <a:off x="548640" y="2401542"/>
                <a:ext cx="1557927" cy="28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Query: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8E504F-6D82-DE31-AD1A-D72CFB1A3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" y="2401542"/>
                <a:ext cx="1557927" cy="286232"/>
              </a:xfrm>
              <a:prstGeom prst="rect">
                <a:avLst/>
              </a:prstGeom>
              <a:blipFill>
                <a:blip r:embed="rId7"/>
                <a:stretch>
                  <a:fillRect l="-1613" t="-13043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683F0E9-7C9F-2B6F-413A-4291D70271C1}"/>
              </a:ext>
            </a:extLst>
          </p:cNvPr>
          <p:cNvSpPr txBox="1"/>
          <p:nvPr/>
        </p:nvSpPr>
        <p:spPr>
          <a:xfrm>
            <a:off x="548640" y="773093"/>
            <a:ext cx="593432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LCN: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8BBF276-03F4-12E8-8298-3B200D27300A}"/>
                  </a:ext>
                </a:extLst>
              </p:cNvPr>
              <p:cNvSpPr txBox="1"/>
              <p:nvPr/>
            </p:nvSpPr>
            <p:spPr>
              <a:xfrm>
                <a:off x="6333607" y="1068035"/>
                <a:ext cx="1001556" cy="166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8BBF276-03F4-12E8-8298-3B200D273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607" y="1068035"/>
                <a:ext cx="1001556" cy="166199"/>
              </a:xfrm>
              <a:prstGeom prst="rect">
                <a:avLst/>
              </a:prstGeom>
              <a:blipFill>
                <a:blip r:embed="rId8"/>
                <a:stretch>
                  <a:fillRect l="-2500" t="-7692" b="-4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9CD4094-985E-1BEB-1E01-240DDFB80AEF}"/>
                  </a:ext>
                </a:extLst>
              </p:cNvPr>
              <p:cNvSpPr txBox="1"/>
              <p:nvPr/>
            </p:nvSpPr>
            <p:spPr>
              <a:xfrm>
                <a:off x="4482017" y="2878880"/>
                <a:ext cx="2426498" cy="1874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GB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⊙</m:t>
                      </m:r>
                      <m:acc>
                        <m:accPr>
                          <m:chr m:val="⃗"/>
                          <m:ctrlP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GB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⊙</m:t>
                      </m:r>
                      <m:acc>
                        <m:accPr>
                          <m:chr m:val="⃗"/>
                          <m:ctrlP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)⋅(</m:t>
                      </m:r>
                      <m:sSub>
                        <m:sSubPr>
                          <m:ctrlP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GB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⊙</m:t>
                      </m:r>
                      <m:acc>
                        <m:accPr>
                          <m:chr m:val="⃗"/>
                          <m:ctrlP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9CD4094-985E-1BEB-1E01-240DDFB80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017" y="2878880"/>
                <a:ext cx="2426498" cy="187424"/>
              </a:xfrm>
              <a:prstGeom prst="rect">
                <a:avLst/>
              </a:prstGeom>
              <a:blipFill>
                <a:blip r:embed="rId9"/>
                <a:stretch>
                  <a:fillRect l="-521" t="-43750" r="-1042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64293EA-B571-54E3-69BE-F53B9601EA0F}"/>
                  </a:ext>
                </a:extLst>
              </p:cNvPr>
              <p:cNvSpPr txBox="1"/>
              <p:nvPr/>
            </p:nvSpPr>
            <p:spPr>
              <a:xfrm>
                <a:off x="2275151" y="4775343"/>
                <a:ext cx="1479764" cy="166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≥0, ∀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∈{1, …, 32}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64293EA-B571-54E3-69BE-F53B9601E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151" y="4775343"/>
                <a:ext cx="1479764" cy="166199"/>
              </a:xfrm>
              <a:prstGeom prst="rect">
                <a:avLst/>
              </a:prstGeom>
              <a:blipFill>
                <a:blip r:embed="rId10"/>
                <a:stretch>
                  <a:fillRect l="-2564" t="-6667" r="-341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ED8E1D4-064E-A5A8-0CAF-265B48D55285}"/>
                  </a:ext>
                </a:extLst>
              </p:cNvPr>
              <p:cNvSpPr txBox="1"/>
              <p:nvPr/>
            </p:nvSpPr>
            <p:spPr>
              <a:xfrm>
                <a:off x="2275151" y="4564512"/>
                <a:ext cx="1527020" cy="166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ED8E1D4-064E-A5A8-0CAF-265B48D55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151" y="4564512"/>
                <a:ext cx="1527020" cy="166199"/>
              </a:xfrm>
              <a:prstGeom prst="rect">
                <a:avLst/>
              </a:prstGeom>
              <a:blipFill>
                <a:blip r:embed="rId11"/>
                <a:stretch>
                  <a:fillRect l="-2479" r="-1653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BA664D5-91A4-4141-D61D-DDBEAC05784E}"/>
                  </a:ext>
                </a:extLst>
              </p:cNvPr>
              <p:cNvSpPr txBox="1"/>
              <p:nvPr/>
            </p:nvSpPr>
            <p:spPr>
              <a:xfrm>
                <a:off x="2275151" y="2868820"/>
                <a:ext cx="1334340" cy="1874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0.1≤</m:t>
                      </m:r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⊙</m:t>
                      </m:r>
                      <m:acc>
                        <m:accPr>
                          <m:chr m:val="⃗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≤0.2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BA664D5-91A4-4141-D61D-DDBEAC057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151" y="2868820"/>
                <a:ext cx="1334340" cy="187424"/>
              </a:xfrm>
              <a:prstGeom prst="rect">
                <a:avLst/>
              </a:prstGeom>
              <a:blipFill>
                <a:blip r:embed="rId12"/>
                <a:stretch>
                  <a:fillRect l="-1887" t="-46667" r="-188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CDC8CC-64CE-6A8A-5C01-961CA80768E1}"/>
                  </a:ext>
                </a:extLst>
              </p:cNvPr>
              <p:cNvSpPr txBox="1"/>
              <p:nvPr/>
            </p:nvSpPr>
            <p:spPr>
              <a:xfrm>
                <a:off x="2275151" y="3100876"/>
                <a:ext cx="1413272" cy="1874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0.05≤</m:t>
                      </m:r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⊙</m:t>
                      </m:r>
                      <m:acc>
                        <m:accPr>
                          <m:chr m:val="⃗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≤0.1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CDC8CC-64CE-6A8A-5C01-961CA80768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151" y="3100876"/>
                <a:ext cx="1413272" cy="187424"/>
              </a:xfrm>
              <a:prstGeom prst="rect">
                <a:avLst/>
              </a:prstGeom>
              <a:blipFill>
                <a:blip r:embed="rId13"/>
                <a:stretch>
                  <a:fillRect l="-1786" t="-46667" r="-178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7D86A1C-9FB8-8AB2-FFD8-3EADD7AABF6E}"/>
                  </a:ext>
                </a:extLst>
              </p:cNvPr>
              <p:cNvSpPr txBox="1"/>
              <p:nvPr/>
            </p:nvSpPr>
            <p:spPr>
              <a:xfrm>
                <a:off x="2275151" y="4332200"/>
                <a:ext cx="1507207" cy="1874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0.01≤</m:t>
                      </m:r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⊙</m:t>
                      </m:r>
                      <m:acc>
                        <m:accPr>
                          <m:chr m:val="⃗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≤0.08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7D86A1C-9FB8-8AB2-FFD8-3EADD7AAB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151" y="4332200"/>
                <a:ext cx="1507207" cy="187424"/>
              </a:xfrm>
              <a:prstGeom prst="rect">
                <a:avLst/>
              </a:prstGeom>
              <a:blipFill>
                <a:blip r:embed="rId14"/>
                <a:stretch>
                  <a:fillRect l="-1681" t="-46667" r="-168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45BC0C1-AF51-F548-CF09-7826565F03B6}"/>
                  </a:ext>
                </a:extLst>
              </p:cNvPr>
              <p:cNvSpPr txBox="1"/>
              <p:nvPr/>
            </p:nvSpPr>
            <p:spPr>
              <a:xfrm>
                <a:off x="2275151" y="3333188"/>
                <a:ext cx="2028125" cy="2073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∧(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⊙</m:t>
                      </m:r>
                      <m:acc>
                        <m:accPr>
                          <m:chr m:val="⃗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−0.9 </m:t>
                      </m:r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45BC0C1-AF51-F548-CF09-7826565F03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151" y="3333188"/>
                <a:ext cx="2028125" cy="207301"/>
              </a:xfrm>
              <a:prstGeom prst="rect">
                <a:avLst/>
              </a:prstGeom>
              <a:blipFill>
                <a:blip r:embed="rId15"/>
                <a:stretch>
                  <a:fillRect l="-3125" t="-41176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D3B0800-D269-3AB8-F518-3A654FA2BB70}"/>
                  </a:ext>
                </a:extLst>
              </p:cNvPr>
              <p:cNvSpPr txBox="1"/>
              <p:nvPr/>
            </p:nvSpPr>
            <p:spPr>
              <a:xfrm>
                <a:off x="2275151" y="3837054"/>
                <a:ext cx="1904176" cy="2029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d>
                            <m:d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⊙</m:t>
                      </m:r>
                      <m:acc>
                        <m:accPr>
                          <m:chr m:val="⃗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−0.8 </m:t>
                      </m:r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D3B0800-D269-3AB8-F518-3A654FA2B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151" y="3837054"/>
                <a:ext cx="1904176" cy="202941"/>
              </a:xfrm>
              <a:prstGeom prst="rect">
                <a:avLst/>
              </a:prstGeom>
              <a:blipFill>
                <a:blip r:embed="rId16"/>
                <a:stretch>
                  <a:fillRect l="-1325" t="-33333" r="-662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49BE802-4201-EA1E-35B3-915A19DB0EE1}"/>
                  </a:ext>
                </a:extLst>
              </p:cNvPr>
              <p:cNvSpPr txBox="1"/>
              <p:nvPr/>
            </p:nvSpPr>
            <p:spPr>
              <a:xfrm>
                <a:off x="2275151" y="3585121"/>
                <a:ext cx="2028125" cy="2073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∧(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⊙</m:t>
                      </m:r>
                      <m:acc>
                        <m:accPr>
                          <m:chr m:val="⃗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−0.8 </m:t>
                      </m:r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49BE802-4201-EA1E-35B3-915A19DB0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151" y="3585121"/>
                <a:ext cx="2028125" cy="207301"/>
              </a:xfrm>
              <a:prstGeom prst="rect">
                <a:avLst/>
              </a:prstGeom>
              <a:blipFill>
                <a:blip r:embed="rId17"/>
                <a:stretch>
                  <a:fillRect l="-3125" t="-41176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66184D4-3AB5-17E4-FE87-B8E0599F0FBA}"/>
                  </a:ext>
                </a:extLst>
              </p:cNvPr>
              <p:cNvSpPr txBox="1"/>
              <p:nvPr/>
            </p:nvSpPr>
            <p:spPr>
              <a:xfrm>
                <a:off x="2275151" y="4084627"/>
                <a:ext cx="1904176" cy="2029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d>
                            <m:d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⊙</m:t>
                      </m:r>
                      <m:acc>
                        <m:accPr>
                          <m:chr m:val="⃗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−0.7 </m:t>
                      </m:r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66184D4-3AB5-17E4-FE87-B8E0599F0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151" y="4084627"/>
                <a:ext cx="1904176" cy="202941"/>
              </a:xfrm>
              <a:prstGeom prst="rect">
                <a:avLst/>
              </a:prstGeom>
              <a:blipFill>
                <a:blip r:embed="rId18"/>
                <a:stretch>
                  <a:fillRect l="-1325" t="-41176" r="-662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0E06C58-FD26-2F95-00BB-B797D6164CDF}"/>
                  </a:ext>
                </a:extLst>
              </p:cNvPr>
              <p:cNvSpPr txBox="1"/>
              <p:nvPr/>
            </p:nvSpPr>
            <p:spPr>
              <a:xfrm>
                <a:off x="4455472" y="4587919"/>
                <a:ext cx="1404359" cy="1874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2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func>
                            <m:func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2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∧¬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⊙</m:t>
                              </m:r>
                            </m:e>
                          </m:func>
                        </m:e>
                      </m:func>
                      <m:acc>
                        <m:accPr>
                          <m:chr m:val="⃗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0E06C58-FD26-2F95-00BB-B797D6164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472" y="4587919"/>
                <a:ext cx="1404359" cy="187424"/>
              </a:xfrm>
              <a:prstGeom prst="rect">
                <a:avLst/>
              </a:prstGeom>
              <a:blipFill>
                <a:blip r:embed="rId19"/>
                <a:stretch>
                  <a:fillRect l="-1786" t="-46667" r="-1786" b="-4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A41B6DC-D91C-C1A8-ADB7-24F8EB8CBDE2}"/>
                  </a:ext>
                </a:extLst>
              </p:cNvPr>
              <p:cNvSpPr txBox="1"/>
              <p:nvPr/>
            </p:nvSpPr>
            <p:spPr>
              <a:xfrm>
                <a:off x="6333607" y="1307854"/>
                <a:ext cx="1268552" cy="166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A41B6DC-D91C-C1A8-ADB7-24F8EB8CBD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607" y="1307854"/>
                <a:ext cx="1268552" cy="166199"/>
              </a:xfrm>
              <a:prstGeom prst="rect">
                <a:avLst/>
              </a:prstGeom>
              <a:blipFill>
                <a:blip r:embed="rId20"/>
                <a:stretch>
                  <a:fillRect l="-1980" t="-14286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BCF1A4E-FF25-2AB0-AA39-D8647A1178A1}"/>
                  </a:ext>
                </a:extLst>
              </p:cNvPr>
              <p:cNvSpPr txBox="1"/>
              <p:nvPr/>
            </p:nvSpPr>
            <p:spPr>
              <a:xfrm>
                <a:off x="2837575" y="1883773"/>
                <a:ext cx="555280" cy="166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𝑦𝑒𝑠</m:t>
                      </m:r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BCF1A4E-FF25-2AB0-AA39-D8647A117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575" y="1883773"/>
                <a:ext cx="555280" cy="166199"/>
              </a:xfrm>
              <a:prstGeom prst="rect">
                <a:avLst/>
              </a:prstGeom>
              <a:blipFill>
                <a:blip r:embed="rId21"/>
                <a:stretch>
                  <a:fillRect l="-2222" r="-4444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076F0FF-C7E6-628B-3FF4-A4FC1F2D3C39}"/>
                  </a:ext>
                </a:extLst>
              </p:cNvPr>
              <p:cNvSpPr txBox="1"/>
              <p:nvPr/>
            </p:nvSpPr>
            <p:spPr>
              <a:xfrm>
                <a:off x="6333607" y="1547673"/>
                <a:ext cx="1262140" cy="166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076F0FF-C7E6-628B-3FF4-A4FC1F2D3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607" y="1547673"/>
                <a:ext cx="1262140" cy="166199"/>
              </a:xfrm>
              <a:prstGeom prst="rect">
                <a:avLst/>
              </a:prstGeom>
              <a:blipFill>
                <a:blip r:embed="rId22"/>
                <a:stretch>
                  <a:fillRect l="-1980" t="-7143" b="-4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E5CA30F-D2FF-0787-DE3B-9C5426E43474}"/>
                  </a:ext>
                </a:extLst>
              </p:cNvPr>
              <p:cNvSpPr txBox="1"/>
              <p:nvPr/>
            </p:nvSpPr>
            <p:spPr>
              <a:xfrm>
                <a:off x="6333607" y="1787492"/>
                <a:ext cx="1307024" cy="166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E5CA30F-D2FF-0787-DE3B-9C5426E43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607" y="1787492"/>
                <a:ext cx="1307024" cy="166199"/>
              </a:xfrm>
              <a:prstGeom prst="rect">
                <a:avLst/>
              </a:prstGeom>
              <a:blipFill>
                <a:blip r:embed="rId23"/>
                <a:stretch>
                  <a:fillRect l="-1923" t="-7143" b="-4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B3A4A7B-25C6-8D83-9D99-C824B22ABCB1}"/>
                  </a:ext>
                </a:extLst>
              </p:cNvPr>
              <p:cNvSpPr txBox="1"/>
              <p:nvPr/>
            </p:nvSpPr>
            <p:spPr>
              <a:xfrm>
                <a:off x="6333607" y="2027312"/>
                <a:ext cx="1300612" cy="166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B3A4A7B-25C6-8D83-9D99-C824B22ABC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607" y="2027312"/>
                <a:ext cx="1300612" cy="166199"/>
              </a:xfrm>
              <a:prstGeom prst="rect">
                <a:avLst/>
              </a:prstGeom>
              <a:blipFill>
                <a:blip r:embed="rId24"/>
                <a:stretch>
                  <a:fillRect l="-1942" t="-7143" b="-4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14CBC05D-8E94-8886-02F4-6C57ABE6DD52}"/>
              </a:ext>
            </a:extLst>
          </p:cNvPr>
          <p:cNvSpPr txBox="1"/>
          <p:nvPr/>
        </p:nvSpPr>
        <p:spPr>
          <a:xfrm>
            <a:off x="6137074" y="771135"/>
            <a:ext cx="242245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Independence assumptions: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857934F-67DA-4B16-CD7F-FD8AFE2479A5}"/>
              </a:ext>
            </a:extLst>
          </p:cNvPr>
          <p:cNvGrpSpPr/>
          <p:nvPr/>
        </p:nvGrpSpPr>
        <p:grpSpPr>
          <a:xfrm>
            <a:off x="3607165" y="842998"/>
            <a:ext cx="2006755" cy="1805045"/>
            <a:chOff x="7059546" y="3286325"/>
            <a:chExt cx="2006755" cy="18050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AA475268-08D9-AFE9-7C87-2BD1BFBF5B5B}"/>
                    </a:ext>
                  </a:extLst>
                </p:cNvPr>
                <p:cNvSpPr/>
                <p:nvPr/>
              </p:nvSpPr>
              <p:spPr bwMode="auto">
                <a:xfrm>
                  <a:off x="7059546" y="3294809"/>
                  <a:ext cx="261258" cy="223157"/>
                </a:xfrm>
                <a:prstGeom prst="ellipse">
                  <a:avLst/>
                </a:prstGeom>
                <a:solidFill>
                  <a:schemeClr val="accent5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GB" sz="1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91919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kumimoji="0" lang="en-US" sz="1000" b="0" i="0" u="none" strike="noStrike" cap="none" normalizeH="0" baseline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latin typeface="HelvNeue Light for IBM" pitchFamily="34" charset="0"/>
                  </a:endParaRPr>
                </a:p>
              </p:txBody>
            </p:sp>
          </mc:Choice>
          <mc:Fallback xmlns="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AA475268-08D9-AFE9-7C87-2BD1BFBF5B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059546" y="3294809"/>
                  <a:ext cx="261258" cy="223157"/>
                </a:xfrm>
                <a:prstGeom prst="ellipse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FE554375-DF48-05AF-7A84-7B4C320748F9}"/>
                    </a:ext>
                  </a:extLst>
                </p:cNvPr>
                <p:cNvSpPr/>
                <p:nvPr/>
              </p:nvSpPr>
              <p:spPr bwMode="auto">
                <a:xfrm>
                  <a:off x="7903188" y="3286325"/>
                  <a:ext cx="261258" cy="223157"/>
                </a:xfrm>
                <a:prstGeom prst="ellipse">
                  <a:avLst/>
                </a:prstGeom>
                <a:solidFill>
                  <a:schemeClr val="accent5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GB" sz="1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91919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kumimoji="0" lang="en-US" sz="1000" b="0" i="0" u="none" strike="noStrike" cap="none" normalizeH="0" baseline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latin typeface="HelvNeue Light for IBM" pitchFamily="34" charset="0"/>
                  </a:endParaRPr>
                </a:p>
              </p:txBody>
            </p:sp>
          </mc:Choice>
          <mc:Fallback xmlns=""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FE554375-DF48-05AF-7A84-7B4C320748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903188" y="3286325"/>
                  <a:ext cx="261258" cy="223157"/>
                </a:xfrm>
                <a:prstGeom prst="ellipse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0AE4BF83-7208-EA8D-7492-26AD81AA9857}"/>
                    </a:ext>
                  </a:extLst>
                </p:cNvPr>
                <p:cNvSpPr/>
                <p:nvPr/>
              </p:nvSpPr>
              <p:spPr bwMode="auto">
                <a:xfrm>
                  <a:off x="8448812" y="3842912"/>
                  <a:ext cx="261258" cy="223157"/>
                </a:xfrm>
                <a:prstGeom prst="ellipse">
                  <a:avLst/>
                </a:prstGeom>
                <a:solidFill>
                  <a:schemeClr val="accent5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GB" sz="1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91919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kumimoji="0" lang="en-US" sz="1000" b="0" i="0" u="none" strike="noStrike" cap="none" normalizeH="0" baseline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latin typeface="HelvNeue Light for IBM" pitchFamily="34" charset="0"/>
                  </a:endParaRPr>
                </a:p>
              </p:txBody>
            </p:sp>
          </mc:Choice>
          <mc:Fallback xmlns="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0AE4BF83-7208-EA8D-7492-26AD81AA98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448812" y="3842912"/>
                  <a:ext cx="261258" cy="223157"/>
                </a:xfrm>
                <a:prstGeom prst="ellipse">
                  <a:avLst/>
                </a:prstGeom>
                <a:blipFill>
                  <a:blip r:embed="rId27"/>
                  <a:stretch>
                    <a:fillRect/>
                  </a:stretch>
                </a:blip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6590A15C-27AC-4B18-A9A2-8EBDEACE85E4}"/>
                    </a:ext>
                  </a:extLst>
                </p:cNvPr>
                <p:cNvSpPr/>
                <p:nvPr/>
              </p:nvSpPr>
              <p:spPr bwMode="auto">
                <a:xfrm>
                  <a:off x="8075322" y="4868213"/>
                  <a:ext cx="261258" cy="223157"/>
                </a:xfrm>
                <a:prstGeom prst="ellipse">
                  <a:avLst/>
                </a:prstGeom>
                <a:solidFill>
                  <a:schemeClr val="accent5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GB" sz="1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91919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kumimoji="0" lang="en-US" sz="1000" b="0" i="0" u="none" strike="noStrike" cap="none" normalizeH="0" baseline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latin typeface="HelvNeue Light for IBM" pitchFamily="34" charset="0"/>
                  </a:endParaRPr>
                </a:p>
              </p:txBody>
            </p:sp>
          </mc:Choice>
          <mc:Fallback xmlns=""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6590A15C-27AC-4B18-A9A2-8EBDEACE85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075322" y="4868213"/>
                  <a:ext cx="261258" cy="223157"/>
                </a:xfrm>
                <a:prstGeom prst="ellipse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A2431D3B-F98F-3F69-0172-D2F9B5B97B1A}"/>
                    </a:ext>
                  </a:extLst>
                </p:cNvPr>
                <p:cNvSpPr/>
                <p:nvPr/>
              </p:nvSpPr>
              <p:spPr bwMode="auto">
                <a:xfrm>
                  <a:off x="8805043" y="4868212"/>
                  <a:ext cx="261258" cy="223157"/>
                </a:xfrm>
                <a:prstGeom prst="ellipse">
                  <a:avLst/>
                </a:prstGeom>
                <a:solidFill>
                  <a:schemeClr val="accent5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GB" sz="1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91919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kumimoji="0" lang="en-US" sz="1000" b="0" i="0" u="none" strike="noStrike" cap="none" normalizeH="0" baseline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latin typeface="HelvNeue Light for IBM" pitchFamily="34" charset="0"/>
                  </a:endParaRPr>
                </a:p>
              </p:txBody>
            </p:sp>
          </mc:Choice>
          <mc:Fallback xmlns=""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A2431D3B-F98F-3F69-0172-D2F9B5B97B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805043" y="4868212"/>
                  <a:ext cx="261258" cy="223157"/>
                </a:xfrm>
                <a:prstGeom prst="ellipse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ounded Rectangle 36">
                  <a:extLst>
                    <a:ext uri="{FF2B5EF4-FFF2-40B4-BE49-F238E27FC236}">
                      <a16:creationId xmlns:a16="http://schemas.microsoft.com/office/drawing/2014/main" id="{63E98C4C-13BB-3A81-6FCF-7BB5377538DC}"/>
                    </a:ext>
                  </a:extLst>
                </p:cNvPr>
                <p:cNvSpPr/>
                <p:nvPr/>
              </p:nvSpPr>
              <p:spPr bwMode="auto">
                <a:xfrm>
                  <a:off x="7320804" y="3844758"/>
                  <a:ext cx="576943" cy="223157"/>
                </a:xfrm>
                <a:prstGeom prst="roundRect">
                  <a:avLst/>
                </a:prstGeom>
                <a:noFill/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GB" sz="1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91919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kumimoji="0" lang="en-GB" sz="1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91919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kumimoji="0" lang="en-GB" sz="1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91919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kumimoji="0" lang="en-US" sz="1000" b="0" i="0" u="none" strike="noStrike" cap="none" normalizeH="0" baseline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latin typeface="HelvNeue Light for IBM" pitchFamily="34" charset="0"/>
                  </a:endParaRPr>
                </a:p>
              </p:txBody>
            </p:sp>
          </mc:Choice>
          <mc:Fallback xmlns="">
            <p:sp>
              <p:nvSpPr>
                <p:cNvPr id="37" name="Rounded Rectangle 36">
                  <a:extLst>
                    <a:ext uri="{FF2B5EF4-FFF2-40B4-BE49-F238E27FC236}">
                      <a16:creationId xmlns:a16="http://schemas.microsoft.com/office/drawing/2014/main" id="{63E98C4C-13BB-3A81-6FCF-7BB5377538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320804" y="3844758"/>
                  <a:ext cx="576943" cy="223157"/>
                </a:xfrm>
                <a:prstGeom prst="round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ounded Rectangle 37">
                  <a:extLst>
                    <a:ext uri="{FF2B5EF4-FFF2-40B4-BE49-F238E27FC236}">
                      <a16:creationId xmlns:a16="http://schemas.microsoft.com/office/drawing/2014/main" id="{A254C157-FFE5-454A-5B12-9897A619C305}"/>
                    </a:ext>
                  </a:extLst>
                </p:cNvPr>
                <p:cNvSpPr/>
                <p:nvPr/>
              </p:nvSpPr>
              <p:spPr bwMode="auto">
                <a:xfrm>
                  <a:off x="8233544" y="4283884"/>
                  <a:ext cx="695054" cy="223157"/>
                </a:xfrm>
                <a:prstGeom prst="roundRect">
                  <a:avLst/>
                </a:prstGeom>
                <a:noFill/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GB" sz="1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91919"/>
                            </a:solidFill>
                            <a:effectLst/>
                            <a:latin typeface="Cambria Math" panose="02040503050406030204" pitchFamily="18" charset="0"/>
                          </a:rPr>
                          <m:t>¬(</m:t>
                        </m:r>
                        <m:r>
                          <a:rPr kumimoji="0" lang="en-GB" sz="1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91919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kumimoji="0" lang="en-GB" sz="1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91919"/>
                            </a:solidFill>
                            <a:effectLst/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kumimoji="0" lang="en-GB" sz="1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91919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kumimoji="0" lang="en-GB" sz="1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91919"/>
                            </a:solidFill>
                            <a:effectLst/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en-US" sz="1000" b="0" i="0" u="none" strike="noStrike" cap="none" normalizeH="0" baseline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latin typeface="HelvNeue Light for IBM" pitchFamily="34" charset="0"/>
                  </a:endParaRPr>
                </a:p>
              </p:txBody>
            </p:sp>
          </mc:Choice>
          <mc:Fallback xmlns="">
            <p:sp>
              <p:nvSpPr>
                <p:cNvPr id="38" name="Rounded Rectangle 37">
                  <a:extLst>
                    <a:ext uri="{FF2B5EF4-FFF2-40B4-BE49-F238E27FC236}">
                      <a16:creationId xmlns:a16="http://schemas.microsoft.com/office/drawing/2014/main" id="{A254C157-FFE5-454A-5B12-9897A619C3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233544" y="4283884"/>
                  <a:ext cx="695054" cy="223157"/>
                </a:xfrm>
                <a:prstGeom prst="roundRect">
                  <a:avLst/>
                </a:prstGeom>
                <a:blipFill>
                  <a:blip r:embed="rId31"/>
                  <a:stretch>
                    <a:fillRect b="-5000"/>
                  </a:stretch>
                </a:blip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A09E6522-A8E4-ADAC-3CF6-C2CE02E9DA3F}"/>
                </a:ext>
              </a:extLst>
            </p:cNvPr>
            <p:cNvCxnSpPr>
              <a:stCxn id="32" idx="4"/>
            </p:cNvCxnSpPr>
            <p:nvPr/>
          </p:nvCxnSpPr>
          <p:spPr bwMode="auto">
            <a:xfrm>
              <a:off x="7190175" y="3517966"/>
              <a:ext cx="277586" cy="321976"/>
            </a:xfrm>
            <a:prstGeom prst="straightConnector1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1B0CFD8C-F518-A70C-965B-46D02EF1FEB6}"/>
                </a:ext>
              </a:extLst>
            </p:cNvPr>
            <p:cNvCxnSpPr>
              <a:cxnSpLocks/>
              <a:stCxn id="33" idx="4"/>
            </p:cNvCxnSpPr>
            <p:nvPr/>
          </p:nvCxnSpPr>
          <p:spPr bwMode="auto">
            <a:xfrm flipH="1">
              <a:off x="7772559" y="3509482"/>
              <a:ext cx="261258" cy="330460"/>
            </a:xfrm>
            <a:prstGeom prst="straightConnector1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38E44624-1F03-4F66-FB88-273E0916F76C}"/>
                </a:ext>
              </a:extLst>
            </p:cNvPr>
            <p:cNvCxnSpPr>
              <a:cxnSpLocks/>
              <a:stCxn id="37" idx="3"/>
              <a:endCxn id="34" idx="2"/>
            </p:cNvCxnSpPr>
            <p:nvPr/>
          </p:nvCxnSpPr>
          <p:spPr bwMode="auto">
            <a:xfrm flipV="1">
              <a:off x="7897747" y="3954491"/>
              <a:ext cx="551065" cy="1846"/>
            </a:xfrm>
            <a:prstGeom prst="straightConnector1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FE8F818A-C14E-537A-1903-62E9543FA3A7}"/>
                </a:ext>
              </a:extLst>
            </p:cNvPr>
            <p:cNvCxnSpPr>
              <a:cxnSpLocks/>
              <a:endCxn id="35" idx="0"/>
            </p:cNvCxnSpPr>
            <p:nvPr/>
          </p:nvCxnSpPr>
          <p:spPr bwMode="auto">
            <a:xfrm flipH="1">
              <a:off x="8205951" y="4516551"/>
              <a:ext cx="156673" cy="351662"/>
            </a:xfrm>
            <a:prstGeom prst="straightConnector1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8F0443B3-A0CB-16B6-88D1-0AA3208AD423}"/>
                </a:ext>
              </a:extLst>
            </p:cNvPr>
            <p:cNvCxnSpPr>
              <a:cxnSpLocks/>
              <a:endCxn id="36" idx="0"/>
            </p:cNvCxnSpPr>
            <p:nvPr/>
          </p:nvCxnSpPr>
          <p:spPr bwMode="auto">
            <a:xfrm>
              <a:off x="8809669" y="4507041"/>
              <a:ext cx="126003" cy="361171"/>
            </a:xfrm>
            <a:prstGeom prst="straightConnector1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84E88876-C91B-86DC-C4BD-9FE2A745DF75}"/>
                </a:ext>
              </a:extLst>
            </p:cNvPr>
            <p:cNvCxnSpPr>
              <a:cxnSpLocks/>
              <a:stCxn id="34" idx="4"/>
              <a:endCxn id="38" idx="0"/>
            </p:cNvCxnSpPr>
            <p:nvPr/>
          </p:nvCxnSpPr>
          <p:spPr bwMode="auto">
            <a:xfrm>
              <a:off x="8579441" y="4066069"/>
              <a:ext cx="1630" cy="217815"/>
            </a:xfrm>
            <a:prstGeom prst="straightConnector1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1C1C294-0FDE-C77F-5FD8-27D67000F417}"/>
                  </a:ext>
                </a:extLst>
              </p:cNvPr>
              <p:cNvSpPr txBox="1"/>
              <p:nvPr/>
            </p:nvSpPr>
            <p:spPr>
              <a:xfrm>
                <a:off x="4482017" y="3133452"/>
                <a:ext cx="3560270" cy="1874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GB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⊙</m:t>
                      </m:r>
                      <m:acc>
                        <m:accPr>
                          <m:chr m:val="⃗"/>
                          <m:ctrlP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)⋅(</m:t>
                      </m:r>
                      <m:sSub>
                        <m:sSubPr>
                          <m:ctrlP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GB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⊙</m:t>
                      </m:r>
                      <m:acc>
                        <m:accPr>
                          <m:chr m:val="⃗"/>
                          <m:ctrlP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)−</m:t>
                      </m:r>
                      <m:sSub>
                        <m:sSubPr>
                          <m:ctrlP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GB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⊙</m:t>
                      </m:r>
                      <m:acc>
                        <m:accPr>
                          <m:chr m:val="⃗"/>
                          <m:ctrlP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)⋅(</m:t>
                      </m:r>
                      <m:sSub>
                        <m:sSubPr>
                          <m:ctrlP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GB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⊙</m:t>
                      </m:r>
                      <m:acc>
                        <m:accPr>
                          <m:chr m:val="⃗"/>
                          <m:ctrlP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1C1C294-0FDE-C77F-5FD8-27D67000F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017" y="3133452"/>
                <a:ext cx="3560270" cy="187424"/>
              </a:xfrm>
              <a:prstGeom prst="rect">
                <a:avLst/>
              </a:prstGeom>
              <a:blipFill>
                <a:blip r:embed="rId32"/>
                <a:stretch>
                  <a:fillRect l="-355" t="-37500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DE00ED0-7988-9532-2E0D-6577DF22B7D6}"/>
                  </a:ext>
                </a:extLst>
              </p:cNvPr>
              <p:cNvSpPr txBox="1"/>
              <p:nvPr/>
            </p:nvSpPr>
            <p:spPr>
              <a:xfrm>
                <a:off x="4482017" y="3427963"/>
                <a:ext cx="3548215" cy="1874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GB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⊙</m:t>
                      </m:r>
                      <m:acc>
                        <m:accPr>
                          <m:chr m:val="⃗"/>
                          <m:ctrlP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)⋅(</m:t>
                      </m:r>
                      <m:sSub>
                        <m:sSubPr>
                          <m:ctrlP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GB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⊙</m:t>
                      </m:r>
                      <m:acc>
                        <m:accPr>
                          <m:chr m:val="⃗"/>
                          <m:ctrlP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)−</m:t>
                      </m:r>
                      <m:sSub>
                        <m:sSubPr>
                          <m:ctrlP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GB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⊙</m:t>
                      </m:r>
                      <m:acc>
                        <m:accPr>
                          <m:chr m:val="⃗"/>
                          <m:ctrlP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)⋅(</m:t>
                      </m:r>
                      <m:sSub>
                        <m:sSubPr>
                          <m:ctrlP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GB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⊙</m:t>
                      </m:r>
                      <m:acc>
                        <m:accPr>
                          <m:chr m:val="⃗"/>
                          <m:ctrlP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DE00ED0-7988-9532-2E0D-6577DF22B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017" y="3427963"/>
                <a:ext cx="3548215" cy="187424"/>
              </a:xfrm>
              <a:prstGeom prst="rect">
                <a:avLst/>
              </a:prstGeom>
              <a:blipFill>
                <a:blip r:embed="rId33"/>
                <a:stretch>
                  <a:fillRect l="-356" t="-37500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E3156D1-90C0-CA3E-29FC-B5CE1B5DCA94}"/>
                  </a:ext>
                </a:extLst>
              </p:cNvPr>
              <p:cNvSpPr txBox="1"/>
              <p:nvPr/>
            </p:nvSpPr>
            <p:spPr>
              <a:xfrm>
                <a:off x="4482017" y="3702496"/>
                <a:ext cx="3560270" cy="1874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GB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⊙</m:t>
                      </m:r>
                      <m:acc>
                        <m:accPr>
                          <m:chr m:val="⃗"/>
                          <m:ctrlP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)⋅(</m:t>
                      </m:r>
                      <m:sSub>
                        <m:sSubPr>
                          <m:ctrlP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GB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⊙</m:t>
                      </m:r>
                      <m:acc>
                        <m:accPr>
                          <m:chr m:val="⃗"/>
                          <m:ctrlP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)−</m:t>
                      </m:r>
                      <m:sSub>
                        <m:sSubPr>
                          <m:ctrlP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GB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⊙</m:t>
                      </m:r>
                      <m:acc>
                        <m:accPr>
                          <m:chr m:val="⃗"/>
                          <m:ctrlP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)⋅(</m:t>
                      </m:r>
                      <m:sSub>
                        <m:sSubPr>
                          <m:ctrlP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GB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⊙</m:t>
                      </m:r>
                      <m:acc>
                        <m:accPr>
                          <m:chr m:val="⃗"/>
                          <m:ctrlP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E3156D1-90C0-CA3E-29FC-B5CE1B5DC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017" y="3702496"/>
                <a:ext cx="3560270" cy="187424"/>
              </a:xfrm>
              <a:prstGeom prst="rect">
                <a:avLst/>
              </a:prstGeom>
              <a:blipFill>
                <a:blip r:embed="rId34"/>
                <a:stretch>
                  <a:fillRect l="-709" t="-37500" r="-355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683904C-EAEF-B8D4-9C5E-1063771F2D51}"/>
                  </a:ext>
                </a:extLst>
              </p:cNvPr>
              <p:cNvSpPr txBox="1"/>
              <p:nvPr/>
            </p:nvSpPr>
            <p:spPr>
              <a:xfrm>
                <a:off x="4482017" y="3997007"/>
                <a:ext cx="3548215" cy="1874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GB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⊙</m:t>
                      </m:r>
                      <m:acc>
                        <m:accPr>
                          <m:chr m:val="⃗"/>
                          <m:ctrlP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)⋅(</m:t>
                      </m:r>
                      <m:sSub>
                        <m:sSubPr>
                          <m:ctrlP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GB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⊙</m:t>
                      </m:r>
                      <m:acc>
                        <m:accPr>
                          <m:chr m:val="⃗"/>
                          <m:ctrlP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)−</m:t>
                      </m:r>
                      <m:sSub>
                        <m:sSubPr>
                          <m:ctrlP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GB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⊙</m:t>
                      </m:r>
                      <m:acc>
                        <m:accPr>
                          <m:chr m:val="⃗"/>
                          <m:ctrlP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)⋅(</m:t>
                      </m:r>
                      <m:sSub>
                        <m:sSubPr>
                          <m:ctrlP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GB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⊙</m:t>
                      </m:r>
                      <m:acc>
                        <m:accPr>
                          <m:chr m:val="⃗"/>
                          <m:ctrlP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683904C-EAEF-B8D4-9C5E-1063771F2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017" y="3997007"/>
                <a:ext cx="3548215" cy="187424"/>
              </a:xfrm>
              <a:prstGeom prst="rect">
                <a:avLst/>
              </a:prstGeom>
              <a:blipFill>
                <a:blip r:embed="rId35"/>
                <a:stretch>
                  <a:fillRect l="-712" t="-37500" r="-356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93975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8C4CC-C74E-B05E-F17D-CAC36C5B2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Inference in LCNs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FCE11-4623-622A-2C8B-99E3D0258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Exact inference is intractable and therefore limited to small LCNs (up to 10 propositions)</a:t>
            </a:r>
          </a:p>
          <a:p>
            <a:r>
              <a:rPr lang="en-GB" dirty="0"/>
              <a:t>ARIEL: message-passing scheme on a factor graph representation of LCNs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063E089-06F1-B87C-DBA5-4A2B308C07D0}"/>
                  </a:ext>
                </a:extLst>
              </p:cNvPr>
              <p:cNvSpPr txBox="1"/>
              <p:nvPr/>
            </p:nvSpPr>
            <p:spPr>
              <a:xfrm>
                <a:off x="1333216" y="2385981"/>
                <a:ext cx="1552861" cy="221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0.2≤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≤0.3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063E089-06F1-B87C-DBA5-4A2B308C0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216" y="2385981"/>
                <a:ext cx="1552861" cy="221599"/>
              </a:xfrm>
              <a:prstGeom prst="rect">
                <a:avLst/>
              </a:prstGeom>
              <a:blipFill>
                <a:blip r:embed="rId2"/>
                <a:stretch>
                  <a:fillRect l="-2439" r="-1626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3C1F9B-A098-E911-9C00-E29C2D385D52}"/>
                  </a:ext>
                </a:extLst>
              </p:cNvPr>
              <p:cNvSpPr txBox="1"/>
              <p:nvPr/>
            </p:nvSpPr>
            <p:spPr>
              <a:xfrm>
                <a:off x="1333216" y="2735340"/>
                <a:ext cx="1733680" cy="221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0.6≤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≤0.7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3C1F9B-A098-E911-9C00-E29C2D385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216" y="2735340"/>
                <a:ext cx="1733680" cy="221599"/>
              </a:xfrm>
              <a:prstGeom prst="rect">
                <a:avLst/>
              </a:prstGeom>
              <a:blipFill>
                <a:blip r:embed="rId3"/>
                <a:stretch>
                  <a:fillRect l="-2190" t="-5556" r="-2190"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B9D6CAC-D4FF-6541-D083-98E5C683CA9E}"/>
                  </a:ext>
                </a:extLst>
              </p:cNvPr>
              <p:cNvSpPr txBox="1"/>
              <p:nvPr/>
            </p:nvSpPr>
            <p:spPr>
              <a:xfrm>
                <a:off x="1333216" y="3084699"/>
                <a:ext cx="1887568" cy="221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0.1≤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|¬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≤0.2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B9D6CAC-D4FF-6541-D083-98E5C683C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216" y="3084699"/>
                <a:ext cx="1887568" cy="221599"/>
              </a:xfrm>
              <a:prstGeom prst="rect">
                <a:avLst/>
              </a:prstGeom>
              <a:blipFill>
                <a:blip r:embed="rId4"/>
                <a:stretch>
                  <a:fillRect l="-2013" t="-5263" r="-2013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92EF1D-9F37-9FBB-1EB3-47F75A1BCBBC}"/>
                  </a:ext>
                </a:extLst>
              </p:cNvPr>
              <p:cNvSpPr txBox="1"/>
              <p:nvPr/>
            </p:nvSpPr>
            <p:spPr>
              <a:xfrm>
                <a:off x="1333216" y="3434058"/>
                <a:ext cx="1549142" cy="221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0.3≤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≤0.4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92EF1D-9F37-9FBB-1EB3-47F75A1BCB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216" y="3434058"/>
                <a:ext cx="1549142" cy="221599"/>
              </a:xfrm>
              <a:prstGeom prst="rect">
                <a:avLst/>
              </a:prstGeom>
              <a:blipFill>
                <a:blip r:embed="rId5"/>
                <a:stretch>
                  <a:fillRect l="-2439" r="-1626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9948B26-746A-462E-F8DB-B2CCADCDEA61}"/>
                  </a:ext>
                </a:extLst>
              </p:cNvPr>
              <p:cNvSpPr/>
              <p:nvPr/>
            </p:nvSpPr>
            <p:spPr bwMode="auto">
              <a:xfrm>
                <a:off x="4843396" y="2637339"/>
                <a:ext cx="296451" cy="277046"/>
              </a:xfrm>
              <a:prstGeom prst="ellipse">
                <a:avLst/>
              </a:prstGeom>
              <a:solidFill>
                <a:schemeClr val="accent5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GB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HelvNeue Light for IBM" pitchFamily="34" charset="0"/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9948B26-746A-462E-F8DB-B2CCADCDEA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43396" y="2637339"/>
                <a:ext cx="296451" cy="27704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55709C8-5204-769C-1A6E-6585304719F4}"/>
                  </a:ext>
                </a:extLst>
              </p:cNvPr>
              <p:cNvSpPr/>
              <p:nvPr/>
            </p:nvSpPr>
            <p:spPr bwMode="auto">
              <a:xfrm>
                <a:off x="4843396" y="3291332"/>
                <a:ext cx="296451" cy="277046"/>
              </a:xfrm>
              <a:prstGeom prst="ellipse">
                <a:avLst/>
              </a:prstGeom>
              <a:solidFill>
                <a:schemeClr val="accent5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GB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HelvNeue Light for IBM" pitchFamily="34" charset="0"/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55709C8-5204-769C-1A6E-6585304719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43396" y="3291332"/>
                <a:ext cx="296451" cy="277046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1EB88DC-0B1F-744F-5F41-CD7107B4AB91}"/>
                  </a:ext>
                </a:extLst>
              </p:cNvPr>
              <p:cNvSpPr/>
              <p:nvPr/>
            </p:nvSpPr>
            <p:spPr bwMode="auto">
              <a:xfrm>
                <a:off x="6116877" y="2300612"/>
                <a:ext cx="296451" cy="27576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1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191919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GB" sz="1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191919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0" lang="en-GB" sz="1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191919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rgbClr val="191919"/>
                  </a:solidFill>
                  <a:effectLst/>
                  <a:latin typeface="HelvNeue Light for IBM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1EB88DC-0B1F-744F-5F41-CD7107B4AB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6877" y="2300612"/>
                <a:ext cx="296451" cy="275762"/>
              </a:xfrm>
              <a:prstGeom prst="rect">
                <a:avLst/>
              </a:prstGeom>
              <a:blipFill>
                <a:blip r:embed="rId8"/>
                <a:stretch>
                  <a:fillRect b="-4167"/>
                </a:stretch>
              </a:blip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37E07BA-EB9B-E9AB-C51A-51A26D36B654}"/>
                  </a:ext>
                </a:extLst>
              </p:cNvPr>
              <p:cNvSpPr/>
              <p:nvPr/>
            </p:nvSpPr>
            <p:spPr bwMode="auto">
              <a:xfrm>
                <a:off x="6116877" y="2978474"/>
                <a:ext cx="296451" cy="27576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1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191919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GB" sz="1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191919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0" lang="en-GB" sz="1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191919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rgbClr val="191919"/>
                  </a:solidFill>
                  <a:effectLst/>
                  <a:latin typeface="HelvNeue Light for IBM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37E07BA-EB9B-E9AB-C51A-51A26D36B6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6877" y="2978474"/>
                <a:ext cx="296451" cy="275762"/>
              </a:xfrm>
              <a:prstGeom prst="rect">
                <a:avLst/>
              </a:prstGeom>
              <a:blipFill>
                <a:blip r:embed="rId9"/>
                <a:stretch>
                  <a:fillRect b="-4348"/>
                </a:stretch>
              </a:blip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B75F929-2C9F-7261-9B88-35333F92552B}"/>
                  </a:ext>
                </a:extLst>
              </p:cNvPr>
              <p:cNvSpPr/>
              <p:nvPr/>
            </p:nvSpPr>
            <p:spPr bwMode="auto">
              <a:xfrm>
                <a:off x="6116877" y="3656336"/>
                <a:ext cx="296451" cy="27576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1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191919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GB" sz="1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191919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0" lang="en-GB" sz="1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191919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rgbClr val="191919"/>
                  </a:solidFill>
                  <a:effectLst/>
                  <a:latin typeface="HelvNeue Light for IBM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B75F929-2C9F-7261-9B88-35333F9255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6877" y="3656336"/>
                <a:ext cx="296451" cy="275762"/>
              </a:xfrm>
              <a:prstGeom prst="rect">
                <a:avLst/>
              </a:prstGeom>
              <a:blipFill>
                <a:blip r:embed="rId10"/>
                <a:stretch>
                  <a:fillRect b="-4167"/>
                </a:stretch>
              </a:blip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EF529B-8409-BFFA-6116-3303FFDB0E02}"/>
                  </a:ext>
                </a:extLst>
              </p:cNvPr>
              <p:cNvSpPr txBox="1"/>
              <p:nvPr/>
            </p:nvSpPr>
            <p:spPr>
              <a:xfrm>
                <a:off x="6513719" y="2300612"/>
                <a:ext cx="1021305" cy="1454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0.2≤</m:t>
                      </m:r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0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05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≤0.3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EF529B-8409-BFFA-6116-3303FFDB0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719" y="2300612"/>
                <a:ext cx="1021305" cy="145424"/>
              </a:xfrm>
              <a:prstGeom prst="rect">
                <a:avLst/>
              </a:prstGeom>
              <a:blipFill>
                <a:blip r:embed="rId11"/>
                <a:stretch>
                  <a:fillRect l="-3704" r="-2469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30B1D85-BBD9-5368-5F02-817E05AC3790}"/>
                  </a:ext>
                </a:extLst>
              </p:cNvPr>
              <p:cNvSpPr txBox="1"/>
              <p:nvPr/>
            </p:nvSpPr>
            <p:spPr>
              <a:xfrm>
                <a:off x="6493414" y="2977294"/>
                <a:ext cx="1080489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0.6≤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≤0.7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30B1D85-BBD9-5368-5F02-817E05AC3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3414" y="2977294"/>
                <a:ext cx="1080489" cy="138499"/>
              </a:xfrm>
              <a:prstGeom prst="rect">
                <a:avLst/>
              </a:prstGeom>
              <a:blipFill>
                <a:blip r:embed="rId12"/>
                <a:stretch>
                  <a:fillRect l="-2326" t="-8333" r="-2326" b="-4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359D883-E6A9-4233-4428-D2D3D7A15FFD}"/>
                  </a:ext>
                </a:extLst>
              </p:cNvPr>
              <p:cNvSpPr txBox="1"/>
              <p:nvPr/>
            </p:nvSpPr>
            <p:spPr>
              <a:xfrm>
                <a:off x="6493414" y="3136593"/>
                <a:ext cx="1176669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0.1≤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|¬</m:t>
                          </m:r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≤0.2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359D883-E6A9-4233-4428-D2D3D7A15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3414" y="3136593"/>
                <a:ext cx="1176669" cy="138499"/>
              </a:xfrm>
              <a:prstGeom prst="rect">
                <a:avLst/>
              </a:prstGeom>
              <a:blipFill>
                <a:blip r:embed="rId13"/>
                <a:stretch>
                  <a:fillRect l="-2151" t="-9091" r="-2151" b="-4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75D2C82-8E29-3395-3E9C-FABF318DACEA}"/>
                  </a:ext>
                </a:extLst>
              </p:cNvPr>
              <p:cNvSpPr txBox="1"/>
              <p:nvPr/>
            </p:nvSpPr>
            <p:spPr>
              <a:xfrm>
                <a:off x="6493414" y="3655657"/>
                <a:ext cx="965136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0.3≤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≤0.4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75D2C82-8E29-3395-3E9C-FABF318DAC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3414" y="3655657"/>
                <a:ext cx="965136" cy="138499"/>
              </a:xfrm>
              <a:prstGeom prst="rect">
                <a:avLst/>
              </a:prstGeom>
              <a:blipFill>
                <a:blip r:embed="rId14"/>
                <a:stretch>
                  <a:fillRect l="-2597" r="-2597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FA9D37E-0755-DBD0-7DA3-F11B5C8013D6}"/>
              </a:ext>
            </a:extLst>
          </p:cNvPr>
          <p:cNvCxnSpPr>
            <a:stCxn id="8" idx="6"/>
            <a:endCxn id="10" idx="1"/>
          </p:cNvCxnSpPr>
          <p:nvPr/>
        </p:nvCxnSpPr>
        <p:spPr bwMode="auto">
          <a:xfrm flipV="1">
            <a:off x="5139847" y="2438493"/>
            <a:ext cx="977030" cy="337369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7C99B62-9750-445A-E787-26491A48E869}"/>
              </a:ext>
            </a:extLst>
          </p:cNvPr>
          <p:cNvCxnSpPr>
            <a:cxnSpLocks/>
            <a:stCxn id="8" idx="6"/>
            <a:endCxn id="11" idx="1"/>
          </p:cNvCxnSpPr>
          <p:nvPr/>
        </p:nvCxnSpPr>
        <p:spPr bwMode="auto">
          <a:xfrm>
            <a:off x="5139847" y="2775862"/>
            <a:ext cx="977030" cy="340493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D839830-91BA-A054-E555-16860F63C598}"/>
              </a:ext>
            </a:extLst>
          </p:cNvPr>
          <p:cNvCxnSpPr>
            <a:cxnSpLocks/>
            <a:stCxn id="9" idx="6"/>
            <a:endCxn id="11" idx="1"/>
          </p:cNvCxnSpPr>
          <p:nvPr/>
        </p:nvCxnSpPr>
        <p:spPr bwMode="auto">
          <a:xfrm flipV="1">
            <a:off x="5139847" y="3116355"/>
            <a:ext cx="977030" cy="31350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D337E38-E233-5612-14DA-5155C32CCABC}"/>
              </a:ext>
            </a:extLst>
          </p:cNvPr>
          <p:cNvCxnSpPr>
            <a:cxnSpLocks/>
            <a:stCxn id="9" idx="6"/>
            <a:endCxn id="12" idx="1"/>
          </p:cNvCxnSpPr>
          <p:nvPr/>
        </p:nvCxnSpPr>
        <p:spPr bwMode="auto">
          <a:xfrm>
            <a:off x="5139847" y="3429855"/>
            <a:ext cx="977030" cy="3643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515ADFA-307D-04E2-7584-AE7B739FB7AE}"/>
              </a:ext>
            </a:extLst>
          </p:cNvPr>
          <p:cNvSpPr txBox="1"/>
          <p:nvPr/>
        </p:nvSpPr>
        <p:spPr>
          <a:xfrm>
            <a:off x="1280573" y="1712703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LCN: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9912B6B-93EF-441B-88AD-1A5F02DE77C3}"/>
              </a:ext>
            </a:extLst>
          </p:cNvPr>
          <p:cNvSpPr txBox="1"/>
          <p:nvPr/>
        </p:nvSpPr>
        <p:spPr>
          <a:xfrm>
            <a:off x="5345619" y="1712703"/>
            <a:ext cx="163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Factor graph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ACBED26-467C-171E-7DE0-A4ED4C3397E6}"/>
              </a:ext>
            </a:extLst>
          </p:cNvPr>
          <p:cNvSpPr txBox="1"/>
          <p:nvPr/>
        </p:nvSpPr>
        <p:spPr>
          <a:xfrm>
            <a:off x="4773053" y="3990165"/>
            <a:ext cx="3936499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Bi-partite graph with </a:t>
            </a:r>
            <a:r>
              <a:rPr lang="en-US" sz="12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variable nodes </a:t>
            </a:r>
            <a:r>
              <a:rPr lang="en-US" sz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(circles) and</a:t>
            </a:r>
          </a:p>
          <a:p>
            <a:r>
              <a:rPr lang="en-US" sz="12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factor nodes </a:t>
            </a:r>
            <a:r>
              <a:rPr lang="en-US" sz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(squares). A variable node corresponds</a:t>
            </a:r>
          </a:p>
          <a:p>
            <a:r>
              <a:rPr lang="en-US" sz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 an atom, while a factor node represents one or more</a:t>
            </a:r>
          </a:p>
          <a:p>
            <a:r>
              <a:rPr lang="en-US" sz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sentences that involve the same set of atoms. A factor</a:t>
            </a:r>
          </a:p>
          <a:p>
            <a:r>
              <a:rPr lang="en-US" sz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node is connected a variable node if they share the same atom.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AD4E61-B424-F5FF-860B-C785A44DA7AE}"/>
              </a:ext>
            </a:extLst>
          </p:cNvPr>
          <p:cNvSpPr txBox="1"/>
          <p:nvPr/>
        </p:nvSpPr>
        <p:spPr>
          <a:xfrm>
            <a:off x="6657424" y="335547"/>
            <a:ext cx="2157963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[Marinescu et al, IJCAI 2023]</a:t>
            </a:r>
          </a:p>
        </p:txBody>
      </p:sp>
    </p:spTree>
    <p:extLst>
      <p:ext uri="{BB962C8B-B14F-4D97-AF65-F5344CB8AC3E}">
        <p14:creationId xmlns:p14="http://schemas.microsoft.com/office/powerpoint/2010/main" val="35902179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8C4CC-C74E-B05E-F17D-CAC36C5B2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ARIEL: </a:t>
            </a:r>
            <a:r>
              <a:rPr lang="en-US" dirty="0" err="1">
                <a:solidFill>
                  <a:srgbClr val="FF0000"/>
                </a:solidFill>
              </a:rPr>
              <a:t>A</a:t>
            </a:r>
            <a:r>
              <a:rPr lang="en-US" dirty="0" err="1"/>
              <a:t>pp</a:t>
            </a:r>
            <a:r>
              <a:rPr lang="en-US" dirty="0" err="1">
                <a:solidFill>
                  <a:srgbClr val="FF0000"/>
                </a:solidFill>
              </a:rPr>
              <a:t>R</a:t>
            </a:r>
            <a:r>
              <a:rPr lang="en-US" dirty="0" err="1"/>
              <a:t>oximate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 err="1"/>
              <a:t>nf</a:t>
            </a:r>
            <a:r>
              <a:rPr lang="en-US" dirty="0" err="1">
                <a:solidFill>
                  <a:srgbClr val="FF0000"/>
                </a:solidFill>
              </a:rPr>
              <a:t>E</a:t>
            </a:r>
            <a:r>
              <a:rPr lang="en-US" dirty="0" err="1"/>
              <a:t>rence</a:t>
            </a:r>
            <a:r>
              <a:rPr lang="en-US" dirty="0"/>
              <a:t> in </a:t>
            </a:r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/>
              <a:t>CNs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FCE11-4623-622A-2C8B-99E3D0258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Iterative propagation of </a:t>
            </a:r>
            <a:r>
              <a:rPr lang="en-GB" b="1" dirty="0">
                <a:solidFill>
                  <a:srgbClr val="00B050"/>
                </a:solidFill>
              </a:rPr>
              <a:t>variable-to-factor</a:t>
            </a:r>
            <a:r>
              <a:rPr lang="en-GB" dirty="0"/>
              <a:t> and </a:t>
            </a:r>
            <a:r>
              <a:rPr lang="en-GB" b="1" dirty="0">
                <a:solidFill>
                  <a:srgbClr val="FF0000"/>
                </a:solidFill>
              </a:rPr>
              <a:t>factor-to-variable</a:t>
            </a:r>
            <a:r>
              <a:rPr lang="en-GB" dirty="0"/>
              <a:t> messages until convergence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2858D50B-7276-FF33-9905-96A33230317C}"/>
                  </a:ext>
                </a:extLst>
              </p:cNvPr>
              <p:cNvSpPr/>
              <p:nvPr/>
            </p:nvSpPr>
            <p:spPr bwMode="auto">
              <a:xfrm>
                <a:off x="5289639" y="1769680"/>
                <a:ext cx="296451" cy="277046"/>
              </a:xfrm>
              <a:prstGeom prst="ellipse">
                <a:avLst/>
              </a:prstGeom>
              <a:solidFill>
                <a:schemeClr val="accent5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GB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HelvNeue Light for IBM" pitchFamily="34" charset="0"/>
                </a:endParaRPr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2858D50B-7276-FF33-9905-96A3323031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89639" y="1769680"/>
                <a:ext cx="296451" cy="277046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BE14952-27E0-CE79-0E7A-697904483831}"/>
                  </a:ext>
                </a:extLst>
              </p:cNvPr>
              <p:cNvSpPr/>
              <p:nvPr/>
            </p:nvSpPr>
            <p:spPr bwMode="auto">
              <a:xfrm>
                <a:off x="5289639" y="2423673"/>
                <a:ext cx="296451" cy="277046"/>
              </a:xfrm>
              <a:prstGeom prst="ellipse">
                <a:avLst/>
              </a:prstGeom>
              <a:solidFill>
                <a:schemeClr val="accent5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GB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HelvNeue Light for IBM" pitchFamily="34" charset="0"/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BE14952-27E0-CE79-0E7A-6979044838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89639" y="2423673"/>
                <a:ext cx="296451" cy="27704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FA2B2C0-4F8C-20CE-EE1D-CECD6F379C1C}"/>
                  </a:ext>
                </a:extLst>
              </p:cNvPr>
              <p:cNvSpPr/>
              <p:nvPr/>
            </p:nvSpPr>
            <p:spPr bwMode="auto">
              <a:xfrm>
                <a:off x="6563120" y="1432953"/>
                <a:ext cx="296451" cy="27576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1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191919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GB" sz="1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191919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0" lang="en-GB" sz="1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191919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rgbClr val="191919"/>
                  </a:solidFill>
                  <a:effectLst/>
                  <a:latin typeface="HelvNeue Light for IBM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FA2B2C0-4F8C-20CE-EE1D-CECD6F379C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63120" y="1432953"/>
                <a:ext cx="296451" cy="275762"/>
              </a:xfrm>
              <a:prstGeom prst="rect">
                <a:avLst/>
              </a:prstGeom>
              <a:blipFill>
                <a:blip r:embed="rId4"/>
                <a:stretch>
                  <a:fillRect b="-4348"/>
                </a:stretch>
              </a:blip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1872A9C-C341-A71F-B6D6-EFF6F9897D85}"/>
                  </a:ext>
                </a:extLst>
              </p:cNvPr>
              <p:cNvSpPr/>
              <p:nvPr/>
            </p:nvSpPr>
            <p:spPr bwMode="auto">
              <a:xfrm>
                <a:off x="6563120" y="2110815"/>
                <a:ext cx="296451" cy="27576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1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191919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GB" sz="1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191919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0" lang="en-GB" sz="1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191919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rgbClr val="191919"/>
                  </a:solidFill>
                  <a:effectLst/>
                  <a:latin typeface="HelvNeue Light for IBM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1872A9C-C341-A71F-B6D6-EFF6F9897D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63120" y="2110815"/>
                <a:ext cx="296451" cy="275762"/>
              </a:xfrm>
              <a:prstGeom prst="rect">
                <a:avLst/>
              </a:prstGeom>
              <a:blipFill>
                <a:blip r:embed="rId5"/>
                <a:stretch>
                  <a:fillRect b="-4167"/>
                </a:stretch>
              </a:blip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A0528CA-6786-171F-8472-2BE33CF0E0B3}"/>
                  </a:ext>
                </a:extLst>
              </p:cNvPr>
              <p:cNvSpPr/>
              <p:nvPr/>
            </p:nvSpPr>
            <p:spPr bwMode="auto">
              <a:xfrm>
                <a:off x="6563120" y="2788677"/>
                <a:ext cx="296451" cy="27576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1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191919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GB" sz="1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191919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0" lang="en-GB" sz="1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191919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rgbClr val="191919"/>
                  </a:solidFill>
                  <a:effectLst/>
                  <a:latin typeface="HelvNeue Light for IBM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A0528CA-6786-171F-8472-2BE33CF0E0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63120" y="2788677"/>
                <a:ext cx="296451" cy="275762"/>
              </a:xfrm>
              <a:prstGeom prst="rect">
                <a:avLst/>
              </a:prstGeom>
              <a:blipFill>
                <a:blip r:embed="rId6"/>
                <a:stretch>
                  <a:fillRect b="-4167"/>
                </a:stretch>
              </a:blip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AE9EAA-702F-53D1-9249-391F061155E7}"/>
                  </a:ext>
                </a:extLst>
              </p:cNvPr>
              <p:cNvSpPr txBox="1"/>
              <p:nvPr/>
            </p:nvSpPr>
            <p:spPr>
              <a:xfrm>
                <a:off x="6959962" y="1432953"/>
                <a:ext cx="1021305" cy="1454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0.2≤</m:t>
                      </m:r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0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05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≤0.3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AE9EAA-702F-53D1-9249-391F06115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962" y="1432953"/>
                <a:ext cx="1021305" cy="145424"/>
              </a:xfrm>
              <a:prstGeom prst="rect">
                <a:avLst/>
              </a:prstGeom>
              <a:blipFill>
                <a:blip r:embed="rId7"/>
                <a:stretch>
                  <a:fillRect l="-2469" r="-2469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BE949B7-695E-8602-C0CF-5CBEFE62762C}"/>
                  </a:ext>
                </a:extLst>
              </p:cNvPr>
              <p:cNvSpPr txBox="1"/>
              <p:nvPr/>
            </p:nvSpPr>
            <p:spPr>
              <a:xfrm>
                <a:off x="6939657" y="2109635"/>
                <a:ext cx="1080489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0.6≤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≤0.7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BE949B7-695E-8602-C0CF-5CBEFE627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9657" y="2109635"/>
                <a:ext cx="1080489" cy="138499"/>
              </a:xfrm>
              <a:prstGeom prst="rect">
                <a:avLst/>
              </a:prstGeom>
              <a:blipFill>
                <a:blip r:embed="rId8"/>
                <a:stretch>
                  <a:fillRect l="-2326" t="-8333" r="-232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F9C08F1-04A9-8D12-52EA-8CEDD24CBA3D}"/>
                  </a:ext>
                </a:extLst>
              </p:cNvPr>
              <p:cNvSpPr txBox="1"/>
              <p:nvPr/>
            </p:nvSpPr>
            <p:spPr>
              <a:xfrm>
                <a:off x="6939657" y="2268934"/>
                <a:ext cx="1176669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0.1≤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|¬</m:t>
                          </m:r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≤0.2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F9C08F1-04A9-8D12-52EA-8CEDD24CB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9657" y="2268934"/>
                <a:ext cx="1176669" cy="138499"/>
              </a:xfrm>
              <a:prstGeom prst="rect">
                <a:avLst/>
              </a:prstGeom>
              <a:blipFill>
                <a:blip r:embed="rId9"/>
                <a:stretch>
                  <a:fillRect l="-2151" r="-2151" b="-4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89622F7-C331-DE7D-4504-B6740FF118AF}"/>
                  </a:ext>
                </a:extLst>
              </p:cNvPr>
              <p:cNvSpPr txBox="1"/>
              <p:nvPr/>
            </p:nvSpPr>
            <p:spPr>
              <a:xfrm>
                <a:off x="6939657" y="2787998"/>
                <a:ext cx="965136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0.3≤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≤0.4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89622F7-C331-DE7D-4504-B6740FF11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9657" y="2787998"/>
                <a:ext cx="965136" cy="138499"/>
              </a:xfrm>
              <a:prstGeom prst="rect">
                <a:avLst/>
              </a:prstGeom>
              <a:blipFill>
                <a:blip r:embed="rId10"/>
                <a:stretch>
                  <a:fillRect l="-2597" r="-259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61BE71C-89D3-0903-81A5-13C728B2EA78}"/>
              </a:ext>
            </a:extLst>
          </p:cNvPr>
          <p:cNvCxnSpPr>
            <a:stCxn id="4" idx="6"/>
            <a:endCxn id="6" idx="1"/>
          </p:cNvCxnSpPr>
          <p:nvPr/>
        </p:nvCxnSpPr>
        <p:spPr bwMode="auto">
          <a:xfrm flipV="1">
            <a:off x="5586090" y="1570834"/>
            <a:ext cx="977030" cy="337369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54FFA0E-93FA-2A5F-976F-BF54F7BAF48B}"/>
              </a:ext>
            </a:extLst>
          </p:cNvPr>
          <p:cNvCxnSpPr>
            <a:cxnSpLocks/>
            <a:stCxn id="4" idx="6"/>
            <a:endCxn id="7" idx="1"/>
          </p:cNvCxnSpPr>
          <p:nvPr/>
        </p:nvCxnSpPr>
        <p:spPr bwMode="auto">
          <a:xfrm>
            <a:off x="5586090" y="1908203"/>
            <a:ext cx="977030" cy="340493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A12F648-CC16-7BAF-15C6-1F43521672E6}"/>
              </a:ext>
            </a:extLst>
          </p:cNvPr>
          <p:cNvCxnSpPr>
            <a:cxnSpLocks/>
            <a:stCxn id="5" idx="6"/>
            <a:endCxn id="7" idx="1"/>
          </p:cNvCxnSpPr>
          <p:nvPr/>
        </p:nvCxnSpPr>
        <p:spPr bwMode="auto">
          <a:xfrm flipV="1">
            <a:off x="5586090" y="2248696"/>
            <a:ext cx="977030" cy="31350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652BB3D-23F0-22E1-2A82-0C30B7AB072D}"/>
              </a:ext>
            </a:extLst>
          </p:cNvPr>
          <p:cNvCxnSpPr>
            <a:cxnSpLocks/>
            <a:stCxn id="5" idx="6"/>
            <a:endCxn id="8" idx="1"/>
          </p:cNvCxnSpPr>
          <p:nvPr/>
        </p:nvCxnSpPr>
        <p:spPr bwMode="auto">
          <a:xfrm>
            <a:off x="5586090" y="2562196"/>
            <a:ext cx="977030" cy="3643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B536AA7-4B72-970B-DD6B-CC5FC4E0C001}"/>
              </a:ext>
            </a:extLst>
          </p:cNvPr>
          <p:cNvCxnSpPr>
            <a:cxnSpLocks/>
          </p:cNvCxnSpPr>
          <p:nvPr/>
        </p:nvCxnSpPr>
        <p:spPr bwMode="auto">
          <a:xfrm flipV="1">
            <a:off x="5628381" y="1698941"/>
            <a:ext cx="317645" cy="118505"/>
          </a:xfrm>
          <a:prstGeom prst="straightConnector1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85B5A1F-C9CC-6EB6-6A04-3F462387953F}"/>
              </a:ext>
            </a:extLst>
          </p:cNvPr>
          <p:cNvCxnSpPr>
            <a:cxnSpLocks/>
          </p:cNvCxnSpPr>
          <p:nvPr/>
        </p:nvCxnSpPr>
        <p:spPr bwMode="auto">
          <a:xfrm>
            <a:off x="5632918" y="1994784"/>
            <a:ext cx="317645" cy="113007"/>
          </a:xfrm>
          <a:prstGeom prst="straightConnector1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C323AFC-86A9-8013-62DF-80BA5AAEA879}"/>
              </a:ext>
            </a:extLst>
          </p:cNvPr>
          <p:cNvCxnSpPr>
            <a:cxnSpLocks/>
          </p:cNvCxnSpPr>
          <p:nvPr/>
        </p:nvCxnSpPr>
        <p:spPr bwMode="auto">
          <a:xfrm flipV="1">
            <a:off x="5628381" y="2368751"/>
            <a:ext cx="317645" cy="118505"/>
          </a:xfrm>
          <a:prstGeom prst="straightConnector1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79091FD-07A1-273C-264A-4CD79BD05924}"/>
              </a:ext>
            </a:extLst>
          </p:cNvPr>
          <p:cNvCxnSpPr>
            <a:cxnSpLocks/>
          </p:cNvCxnSpPr>
          <p:nvPr/>
        </p:nvCxnSpPr>
        <p:spPr bwMode="auto">
          <a:xfrm>
            <a:off x="5628380" y="2645317"/>
            <a:ext cx="287402" cy="118849"/>
          </a:xfrm>
          <a:prstGeom prst="straightConnector1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557EBC7-BBEF-1725-30CA-A422C12CDCDF}"/>
              </a:ext>
            </a:extLst>
          </p:cNvPr>
          <p:cNvCxnSpPr>
            <a:cxnSpLocks/>
          </p:cNvCxnSpPr>
          <p:nvPr/>
        </p:nvCxnSpPr>
        <p:spPr bwMode="auto">
          <a:xfrm flipH="1">
            <a:off x="6169710" y="1509850"/>
            <a:ext cx="365082" cy="124391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23CB69F-BF9F-EFA6-F07A-39F21A6A146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169710" y="2038069"/>
            <a:ext cx="365082" cy="140815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0107868-5346-6E37-1B00-9C4564D20E82}"/>
              </a:ext>
            </a:extLst>
          </p:cNvPr>
          <p:cNvCxnSpPr>
            <a:cxnSpLocks/>
          </p:cNvCxnSpPr>
          <p:nvPr/>
        </p:nvCxnSpPr>
        <p:spPr bwMode="auto">
          <a:xfrm flipH="1">
            <a:off x="6170629" y="2305493"/>
            <a:ext cx="365082" cy="124391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86C149D-78A7-B978-D21C-617FDB315D6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165658" y="2730348"/>
            <a:ext cx="365082" cy="140815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744167A-E794-71BB-8532-04F94ECFD4AB}"/>
                  </a:ext>
                </a:extLst>
              </p:cNvPr>
              <p:cNvSpPr txBox="1"/>
              <p:nvPr/>
            </p:nvSpPr>
            <p:spPr>
              <a:xfrm>
                <a:off x="1121877" y="1603643"/>
                <a:ext cx="1530867" cy="2447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2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∖{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744167A-E794-71BB-8532-04F94ECFD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877" y="1603643"/>
                <a:ext cx="1530867" cy="244747"/>
              </a:xfrm>
              <a:prstGeom prst="rect">
                <a:avLst/>
              </a:prstGeom>
              <a:blipFill>
                <a:blip r:embed="rId11"/>
                <a:stretch>
                  <a:fillRect l="-165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50AB86D-EA1F-5969-0DD3-8429D9DBA9DD}"/>
                  </a:ext>
                </a:extLst>
              </p:cNvPr>
              <p:cNvSpPr txBox="1"/>
              <p:nvPr/>
            </p:nvSpPr>
            <p:spPr>
              <a:xfrm>
                <a:off x="1121877" y="1918463"/>
                <a:ext cx="1611017" cy="2447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200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e>
                            <m:lim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∖{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50AB86D-EA1F-5969-0DD3-8429D9DBA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877" y="1918463"/>
                <a:ext cx="1611017" cy="244747"/>
              </a:xfrm>
              <a:prstGeom prst="rect">
                <a:avLst/>
              </a:prstGeom>
              <a:blipFill>
                <a:blip r:embed="rId12"/>
                <a:stretch>
                  <a:fillRect l="-781" t="-50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D939B27-E187-607B-90CD-C2B15B655311}"/>
                  </a:ext>
                </a:extLst>
              </p:cNvPr>
              <p:cNvSpPr txBox="1"/>
              <p:nvPr/>
            </p:nvSpPr>
            <p:spPr>
              <a:xfrm>
                <a:off x="678913" y="1232536"/>
                <a:ext cx="2874057" cy="338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00B050"/>
                    </a:solidFill>
                  </a:rPr>
                  <a:t>variable-to-factor</a:t>
                </a:r>
                <a:r>
                  <a:rPr lang="en-US" sz="1600" dirty="0"/>
                  <a:t>: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D939B27-E187-607B-90CD-C2B15B655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13" y="1232536"/>
                <a:ext cx="2874057" cy="338298"/>
              </a:xfrm>
              <a:prstGeom prst="rect">
                <a:avLst/>
              </a:prstGeom>
              <a:blipFill>
                <a:blip r:embed="rId13"/>
                <a:stretch>
                  <a:fillRect l="-1322" t="-10714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58FBCD7-C241-1E86-85E4-2DE6BCBFC937}"/>
                  </a:ext>
                </a:extLst>
              </p:cNvPr>
              <p:cNvSpPr txBox="1"/>
              <p:nvPr/>
            </p:nvSpPr>
            <p:spPr>
              <a:xfrm>
                <a:off x="639853" y="2407310"/>
                <a:ext cx="2849306" cy="338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00B050"/>
                    </a:solidFill>
                  </a:rPr>
                  <a:t>factor-to-variable</a:t>
                </a:r>
                <a:r>
                  <a:rPr lang="en-US" sz="1600" dirty="0"/>
                  <a:t>: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58FBCD7-C241-1E86-85E4-2DE6BCBFC9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853" y="2407310"/>
                <a:ext cx="2849306" cy="338298"/>
              </a:xfrm>
              <a:prstGeom prst="rect">
                <a:avLst/>
              </a:prstGeom>
              <a:blipFill>
                <a:blip r:embed="rId14"/>
                <a:stretch>
                  <a:fillRect l="-889" t="-10714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4EABB37-1C59-AD82-0942-636D8D5868D1}"/>
                  </a:ext>
                </a:extLst>
              </p:cNvPr>
              <p:cNvSpPr txBox="1"/>
              <p:nvPr/>
            </p:nvSpPr>
            <p:spPr>
              <a:xfrm>
                <a:off x="1280899" y="2866030"/>
                <a:ext cx="856645" cy="340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4EABB37-1C59-AD82-0942-636D8D586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899" y="2866030"/>
                <a:ext cx="856645" cy="340221"/>
              </a:xfrm>
              <a:prstGeom prst="rect">
                <a:avLst/>
              </a:prstGeom>
              <a:blipFill>
                <a:blip r:embed="rId15"/>
                <a:stretch>
                  <a:fillRect l="-63768" t="-196429" r="-2899" b="-28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3AE76CE-3A77-6855-F4C1-54BE48613991}"/>
                  </a:ext>
                </a:extLst>
              </p:cNvPr>
              <p:cNvSpPr txBox="1"/>
              <p:nvPr/>
            </p:nvSpPr>
            <p:spPr>
              <a:xfrm>
                <a:off x="1280899" y="3303755"/>
                <a:ext cx="1322542" cy="166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≥0, ∀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3AE76CE-3A77-6855-F4C1-54BE48613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899" y="3303755"/>
                <a:ext cx="1322542" cy="166199"/>
              </a:xfrm>
              <a:prstGeom prst="rect">
                <a:avLst/>
              </a:prstGeom>
              <a:blipFill>
                <a:blip r:embed="rId16"/>
                <a:stretch>
                  <a:fillRect l="-1905" t="-7143" r="-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7051D93-0DC4-74F5-A38B-D2B1253B181F}"/>
                  </a:ext>
                </a:extLst>
              </p:cNvPr>
              <p:cNvSpPr txBox="1"/>
              <p:nvPr/>
            </p:nvSpPr>
            <p:spPr>
              <a:xfrm>
                <a:off x="1280899" y="3567458"/>
                <a:ext cx="1221295" cy="1790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⊙</m:t>
                      </m:r>
                      <m:bar>
                        <m:barPr>
                          <m:pos m:val="top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ba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7051D93-0DC4-74F5-A38B-D2B1253B1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899" y="3567458"/>
                <a:ext cx="1221295" cy="179088"/>
              </a:xfrm>
              <a:prstGeom prst="rect">
                <a:avLst/>
              </a:prstGeom>
              <a:blipFill>
                <a:blip r:embed="rId17"/>
                <a:stretch>
                  <a:fillRect l="-2062" r="-1031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02B7715-C2A7-160F-F277-7647C8D80E98}"/>
                  </a:ext>
                </a:extLst>
              </p:cNvPr>
              <p:cNvSpPr txBox="1"/>
              <p:nvPr/>
            </p:nvSpPr>
            <p:spPr>
              <a:xfrm>
                <a:off x="1280899" y="3844050"/>
                <a:ext cx="2501775" cy="1811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⊙</m:t>
                      </m:r>
                      <m:bar>
                        <m:barPr>
                          <m:pos m:val="top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ba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⊙</m:t>
                      </m:r>
                      <m:bar>
                        <m:barPr>
                          <m:pos m:val="top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ba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⊙</m:t>
                      </m:r>
                      <m:bar>
                        <m:barPr>
                          <m:pos m:val="top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ba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02B7715-C2A7-160F-F277-7647C8D80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899" y="3844050"/>
                <a:ext cx="2501775" cy="181140"/>
              </a:xfrm>
              <a:prstGeom prst="rect">
                <a:avLst/>
              </a:prstGeom>
              <a:blipFill>
                <a:blip r:embed="rId18"/>
                <a:stretch>
                  <a:fillRect l="-503" t="-6667" r="-50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9AA0DF5-FD90-D7E1-6005-B9876F27AC4B}"/>
                  </a:ext>
                </a:extLst>
              </p:cNvPr>
              <p:cNvSpPr txBox="1"/>
              <p:nvPr/>
            </p:nvSpPr>
            <p:spPr>
              <a:xfrm>
                <a:off x="1280899" y="4122696"/>
                <a:ext cx="3533595" cy="1681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⊙</m:t>
                      </m:r>
                      <m:bar>
                        <m:barPr>
                          <m:pos m:val="top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ba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⊙</m:t>
                          </m:r>
                          <m:bar>
                            <m:barPr>
                              <m:pos m:val="top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bar>
                        </m:e>
                      </m:d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p>
                            </m:sub>
                          </m:s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⊙</m:t>
                          </m:r>
                          <m:bar>
                            <m:barPr>
                              <m:pos m:val="top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bar>
                        </m:e>
                      </m: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, ∀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≠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9AA0DF5-FD90-D7E1-6005-B9876F27A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899" y="4122696"/>
                <a:ext cx="3533595" cy="168188"/>
              </a:xfrm>
              <a:prstGeom prst="rect">
                <a:avLst/>
              </a:prstGeom>
              <a:blipFill>
                <a:blip r:embed="rId19"/>
                <a:stretch>
                  <a:fillRect l="-357" t="-7143" r="-714" b="-4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06A0138-6882-BC31-2ECD-8849BBC8D4CA}"/>
                  </a:ext>
                </a:extLst>
              </p:cNvPr>
              <p:cNvSpPr txBox="1"/>
              <p:nvPr/>
            </p:nvSpPr>
            <p:spPr>
              <a:xfrm>
                <a:off x="1280899" y="4407654"/>
                <a:ext cx="1820307" cy="166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1200" dirty="0"/>
                  <a:t>m</a:t>
                </a:r>
                <a:r>
                  <a:rPr lang="en-GB" sz="1200" b="0" dirty="0"/>
                  <a:t>inimize/maximize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⊙</m:t>
                    </m:r>
                    <m:bar>
                      <m:barPr>
                        <m:pos m:val="top"/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ba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06A0138-6882-BC31-2ECD-8849BBC8D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899" y="4407654"/>
                <a:ext cx="1820307" cy="166199"/>
              </a:xfrm>
              <a:prstGeom prst="rect">
                <a:avLst/>
              </a:prstGeom>
              <a:blipFill>
                <a:blip r:embed="rId20"/>
                <a:stretch>
                  <a:fillRect l="-4828" t="-46154" r="-2069" b="-6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A89C0445-7E57-FA2D-AC65-F929E7EC415B}"/>
              </a:ext>
            </a:extLst>
          </p:cNvPr>
          <p:cNvSpPr txBox="1"/>
          <p:nvPr/>
        </p:nvSpPr>
        <p:spPr>
          <a:xfrm>
            <a:off x="5772081" y="3437079"/>
            <a:ext cx="3119765" cy="86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Properties</a:t>
            </a:r>
            <a:r>
              <a:rPr lang="en-US" sz="1400" dirty="0"/>
              <a:t>:</a:t>
            </a:r>
          </a:p>
          <a:p>
            <a:pPr marL="342900" indent="-342900">
              <a:buFontTx/>
              <a:buChar char="-"/>
            </a:pPr>
            <a:r>
              <a:rPr lang="en-US" sz="1400" dirty="0"/>
              <a:t>Reduced complexity</a:t>
            </a:r>
          </a:p>
          <a:p>
            <a:pPr marL="342900" indent="-342900">
              <a:buFontTx/>
              <a:buChar char="-"/>
            </a:pPr>
            <a:r>
              <a:rPr lang="en-US" sz="1400" dirty="0"/>
              <a:t>Exact on singly-connected LCNs</a:t>
            </a:r>
          </a:p>
          <a:p>
            <a:pPr marL="342900" indent="-342900">
              <a:buFontTx/>
              <a:buChar char="-"/>
            </a:pPr>
            <a:r>
              <a:rPr lang="en-US" sz="1400" dirty="0"/>
              <a:t>Scales to large LCNs</a:t>
            </a:r>
          </a:p>
        </p:txBody>
      </p:sp>
    </p:spTree>
    <p:extLst>
      <p:ext uri="{BB962C8B-B14F-4D97-AF65-F5344CB8AC3E}">
        <p14:creationId xmlns:p14="http://schemas.microsoft.com/office/powerpoint/2010/main" val="36661324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FB420-6242-181B-2E94-F6162B7F3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FE44C-A40B-37CC-D389-FEB999154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Theorem</a:t>
            </a:r>
            <a:r>
              <a:rPr lang="en-US" dirty="0"/>
              <a:t>: ARIEL is </a:t>
            </a:r>
            <a:r>
              <a:rPr lang="en-US" dirty="0">
                <a:solidFill>
                  <a:srgbClr val="FF0000"/>
                </a:solidFill>
              </a:rPr>
              <a:t>exact</a:t>
            </a:r>
            <a:r>
              <a:rPr lang="en-US" dirty="0"/>
              <a:t> on singly-connected LCNs.</a:t>
            </a:r>
          </a:p>
          <a:p>
            <a:pPr lvl="1"/>
            <a:r>
              <a:rPr lang="en-US" dirty="0"/>
              <a:t>Proof: follows easily now (and more elegantly) from the factorization result on chain graphs (a singly-connected LCN has a chain graph structure) – see </a:t>
            </a:r>
            <a:r>
              <a:rPr lang="en-US" dirty="0">
                <a:solidFill>
                  <a:srgbClr val="0070C0"/>
                </a:solidFill>
              </a:rPr>
              <a:t>[</a:t>
            </a:r>
            <a:r>
              <a:rPr lang="en-US" dirty="0" err="1">
                <a:solidFill>
                  <a:srgbClr val="0070C0"/>
                </a:solidFill>
              </a:rPr>
              <a:t>Cozman</a:t>
            </a:r>
            <a:r>
              <a:rPr lang="en-US" dirty="0">
                <a:solidFill>
                  <a:srgbClr val="0070C0"/>
                </a:solidFill>
              </a:rPr>
              <a:t> et al, IJAR 2024]</a:t>
            </a:r>
            <a:r>
              <a:rPr lang="en-US" dirty="0"/>
              <a:t>.</a:t>
            </a:r>
          </a:p>
          <a:p>
            <a:r>
              <a:rPr lang="en-US" b="1" dirty="0">
                <a:solidFill>
                  <a:schemeClr val="tx2"/>
                </a:solidFill>
              </a:rPr>
              <a:t>Complexity</a:t>
            </a:r>
            <a:r>
              <a:rPr lang="en-US" dirty="0"/>
              <a:t>: Exponential in the scope of the factor. </a:t>
            </a:r>
          </a:p>
          <a:p>
            <a:pPr lvl="1"/>
            <a:r>
              <a:rPr lang="en-US" dirty="0"/>
              <a:t>(as opposed to exponential in the number of variables)</a:t>
            </a:r>
          </a:p>
        </p:txBody>
      </p:sp>
    </p:spTree>
    <p:extLst>
      <p:ext uri="{BB962C8B-B14F-4D97-AF65-F5344CB8AC3E}">
        <p14:creationId xmlns:p14="http://schemas.microsoft.com/office/powerpoint/2010/main" val="17570905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61DD2-9321-F4A2-DDB3-387B52EE9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and Marginal MAP Inference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36261E-B824-FAFE-0645-7E0ADAB258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Up until now, focus was on computing a probability interval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bar>
                      <m:bar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bar>
                    <m:d>
                      <m:d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bar>
                      <m:barPr>
                        <m:pos m:val="top"/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bar>
                    <m:d>
                      <m:d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for a given query formula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MAP/MMAP inference calls for finding the most probable (complete or partial) explanation of observed evidence in an LCN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36261E-B824-FAFE-0645-7E0ADAB258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99" t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4EDD231-DDF7-8DA9-588E-E6F70B2A79BD}"/>
              </a:ext>
            </a:extLst>
          </p:cNvPr>
          <p:cNvSpPr txBox="1"/>
          <p:nvPr/>
        </p:nvSpPr>
        <p:spPr>
          <a:xfrm>
            <a:off x="6422095" y="355524"/>
            <a:ext cx="2361544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[Marinescu et al, </a:t>
            </a:r>
            <a:r>
              <a:rPr lang="en-US" sz="1200" dirty="0" err="1">
                <a:solidFill>
                  <a:srgbClr val="0070C0"/>
                </a:solidFill>
              </a:rPr>
              <a:t>NeurIPS</a:t>
            </a:r>
            <a:r>
              <a:rPr lang="en-US" sz="1200" dirty="0">
                <a:solidFill>
                  <a:srgbClr val="0070C0"/>
                </a:solidFill>
              </a:rPr>
              <a:t> 2024]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2D22CF8-8534-1503-96F1-53993909E169}"/>
                  </a:ext>
                </a:extLst>
              </p:cNvPr>
              <p:cNvSpPr/>
              <p:nvPr/>
            </p:nvSpPr>
            <p:spPr bwMode="auto">
              <a:xfrm>
                <a:off x="5714951" y="2100434"/>
                <a:ext cx="398899" cy="39498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GB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rgbClr val="191919"/>
                  </a:solidFill>
                  <a:effectLst/>
                </a:endParaRPr>
              </a:p>
            </p:txBody>
          </p:sp>
        </mc:Choice>
        <mc:Fallback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2D22CF8-8534-1503-96F1-53993909E1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4951" y="2100434"/>
                <a:ext cx="398899" cy="39498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926E169-326F-024E-18E9-252AF8708DD5}"/>
                  </a:ext>
                </a:extLst>
              </p:cNvPr>
              <p:cNvSpPr/>
              <p:nvPr/>
            </p:nvSpPr>
            <p:spPr bwMode="auto">
              <a:xfrm>
                <a:off x="5113988" y="3435732"/>
                <a:ext cx="398899" cy="394980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GB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rgbClr val="191919"/>
                  </a:solidFill>
                  <a:effectLst/>
                </a:endParaRPr>
              </a:p>
            </p:txBody>
          </p:sp>
        </mc:Choice>
        <mc:Fallback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926E169-326F-024E-18E9-252AF8708D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13988" y="3435732"/>
                <a:ext cx="398899" cy="39498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EA4D3F15-7AD4-172C-B646-72E436334CCD}"/>
                  </a:ext>
                </a:extLst>
              </p:cNvPr>
              <p:cNvSpPr/>
              <p:nvPr/>
            </p:nvSpPr>
            <p:spPr bwMode="auto">
              <a:xfrm>
                <a:off x="6292275" y="3458062"/>
                <a:ext cx="398899" cy="394980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GB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rgbClr val="191919"/>
                  </a:solidFill>
                  <a:effectLst/>
                </a:endParaRPr>
              </a:p>
            </p:txBody>
          </p:sp>
        </mc:Choice>
        <mc:Fallback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EA4D3F15-7AD4-172C-B646-72E436334C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92275" y="3458062"/>
                <a:ext cx="398899" cy="39498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3686208C-7603-EBF9-3A25-4CF504AC00A9}"/>
                  </a:ext>
                </a:extLst>
              </p:cNvPr>
              <p:cNvSpPr/>
              <p:nvPr/>
            </p:nvSpPr>
            <p:spPr bwMode="auto">
              <a:xfrm>
                <a:off x="8198083" y="4139950"/>
                <a:ext cx="398899" cy="39498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GB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rgbClr val="191919"/>
                  </a:solidFill>
                  <a:effectLst/>
                </a:endParaRPr>
              </a:p>
            </p:txBody>
          </p:sp>
        </mc:Choice>
        <mc:Fallback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3686208C-7603-EBF9-3A25-4CF504AC00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98083" y="4139950"/>
                <a:ext cx="398899" cy="39498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D3278141-FF51-7B4B-8D09-04B8C264B2BE}"/>
                  </a:ext>
                </a:extLst>
              </p:cNvPr>
              <p:cNvSpPr/>
              <p:nvPr/>
            </p:nvSpPr>
            <p:spPr bwMode="auto">
              <a:xfrm>
                <a:off x="6968143" y="4139950"/>
                <a:ext cx="398899" cy="39498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GB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rgbClr val="191919"/>
                  </a:solidFill>
                  <a:effectLst/>
                </a:endParaRPr>
              </a:p>
            </p:txBody>
          </p:sp>
        </mc:Choice>
        <mc:Fallback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D3278141-FF51-7B4B-8D09-04B8C264B2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68143" y="4139950"/>
                <a:ext cx="398899" cy="39498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D2879309-3E11-BFEE-F3FF-48C5D7C3547F}"/>
                  </a:ext>
                </a:extLst>
              </p:cNvPr>
              <p:cNvSpPr/>
              <p:nvPr/>
            </p:nvSpPr>
            <p:spPr bwMode="auto">
              <a:xfrm>
                <a:off x="5512887" y="2778917"/>
                <a:ext cx="798821" cy="289179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GB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kumimoji="0" lang="en-GB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kumimoji="0" lang="en-GB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rgbClr val="191919"/>
                  </a:solidFill>
                  <a:effectLst/>
                </a:endParaRPr>
              </a:p>
            </p:txBody>
          </p:sp>
        </mc:Choice>
        <mc:Fallback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D2879309-3E11-BFEE-F3FF-48C5D7C354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12887" y="2778917"/>
                <a:ext cx="798821" cy="289179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36AD904D-7AA6-6764-7BC1-E0421C2A915C}"/>
                  </a:ext>
                </a:extLst>
              </p:cNvPr>
              <p:cNvSpPr/>
              <p:nvPr/>
            </p:nvSpPr>
            <p:spPr bwMode="auto">
              <a:xfrm>
                <a:off x="7281126" y="3506020"/>
                <a:ext cx="1056575" cy="289179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GB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mbria Math" panose="02040503050406030204" pitchFamily="18" charset="0"/>
                        </a:rPr>
                        <m:t>¬(</m:t>
                      </m:r>
                      <m:r>
                        <a:rPr kumimoji="0" lang="en-GB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kumimoji="0" lang="en-GB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kumimoji="0" lang="en-GB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kumimoji="0" lang="en-GB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rgbClr val="191919"/>
                  </a:solidFill>
                  <a:effectLst/>
                </a:endParaRPr>
              </a:p>
            </p:txBody>
          </p:sp>
        </mc:Choice>
        <mc:Fallback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36AD904D-7AA6-6764-7BC1-E0421C2A91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81126" y="3506020"/>
                <a:ext cx="1056575" cy="289179"/>
              </a:xfrm>
              <a:prstGeom prst="roundRect">
                <a:avLst/>
              </a:prstGeom>
              <a:blipFill>
                <a:blip r:embed="rId9"/>
                <a:stretch>
                  <a:fillRect r="-1163" b="-20000"/>
                </a:stretch>
              </a:blip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0827F11-AF3D-9A60-39B4-16ADD57B47FA}"/>
              </a:ext>
            </a:extLst>
          </p:cNvPr>
          <p:cNvCxnSpPr>
            <a:cxnSpLocks/>
          </p:cNvCxnSpPr>
          <p:nvPr/>
        </p:nvCxnSpPr>
        <p:spPr bwMode="auto">
          <a:xfrm flipH="1">
            <a:off x="5427993" y="3113544"/>
            <a:ext cx="196381" cy="322188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6B0C7E6-9B06-D669-1ECB-F2AAB5696541}"/>
              </a:ext>
            </a:extLst>
          </p:cNvPr>
          <p:cNvCxnSpPr/>
          <p:nvPr/>
        </p:nvCxnSpPr>
        <p:spPr bwMode="auto">
          <a:xfrm flipV="1">
            <a:off x="5526183" y="3156921"/>
            <a:ext cx="196382" cy="301141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79C271D-9137-FB5C-9D79-7E8331573B91}"/>
              </a:ext>
            </a:extLst>
          </p:cNvPr>
          <p:cNvCxnSpPr>
            <a:cxnSpLocks/>
          </p:cNvCxnSpPr>
          <p:nvPr/>
        </p:nvCxnSpPr>
        <p:spPr bwMode="auto">
          <a:xfrm>
            <a:off x="6115327" y="3156921"/>
            <a:ext cx="228600" cy="268831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9BC9A26-85E9-1196-2A99-080F0705F28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213517" y="3124161"/>
            <a:ext cx="205585" cy="268094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F0BFCAA-01C8-D71F-96A1-4C1D23A96203}"/>
              </a:ext>
            </a:extLst>
          </p:cNvPr>
          <p:cNvCxnSpPr>
            <a:cxnSpLocks/>
            <a:stCxn id="5" idx="4"/>
            <a:endCxn id="10" idx="0"/>
          </p:cNvCxnSpPr>
          <p:nvPr/>
        </p:nvCxnSpPr>
        <p:spPr bwMode="auto">
          <a:xfrm flipH="1">
            <a:off x="5912298" y="2495414"/>
            <a:ext cx="2103" cy="283503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84A9A1A-18AF-D1C5-7A34-78E5A9D5BD77}"/>
              </a:ext>
            </a:extLst>
          </p:cNvPr>
          <p:cNvCxnSpPr/>
          <p:nvPr/>
        </p:nvCxnSpPr>
        <p:spPr bwMode="auto">
          <a:xfrm flipH="1">
            <a:off x="7282149" y="3827509"/>
            <a:ext cx="196381" cy="322188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B9EBF4E-9609-DE19-37CD-0EA59EDA37BA}"/>
              </a:ext>
            </a:extLst>
          </p:cNvPr>
          <p:cNvCxnSpPr/>
          <p:nvPr/>
        </p:nvCxnSpPr>
        <p:spPr bwMode="auto">
          <a:xfrm flipV="1">
            <a:off x="7380339" y="3870886"/>
            <a:ext cx="196382" cy="301141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AF7B3E8-5614-DCE7-9532-312DBB20776F}"/>
              </a:ext>
            </a:extLst>
          </p:cNvPr>
          <p:cNvCxnSpPr>
            <a:cxnSpLocks/>
          </p:cNvCxnSpPr>
          <p:nvPr/>
        </p:nvCxnSpPr>
        <p:spPr bwMode="auto">
          <a:xfrm>
            <a:off x="7969483" y="3879672"/>
            <a:ext cx="228600" cy="268831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DB71635-FA71-EFD3-CC6A-D8C19E31411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067673" y="3846912"/>
            <a:ext cx="205585" cy="268094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876C80F4-81B5-F08E-F405-96A83BAADFCC}"/>
                  </a:ext>
                </a:extLst>
              </p:cNvPr>
              <p:cNvSpPr/>
              <p:nvPr/>
            </p:nvSpPr>
            <p:spPr bwMode="auto">
              <a:xfrm>
                <a:off x="5514419" y="4190727"/>
                <a:ext cx="798821" cy="289179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GB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kumimoji="0" lang="en-GB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kumimoji="0" lang="en-GB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rgbClr val="191919"/>
                  </a:solidFill>
                  <a:effectLst/>
                </a:endParaRPr>
              </a:p>
            </p:txBody>
          </p:sp>
        </mc:Choice>
        <mc:Fallback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876C80F4-81B5-F08E-F405-96A83BAADF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14419" y="4190727"/>
                <a:ext cx="798821" cy="289179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341DBB2-FC67-C943-03FC-515EBE7573A8}"/>
              </a:ext>
            </a:extLst>
          </p:cNvPr>
          <p:cNvCxnSpPr>
            <a:cxnSpLocks/>
            <a:stCxn id="6" idx="5"/>
            <a:endCxn id="21" idx="0"/>
          </p:cNvCxnSpPr>
          <p:nvPr/>
        </p:nvCxnSpPr>
        <p:spPr bwMode="auto">
          <a:xfrm>
            <a:off x="5454470" y="3772869"/>
            <a:ext cx="459360" cy="417858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91F8125-3BFF-AEEA-E798-71DBA8DAC192}"/>
              </a:ext>
            </a:extLst>
          </p:cNvPr>
          <p:cNvCxnSpPr>
            <a:cxnSpLocks/>
            <a:stCxn id="7" idx="3"/>
            <a:endCxn id="21" idx="0"/>
          </p:cNvCxnSpPr>
          <p:nvPr/>
        </p:nvCxnSpPr>
        <p:spPr bwMode="auto">
          <a:xfrm flipH="1">
            <a:off x="5913830" y="3795199"/>
            <a:ext cx="436862" cy="395528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5E6E234-9741-A928-23F6-0FF3BE564002}"/>
              </a:ext>
            </a:extLst>
          </p:cNvPr>
          <p:cNvCxnSpPr>
            <a:cxnSpLocks/>
            <a:stCxn id="7" idx="6"/>
            <a:endCxn id="11" idx="1"/>
          </p:cNvCxnSpPr>
          <p:nvPr/>
        </p:nvCxnSpPr>
        <p:spPr bwMode="auto">
          <a:xfrm flipV="1">
            <a:off x="6691174" y="3650610"/>
            <a:ext cx="589952" cy="4942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77977CA-37E8-83AC-DB2C-8FB64BA89689}"/>
              </a:ext>
            </a:extLst>
          </p:cNvPr>
          <p:cNvCxnSpPr>
            <a:cxnSpLocks/>
            <a:stCxn id="21" idx="3"/>
            <a:endCxn id="9" idx="2"/>
          </p:cNvCxnSpPr>
          <p:nvPr/>
        </p:nvCxnSpPr>
        <p:spPr bwMode="auto">
          <a:xfrm>
            <a:off x="6313240" y="4335317"/>
            <a:ext cx="654903" cy="2123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4976DD8-6026-1948-D17F-D6504A4B3399}"/>
                  </a:ext>
                </a:extLst>
              </p:cNvPr>
              <p:cNvSpPr txBox="1"/>
              <p:nvPr/>
            </p:nvSpPr>
            <p:spPr>
              <a:xfrm>
                <a:off x="611306" y="2816219"/>
                <a:ext cx="19357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0.3≤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≤0.4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4976DD8-6026-1948-D17F-D6504A4B3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06" y="2816219"/>
                <a:ext cx="1935786" cy="276999"/>
              </a:xfrm>
              <a:prstGeom prst="rect">
                <a:avLst/>
              </a:prstGeom>
              <a:blipFill>
                <a:blip r:embed="rId11"/>
                <a:stretch>
                  <a:fillRect l="-2614" r="-2614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8F191A6-7B65-3FDD-A73E-85644BC9AA68}"/>
                  </a:ext>
                </a:extLst>
              </p:cNvPr>
              <p:cNvSpPr txBox="1"/>
              <p:nvPr/>
            </p:nvSpPr>
            <p:spPr>
              <a:xfrm>
                <a:off x="611306" y="3229021"/>
                <a:ext cx="26203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0.1≤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≤0.2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8F191A6-7B65-3FDD-A73E-85644BC9A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06" y="3229021"/>
                <a:ext cx="2620397" cy="276999"/>
              </a:xfrm>
              <a:prstGeom prst="rect">
                <a:avLst/>
              </a:prstGeom>
              <a:blipFill>
                <a:blip r:embed="rId12"/>
                <a:stretch>
                  <a:fillRect l="-1449" r="-1449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6BB7EC3-7EB6-7914-4F84-DCD6B582D377}"/>
                  </a:ext>
                </a:extLst>
              </p:cNvPr>
              <p:cNvSpPr txBox="1"/>
              <p:nvPr/>
            </p:nvSpPr>
            <p:spPr>
              <a:xfrm>
                <a:off x="611306" y="3641823"/>
                <a:ext cx="26645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0.6≤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≤0.7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6BB7EC3-7EB6-7914-4F84-DCD6B582D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06" y="3641823"/>
                <a:ext cx="2664576" cy="276999"/>
              </a:xfrm>
              <a:prstGeom prst="rect">
                <a:avLst/>
              </a:prstGeom>
              <a:blipFill>
                <a:blip r:embed="rId13"/>
                <a:stretch>
                  <a:fillRect l="-1429" r="-1905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38B9DFE-F4D5-CCA4-75FD-8FFDF2D5F3C7}"/>
                  </a:ext>
                </a:extLst>
              </p:cNvPr>
              <p:cNvSpPr txBox="1"/>
              <p:nvPr/>
            </p:nvSpPr>
            <p:spPr>
              <a:xfrm>
                <a:off x="611306" y="4054624"/>
                <a:ext cx="31689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0.7≤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¬(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≤0.8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38B9DFE-F4D5-CCA4-75FD-8FFDF2D5F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06" y="4054624"/>
                <a:ext cx="3168944" cy="276999"/>
              </a:xfrm>
              <a:prstGeom prst="rect">
                <a:avLst/>
              </a:prstGeom>
              <a:blipFill>
                <a:blip r:embed="rId14"/>
                <a:stretch>
                  <a:fillRect l="-1200" t="-8696" r="-1200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4347BD2-CC1D-C53E-ABE7-FE0A4301E5CB}"/>
                  </a:ext>
                </a:extLst>
              </p:cNvPr>
              <p:cNvSpPr txBox="1"/>
              <p:nvPr/>
            </p:nvSpPr>
            <p:spPr>
              <a:xfrm>
                <a:off x="611306" y="2403417"/>
                <a:ext cx="21007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0.05≤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≤0.1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4347BD2-CC1D-C53E-ABE7-FE0A4301E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06" y="2403417"/>
                <a:ext cx="2100767" cy="276999"/>
              </a:xfrm>
              <a:prstGeom prst="rect">
                <a:avLst/>
              </a:prstGeom>
              <a:blipFill>
                <a:blip r:embed="rId15"/>
                <a:stretch>
                  <a:fillRect l="-2410" t="-4348" r="-1807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C3F3AF7-0EF7-F2CA-79B0-A780E9F706AD}"/>
                  </a:ext>
                </a:extLst>
              </p:cNvPr>
              <p:cNvSpPr txBox="1"/>
              <p:nvPr/>
            </p:nvSpPr>
            <p:spPr>
              <a:xfrm>
                <a:off x="2663130" y="4671592"/>
                <a:ext cx="20088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Evidence: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C3F3AF7-0EF7-F2CA-79B0-A780E9F70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130" y="4671592"/>
                <a:ext cx="2008883" cy="369332"/>
              </a:xfrm>
              <a:prstGeom prst="rect">
                <a:avLst/>
              </a:prstGeom>
              <a:blipFill>
                <a:blip r:embed="rId16"/>
                <a:stretch>
                  <a:fillRect l="-3145" t="-13333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D135E57D-3AD3-3192-08F5-035BB32E6DAD}"/>
              </a:ext>
            </a:extLst>
          </p:cNvPr>
          <p:cNvSpPr txBox="1"/>
          <p:nvPr/>
        </p:nvSpPr>
        <p:spPr>
          <a:xfrm>
            <a:off x="5087127" y="4671592"/>
            <a:ext cx="1693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MAP: S, D, X</a:t>
            </a:r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1CBE56B8-FC47-8A89-D567-9E5304176FF4}"/>
              </a:ext>
            </a:extLst>
          </p:cNvPr>
          <p:cNvSpPr/>
          <p:nvPr/>
        </p:nvSpPr>
        <p:spPr bwMode="auto">
          <a:xfrm>
            <a:off x="4672013" y="4771018"/>
            <a:ext cx="352395" cy="170481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559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18A3E-2AFF-4476-4DB8-EDC4A9453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Representation and Reasoning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69BD9-0684-365C-10BE-831CEDD85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Logical Credal Networks </a:t>
            </a:r>
            <a:r>
              <a:rPr lang="en-US" dirty="0"/>
              <a:t>(LCN)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Expressive probabilistic logic</a:t>
            </a:r>
          </a:p>
          <a:p>
            <a:pPr lvl="2"/>
            <a:r>
              <a:rPr lang="en-US" dirty="0"/>
              <a:t>propositional and FOL representations</a:t>
            </a:r>
          </a:p>
          <a:p>
            <a:pPr lvl="1"/>
            <a:r>
              <a:rPr lang="en-US" dirty="0"/>
              <a:t>Probability bounds (i.e., lower and upper bounds) on logic formulas</a:t>
            </a:r>
          </a:p>
          <a:p>
            <a:pPr lvl="1"/>
            <a:r>
              <a:rPr lang="en-US" dirty="0"/>
              <a:t>Very few restrictions on formulas</a:t>
            </a:r>
          </a:p>
          <a:p>
            <a:pPr lvl="1"/>
            <a:r>
              <a:rPr lang="en-US" dirty="0"/>
              <a:t>Ability to combine multiple sources of imprecise knowledge in a single framework</a:t>
            </a:r>
          </a:p>
          <a:p>
            <a:pPr lvl="1"/>
            <a:r>
              <a:rPr lang="en-US" dirty="0"/>
              <a:t>Efficient reasoning (inference) algorithms</a:t>
            </a:r>
          </a:p>
          <a:p>
            <a:pPr lvl="1"/>
            <a:r>
              <a:rPr lang="en-US" dirty="0"/>
              <a:t>Extensions include (future work):</a:t>
            </a:r>
          </a:p>
          <a:p>
            <a:pPr lvl="2"/>
            <a:r>
              <a:rPr lang="en-US" dirty="0"/>
              <a:t>Deep NNs based representations of probabilities (neural predicates)</a:t>
            </a:r>
          </a:p>
          <a:p>
            <a:pPr lvl="2"/>
            <a:r>
              <a:rPr lang="en-US" dirty="0"/>
              <a:t>Neural approximations of inference algorithms</a:t>
            </a:r>
          </a:p>
          <a:p>
            <a:pPr lvl="2"/>
            <a:r>
              <a:rPr lang="en-US" dirty="0"/>
              <a:t>Learning tractable classes of LCNs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496326-0780-26D0-B02C-BC6FAE51EEAF}"/>
              </a:ext>
            </a:extLst>
          </p:cNvPr>
          <p:cNvSpPr txBox="1"/>
          <p:nvPr/>
        </p:nvSpPr>
        <p:spPr>
          <a:xfrm>
            <a:off x="3293389" y="883822"/>
            <a:ext cx="543450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70C0"/>
                </a:solidFill>
              </a:rPr>
              <a:t>[Marinescu et al, </a:t>
            </a:r>
            <a:r>
              <a:rPr lang="en-US" sz="1000" dirty="0" err="1">
                <a:solidFill>
                  <a:srgbClr val="0070C0"/>
                </a:solidFill>
              </a:rPr>
              <a:t>NeurIPS</a:t>
            </a:r>
            <a:r>
              <a:rPr lang="en-US" sz="1000" dirty="0">
                <a:solidFill>
                  <a:srgbClr val="0070C0"/>
                </a:solidFill>
              </a:rPr>
              <a:t> 2022; Marinescu et al, IJCAI 2023; Marinescu et al, </a:t>
            </a:r>
            <a:r>
              <a:rPr lang="en-US" sz="1000" dirty="0" err="1">
                <a:solidFill>
                  <a:srgbClr val="0070C0"/>
                </a:solidFill>
              </a:rPr>
              <a:t>NeurIPS</a:t>
            </a:r>
            <a:r>
              <a:rPr lang="en-US" sz="1000" dirty="0">
                <a:solidFill>
                  <a:srgbClr val="0070C0"/>
                </a:solidFill>
              </a:rPr>
              <a:t> 2024]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046723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6D633-82E0-C3D9-A1F5-EA7166517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and MMAP Tasks in LCNs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6DAE3-0CF1-A54E-8875-CFAD4BF8D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</a:t>
            </a:r>
            <a:r>
              <a:rPr lang="en-US" b="1" dirty="0">
                <a:solidFill>
                  <a:srgbClr val="FF0000"/>
                </a:solidFill>
              </a:rPr>
              <a:t>maximin</a:t>
            </a:r>
            <a:r>
              <a:rPr lang="en-US" dirty="0"/>
              <a:t> and </a:t>
            </a:r>
            <a:r>
              <a:rPr lang="en-US" b="1" dirty="0" err="1">
                <a:solidFill>
                  <a:srgbClr val="FF0000"/>
                </a:solidFill>
              </a:rPr>
              <a:t>maximax</a:t>
            </a:r>
            <a:r>
              <a:rPr lang="en-US" dirty="0"/>
              <a:t> MAP/MMAP tasks as follows: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2139C9-09B9-1D20-3BD6-B01D750A7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1" y="1277092"/>
            <a:ext cx="7772400" cy="34963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2ECA14-0204-643C-D865-F8346DB5A42E}"/>
              </a:ext>
            </a:extLst>
          </p:cNvPr>
          <p:cNvSpPr/>
          <p:nvPr/>
        </p:nvSpPr>
        <p:spPr bwMode="auto">
          <a:xfrm>
            <a:off x="3192651" y="1983783"/>
            <a:ext cx="2053525" cy="50369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7C663A-4756-9E69-571D-321705394F51}"/>
              </a:ext>
            </a:extLst>
          </p:cNvPr>
          <p:cNvSpPr/>
          <p:nvPr/>
        </p:nvSpPr>
        <p:spPr bwMode="auto">
          <a:xfrm>
            <a:off x="3192651" y="3732508"/>
            <a:ext cx="2053525" cy="50369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8005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00F39-31C7-900A-22A3-7584A9306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Exact MAP/MMAP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0329C9E-DD89-02A0-E661-DF0B9C699C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chemeClr val="tx2"/>
                    </a:solidFill>
                  </a:rPr>
                  <a:t>Depth-First Search (DFS)</a:t>
                </a:r>
              </a:p>
              <a:p>
                <a:pPr lvl="1"/>
                <a:r>
                  <a:rPr lang="en-US" dirty="0"/>
                  <a:t>Depth-first search traversal of the search space defined by the MAP propositions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At each leaf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evaluate </a:t>
                </a:r>
                <a:r>
                  <a:rPr lang="en-US" dirty="0">
                    <a:solidFill>
                      <a:schemeClr val="tx2"/>
                    </a:solidFill>
                  </a:rPr>
                  <a:t>exactly</a:t>
                </a:r>
                <a:r>
                  <a:rPr lang="en-US" dirty="0"/>
                  <a:t> the lower probability of the query formula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/>
                  <a:t>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∧…∧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∧…∧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Return the optimal configuration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1" dirty="0"/>
                  <a:t> with maximum lower probability.</a:t>
                </a:r>
                <a:endParaRPr lang="en-US" dirty="0"/>
              </a:p>
              <a:p>
                <a:r>
                  <a:rPr lang="en-US" b="1" dirty="0">
                    <a:solidFill>
                      <a:schemeClr val="tx2"/>
                    </a:solidFill>
                  </a:rPr>
                  <a:t>Limited Discrepancy Search (LDS)</a:t>
                </a:r>
              </a:p>
              <a:p>
                <a:pPr lvl="1"/>
                <a:r>
                  <a:rPr lang="en-US" dirty="0"/>
                  <a:t>Depth-first search traversal with max discrepancy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[Harvey and Ginsberg, 1995]</a:t>
                </a:r>
              </a:p>
              <a:p>
                <a:pPr lvl="1"/>
                <a:r>
                  <a:rPr lang="en-US" dirty="0"/>
                  <a:t>As before, evaluate </a:t>
                </a:r>
                <a:r>
                  <a:rPr lang="en-US" dirty="0">
                    <a:solidFill>
                      <a:schemeClr val="tx2"/>
                    </a:solidFill>
                  </a:rPr>
                  <a:t>exactly</a:t>
                </a:r>
                <a:r>
                  <a:rPr lang="en-US" dirty="0"/>
                  <a:t> the lower probability of the query formula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Return the best configuration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 found so far</a:t>
                </a:r>
              </a:p>
              <a:p>
                <a:pPr lvl="2"/>
                <a:r>
                  <a:rPr lang="en-US" dirty="0"/>
                  <a:t>If max discrepancy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then LDS is optimal, namely returns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1" dirty="0"/>
                  <a:t> with maximum lower probability.</a:t>
                </a:r>
                <a:endParaRPr lang="en-US" dirty="0"/>
              </a:p>
              <a:p>
                <a:r>
                  <a:rPr lang="en-US" b="1" dirty="0">
                    <a:solidFill>
                      <a:schemeClr val="tx2"/>
                    </a:solidFill>
                  </a:rPr>
                  <a:t>Simulated Annealing (SA)</a:t>
                </a:r>
              </a:p>
              <a:p>
                <a:pPr lvl="1"/>
                <a:r>
                  <a:rPr lang="en-US" dirty="0"/>
                  <a:t>Stochastic local search-based traversal of the MAP search space</a:t>
                </a:r>
              </a:p>
              <a:p>
                <a:pPr lvl="1"/>
                <a:r>
                  <a:rPr lang="en-US" dirty="0"/>
                  <a:t>For each configuration y evaluate exactly the lower probability of the query formula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SA converges to the optimal solution if the temperature decays slowly enough</a:t>
                </a:r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0329C9E-DD89-02A0-E661-DF0B9C699C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99" t="-2062" b="-10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84C13C5-DC14-C2E8-015C-FB050C2F8B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631" y="477083"/>
            <a:ext cx="1733227" cy="37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481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7ACC4-1068-775E-FBCB-DB8C6A82F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MAP/MMAP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07D774-C49C-2010-FD30-03B1F8D2D3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chemeClr val="tx2"/>
                    </a:solidFill>
                  </a:rPr>
                  <a:t>Approximate MAP (AMAP)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Message-passing scheme</a:t>
                </a:r>
              </a:p>
              <a:p>
                <a:pPr lvl="1"/>
                <a:r>
                  <a:rPr lang="en-US" dirty="0"/>
                  <a:t>Extends ARIEL scheme to approximate lower/upper probability of a MAP configuration</a:t>
                </a:r>
              </a:p>
              <a:p>
                <a:pPr lvl="1"/>
                <a:r>
                  <a:rPr lang="en-US" dirty="0"/>
                  <a:t>Using an augmented LCN (more details in </a:t>
                </a:r>
                <a:r>
                  <a:rPr lang="en-US" dirty="0">
                    <a:solidFill>
                      <a:srgbClr val="0070C0"/>
                    </a:solidFill>
                  </a:rPr>
                  <a:t>[Marinescu et al, </a:t>
                </a:r>
                <a:r>
                  <a:rPr lang="en-US" dirty="0" err="1">
                    <a:solidFill>
                      <a:srgbClr val="0070C0"/>
                    </a:solidFill>
                  </a:rPr>
                  <a:t>NeurIPS</a:t>
                </a:r>
                <a:r>
                  <a:rPr lang="en-US" dirty="0">
                    <a:solidFill>
                      <a:srgbClr val="0070C0"/>
                    </a:solidFill>
                  </a:rPr>
                  <a:t> 2024]</a:t>
                </a:r>
                <a:r>
                  <a:rPr lang="en-US" dirty="0"/>
                  <a:t>)</a:t>
                </a:r>
              </a:p>
              <a:p>
                <a:r>
                  <a:rPr lang="en-US" b="1" dirty="0">
                    <a:solidFill>
                      <a:schemeClr val="tx2"/>
                    </a:solidFill>
                  </a:rPr>
                  <a:t>Approximate Limited Discrepancy Search (ALDS)</a:t>
                </a:r>
              </a:p>
              <a:p>
                <a:pPr lvl="1"/>
                <a:r>
                  <a:rPr lang="en-US" dirty="0"/>
                  <a:t>Traverse the MAP search space using LDS(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Estimate the lower probability of each MAP configuration using AMAP</a:t>
                </a:r>
              </a:p>
              <a:p>
                <a:pPr lvl="1"/>
                <a:r>
                  <a:rPr lang="en-US" dirty="0"/>
                  <a:t>Keep track of the configuration with the largest estimate</a:t>
                </a:r>
              </a:p>
              <a:p>
                <a:r>
                  <a:rPr lang="en-US" b="1" dirty="0">
                    <a:solidFill>
                      <a:schemeClr val="tx2"/>
                    </a:solidFill>
                  </a:rPr>
                  <a:t>Approximate Simulated Annealing (ASA)</a:t>
                </a:r>
              </a:p>
              <a:p>
                <a:pPr lvl="1"/>
                <a:r>
                  <a:rPr lang="en-US" dirty="0"/>
                  <a:t>Traverse the MAP search space using SA</a:t>
                </a:r>
              </a:p>
              <a:p>
                <a:pPr lvl="1"/>
                <a:r>
                  <a:rPr lang="en-US" dirty="0"/>
                  <a:t>Estimate the lower probability of each MAP configuration using AMAP</a:t>
                </a:r>
              </a:p>
              <a:p>
                <a:pPr lvl="1"/>
                <a:r>
                  <a:rPr lang="en-US" dirty="0"/>
                  <a:t>Keep track of the configuration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 with the largest estimate</a:t>
                </a:r>
              </a:p>
              <a:p>
                <a:r>
                  <a:rPr lang="en-US" dirty="0"/>
                  <a:t>No guarantees regarding optimality nor we can guarantee lower/upper bounds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07D774-C49C-2010-FD30-03B1F8D2D3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99" t="-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D5769A0F-C546-4826-5086-A3EE1ED73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631" y="477083"/>
            <a:ext cx="1733227" cy="37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790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9ED97-3DB0-B1AD-BC8E-A1B5E07C2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88E66-7AA4-308B-0EFD-079581AA9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Motivation and Contribution</a:t>
            </a:r>
          </a:p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Background: Probabilistic Logic</a:t>
            </a:r>
          </a:p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Logical Credal Networks</a:t>
            </a:r>
          </a:p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Inference</a:t>
            </a:r>
          </a:p>
          <a:p>
            <a:r>
              <a:rPr lang="en-US" dirty="0"/>
              <a:t>Experimental Results</a:t>
            </a:r>
          </a:p>
          <a:p>
            <a:r>
              <a:rPr lang="en-US" dirty="0"/>
              <a:t>Conclusion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7E603F-3F52-3043-3B40-720F98EAB180}"/>
              </a:ext>
            </a:extLst>
          </p:cNvPr>
          <p:cNvSpPr txBox="1"/>
          <p:nvPr/>
        </p:nvSpPr>
        <p:spPr>
          <a:xfrm>
            <a:off x="2016478" y="4165598"/>
            <a:ext cx="5410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Code* available at: </a:t>
            </a:r>
            <a:r>
              <a:rPr lang="en-US" dirty="0">
                <a:hlinkClick r:id="rId2"/>
              </a:rPr>
              <a:t>http://github.com/IBM/LCN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688D9F-37AD-A50C-4680-C8546DF144C4}"/>
              </a:ext>
            </a:extLst>
          </p:cNvPr>
          <p:cNvSpPr txBox="1"/>
          <p:nvPr/>
        </p:nvSpPr>
        <p:spPr>
          <a:xfrm>
            <a:off x="6611313" y="4773490"/>
            <a:ext cx="217232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*needs a bit more TLC </a:t>
            </a:r>
            <a:r>
              <a:rPr lang="en-US" sz="1400" dirty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0897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05AB8-103B-CE03-1F5C-D445AFE4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Exact Inference</a:t>
            </a:r>
          </a:p>
        </p:txBody>
      </p:sp>
      <p:sp>
        <p:nvSpPr>
          <p:cNvPr id="59" name="Content Placeholder 58">
            <a:extLst>
              <a:ext uri="{FF2B5EF4-FFF2-40B4-BE49-F238E27FC236}">
                <a16:creationId xmlns:a16="http://schemas.microsoft.com/office/drawing/2014/main" id="{F1E741AF-0A45-E874-5D7D-182733F44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Benchmark problems:</a:t>
            </a:r>
          </a:p>
          <a:p>
            <a:pPr lvl="1"/>
            <a:r>
              <a:rPr lang="en-US" dirty="0"/>
              <a:t>Random LCNs</a:t>
            </a:r>
          </a:p>
          <a:p>
            <a:pPr lvl="1"/>
            <a:r>
              <a:rPr lang="en-US" dirty="0"/>
              <a:t>Mastermind puzzles with uncertainty (code-maker lies)</a:t>
            </a:r>
          </a:p>
          <a:p>
            <a:pPr lvl="1"/>
            <a:r>
              <a:rPr lang="en-US" dirty="0"/>
              <a:t>Credit card fraud detection application (with additional imprecise expert knowledge)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9CC478EE-6B0E-29DD-0F3B-1D8534A98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42" y="2152219"/>
            <a:ext cx="4146458" cy="2604012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F68BDC0B-A020-BAFE-D6F7-CC76E87E1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730" y="2743200"/>
            <a:ext cx="3555728" cy="20130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050ECB-2622-8BCB-AD94-78BA6B37160D}"/>
              </a:ext>
            </a:extLst>
          </p:cNvPr>
          <p:cNvSpPr txBox="1"/>
          <p:nvPr/>
        </p:nvSpPr>
        <p:spPr>
          <a:xfrm>
            <a:off x="5993780" y="709500"/>
            <a:ext cx="282160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[Marinescu et al., </a:t>
            </a:r>
            <a:r>
              <a:rPr lang="en-US" sz="1400" dirty="0" err="1">
                <a:solidFill>
                  <a:srgbClr val="0070C0"/>
                </a:solidFill>
              </a:rPr>
              <a:t>NeurIPS</a:t>
            </a:r>
            <a:r>
              <a:rPr lang="en-US" sz="1400" dirty="0">
                <a:solidFill>
                  <a:srgbClr val="0070C0"/>
                </a:solidFill>
              </a:rPr>
              <a:t> 2022 ]</a:t>
            </a:r>
          </a:p>
        </p:txBody>
      </p:sp>
    </p:spTree>
    <p:extLst>
      <p:ext uri="{BB962C8B-B14F-4D97-AF65-F5344CB8AC3E}">
        <p14:creationId xmlns:p14="http://schemas.microsoft.com/office/powerpoint/2010/main" val="42154976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05AB8-103B-CE03-1F5C-D445AFE4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Approximate Inference</a:t>
            </a:r>
          </a:p>
        </p:txBody>
      </p:sp>
      <p:sp>
        <p:nvSpPr>
          <p:cNvPr id="59" name="Content Placeholder 58">
            <a:extLst>
              <a:ext uri="{FF2B5EF4-FFF2-40B4-BE49-F238E27FC236}">
                <a16:creationId xmlns:a16="http://schemas.microsoft.com/office/drawing/2014/main" id="{F1E741AF-0A45-E874-5D7D-182733F44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Benchmark problems:</a:t>
            </a:r>
          </a:p>
          <a:p>
            <a:pPr lvl="1"/>
            <a:r>
              <a:rPr lang="en-US" dirty="0"/>
              <a:t>Random LCNs</a:t>
            </a:r>
          </a:p>
          <a:p>
            <a:pPr lvl="1"/>
            <a:r>
              <a:rPr lang="en-US" dirty="0"/>
              <a:t>LCNs derived from real-world Bayesian networks</a:t>
            </a:r>
          </a:p>
        </p:txBody>
      </p:sp>
      <p:pic>
        <p:nvPicPr>
          <p:cNvPr id="4" name="Picture 3" descr="A picture containing text, receipt&#10;&#10;Description automatically generated">
            <a:extLst>
              <a:ext uri="{FF2B5EF4-FFF2-40B4-BE49-F238E27FC236}">
                <a16:creationId xmlns:a16="http://schemas.microsoft.com/office/drawing/2014/main" id="{8A4E8E52-C17F-8006-510F-7F1552251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086" y="1933184"/>
            <a:ext cx="2420388" cy="2777803"/>
          </a:xfrm>
          <a:prstGeom prst="rect">
            <a:avLst/>
          </a:prstGeom>
        </p:spPr>
      </p:pic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AE26284B-D299-7851-272E-86AF02E67D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362" y="3085005"/>
            <a:ext cx="2746679" cy="1625982"/>
          </a:xfrm>
          <a:prstGeom prst="rect">
            <a:avLst/>
          </a:prstGeom>
        </p:spPr>
      </p:pic>
      <p:pic>
        <p:nvPicPr>
          <p:cNvPr id="8" name="Picture 7" descr="Diagram, table&#10;&#10;Description automatically generated">
            <a:extLst>
              <a:ext uri="{FF2B5EF4-FFF2-40B4-BE49-F238E27FC236}">
                <a16:creationId xmlns:a16="http://schemas.microsoft.com/office/drawing/2014/main" id="{DC0DC3D0-15BC-88AA-985C-0D84F03CC3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070" y="1646892"/>
            <a:ext cx="1594971" cy="9833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F13CF5-231E-A676-57A1-7455E615EE3E}"/>
              </a:ext>
            </a:extLst>
          </p:cNvPr>
          <p:cNvSpPr txBox="1"/>
          <p:nvPr/>
        </p:nvSpPr>
        <p:spPr>
          <a:xfrm>
            <a:off x="2360800" y="1632994"/>
            <a:ext cx="1527982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Random LCNs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B00FDC-AEB6-CFD9-884B-5F30A3F3C3BB}"/>
              </a:ext>
            </a:extLst>
          </p:cNvPr>
          <p:cNvSpPr txBox="1"/>
          <p:nvPr/>
        </p:nvSpPr>
        <p:spPr>
          <a:xfrm>
            <a:off x="6684598" y="1370646"/>
            <a:ext cx="1277914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Large LCNs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127825-F8D0-A74F-6E74-924E3DAD29C9}"/>
              </a:ext>
            </a:extLst>
          </p:cNvPr>
          <p:cNvSpPr txBox="1"/>
          <p:nvPr/>
        </p:nvSpPr>
        <p:spPr>
          <a:xfrm>
            <a:off x="6076670" y="2798118"/>
            <a:ext cx="1731564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Real-world LCNs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97C1FE-2963-7891-B05D-6CB73B99132A}"/>
              </a:ext>
            </a:extLst>
          </p:cNvPr>
          <p:cNvSpPr txBox="1"/>
          <p:nvPr/>
        </p:nvSpPr>
        <p:spPr>
          <a:xfrm>
            <a:off x="5993780" y="709500"/>
            <a:ext cx="258275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[Marinescu et al., IJCAI 2023 ]</a:t>
            </a:r>
          </a:p>
        </p:txBody>
      </p:sp>
    </p:spTree>
    <p:extLst>
      <p:ext uri="{BB962C8B-B14F-4D97-AF65-F5344CB8AC3E}">
        <p14:creationId xmlns:p14="http://schemas.microsoft.com/office/powerpoint/2010/main" val="36843932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8237F-8D41-B537-03CD-F61711527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MAP Inference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E3C63-3600-D857-0728-D4A2CCB21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Benchmark problems:</a:t>
            </a:r>
          </a:p>
          <a:p>
            <a:pPr lvl="1"/>
            <a:r>
              <a:rPr lang="en-US" dirty="0"/>
              <a:t>Random LCNs</a:t>
            </a:r>
          </a:p>
          <a:p>
            <a:pPr lvl="1"/>
            <a:r>
              <a:rPr lang="en-US" dirty="0"/>
              <a:t>LCNs derived from real-world Bayesian networks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5E6881-4063-2953-3BDC-EB65C358D018}"/>
              </a:ext>
            </a:extLst>
          </p:cNvPr>
          <p:cNvSpPr txBox="1"/>
          <p:nvPr/>
        </p:nvSpPr>
        <p:spPr>
          <a:xfrm>
            <a:off x="5993780" y="709500"/>
            <a:ext cx="282160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[Marinescu et al., </a:t>
            </a:r>
            <a:r>
              <a:rPr lang="en-US" sz="1400" dirty="0" err="1">
                <a:solidFill>
                  <a:srgbClr val="0070C0"/>
                </a:solidFill>
              </a:rPr>
              <a:t>NeurIPS</a:t>
            </a:r>
            <a:r>
              <a:rPr lang="en-US" sz="1400" dirty="0">
                <a:solidFill>
                  <a:srgbClr val="0070C0"/>
                </a:solidFill>
              </a:rPr>
              <a:t> 2024 ]</a:t>
            </a:r>
          </a:p>
        </p:txBody>
      </p:sp>
      <p:pic>
        <p:nvPicPr>
          <p:cNvPr id="6" name="Picture 5" descr="A table with numbers and letters&#10;&#10;Description automatically generated">
            <a:extLst>
              <a:ext uri="{FF2B5EF4-FFF2-40B4-BE49-F238E27FC236}">
                <a16:creationId xmlns:a16="http://schemas.microsoft.com/office/drawing/2014/main" id="{9E394CB4-0D63-695C-BDAA-9FC10FD0C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113" y="2182690"/>
            <a:ext cx="6019800" cy="2590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8AE10D-B7AB-9FCD-868B-6C3D7683A52B}"/>
              </a:ext>
            </a:extLst>
          </p:cNvPr>
          <p:cNvSpPr txBox="1"/>
          <p:nvPr/>
        </p:nvSpPr>
        <p:spPr>
          <a:xfrm>
            <a:off x="3806231" y="1868758"/>
            <a:ext cx="1731564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Real-world LCNs</a:t>
            </a:r>
          </a:p>
        </p:txBody>
      </p:sp>
    </p:spTree>
    <p:extLst>
      <p:ext uri="{BB962C8B-B14F-4D97-AF65-F5344CB8AC3E}">
        <p14:creationId xmlns:p14="http://schemas.microsoft.com/office/powerpoint/2010/main" val="7866505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5650E-8601-C831-1E3A-EBEDE95CB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A47D99D-9DEF-865B-A3A9-56E75A49B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probabilistic logic that expresses probability bounds for propositional and first-order logic formulas with few restrictions</a:t>
            </a:r>
          </a:p>
          <a:p>
            <a:r>
              <a:rPr lang="en-US" dirty="0"/>
              <a:t>Local Markov condition (like in probabilistic graphical models) allows making additional independence assumptions</a:t>
            </a:r>
          </a:p>
          <a:p>
            <a:pPr lvl="1"/>
            <a:r>
              <a:rPr lang="en-US" dirty="0"/>
              <a:t>Restricts the space of probability distributions to enable meaningful representations of uncertainty</a:t>
            </a:r>
          </a:p>
          <a:p>
            <a:r>
              <a:rPr lang="en-US" dirty="0"/>
              <a:t>Exact inference (marginal, MAP) to answer queries for the new formalism</a:t>
            </a:r>
          </a:p>
          <a:p>
            <a:pPr lvl="1"/>
            <a:r>
              <a:rPr lang="en-US" dirty="0"/>
              <a:t>Involves the solution of a non-linear constraint program</a:t>
            </a:r>
          </a:p>
          <a:p>
            <a:r>
              <a:rPr lang="en-US" dirty="0"/>
              <a:t>Approximate inference (marginal, MAP) scales to larger problems</a:t>
            </a:r>
          </a:p>
          <a:p>
            <a:pPr lvl="1"/>
            <a:r>
              <a:rPr lang="en-US" dirty="0"/>
              <a:t>Involves message-passing along the edges of a factor graph</a:t>
            </a:r>
          </a:p>
          <a:p>
            <a:r>
              <a:rPr lang="en-US" dirty="0"/>
              <a:t>Empirical evaluations on random problems and more realistic applications shows promising results, particularly in aggregating multiple sources of knowledge</a:t>
            </a:r>
          </a:p>
        </p:txBody>
      </p:sp>
    </p:spTree>
    <p:extLst>
      <p:ext uri="{BB962C8B-B14F-4D97-AF65-F5344CB8AC3E}">
        <p14:creationId xmlns:p14="http://schemas.microsoft.com/office/powerpoint/2010/main" val="6496525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BFF6E-0FC4-A252-15AF-ED1B29D97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Extension: Neural Message-Passing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C0FE71FE-BA7E-4BDE-B3CD-CE4E408B9FD0}"/>
                  </a:ext>
                </a:extLst>
              </p:cNvPr>
              <p:cNvSpPr/>
              <p:nvPr/>
            </p:nvSpPr>
            <p:spPr bwMode="auto">
              <a:xfrm>
                <a:off x="5289639" y="956880"/>
                <a:ext cx="296451" cy="277046"/>
              </a:xfrm>
              <a:prstGeom prst="ellipse">
                <a:avLst/>
              </a:prstGeom>
              <a:solidFill>
                <a:schemeClr val="accent5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GB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HelvNeue Light for IBM" pitchFamily="34" charset="0"/>
                </a:endParaRPr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C0FE71FE-BA7E-4BDE-B3CD-CE4E408B9F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89639" y="956880"/>
                <a:ext cx="296451" cy="277046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53244667-C1F4-0ED1-2D25-354716F65090}"/>
                  </a:ext>
                </a:extLst>
              </p:cNvPr>
              <p:cNvSpPr/>
              <p:nvPr/>
            </p:nvSpPr>
            <p:spPr bwMode="auto">
              <a:xfrm>
                <a:off x="5289639" y="1610873"/>
                <a:ext cx="296451" cy="277046"/>
              </a:xfrm>
              <a:prstGeom prst="ellipse">
                <a:avLst/>
              </a:prstGeom>
              <a:solidFill>
                <a:schemeClr val="accent5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GB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HelvNeue Light for IBM" pitchFamily="34" charset="0"/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53244667-C1F4-0ED1-2D25-354716F650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89639" y="1610873"/>
                <a:ext cx="296451" cy="27704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3674DD9-79CA-BA68-2256-EF1263F73804}"/>
                  </a:ext>
                </a:extLst>
              </p:cNvPr>
              <p:cNvSpPr/>
              <p:nvPr/>
            </p:nvSpPr>
            <p:spPr bwMode="auto">
              <a:xfrm>
                <a:off x="6563120" y="620153"/>
                <a:ext cx="296451" cy="27576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1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191919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GB" sz="1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191919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0" lang="en-GB" sz="1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191919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rgbClr val="191919"/>
                  </a:solidFill>
                  <a:effectLst/>
                  <a:latin typeface="HelvNeue Light for IBM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3674DD9-79CA-BA68-2256-EF1263F738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63120" y="620153"/>
                <a:ext cx="296451" cy="2757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EDAE322-2182-46DD-566D-86A8B3591A41}"/>
                  </a:ext>
                </a:extLst>
              </p:cNvPr>
              <p:cNvSpPr/>
              <p:nvPr/>
            </p:nvSpPr>
            <p:spPr bwMode="auto">
              <a:xfrm>
                <a:off x="6563120" y="1298015"/>
                <a:ext cx="296451" cy="27576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1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191919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GB" sz="1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191919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0" lang="en-GB" sz="1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191919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rgbClr val="191919"/>
                  </a:solidFill>
                  <a:effectLst/>
                  <a:latin typeface="HelvNeue Light for IBM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EDAE322-2182-46DD-566D-86A8B3591A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63120" y="1298015"/>
                <a:ext cx="296451" cy="275762"/>
              </a:xfrm>
              <a:prstGeom prst="rect">
                <a:avLst/>
              </a:prstGeom>
              <a:blipFill>
                <a:blip r:embed="rId5"/>
                <a:stretch>
                  <a:fillRect b="-4167"/>
                </a:stretch>
              </a:blip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B98EDE4-7287-0030-24BD-2D44F64BBDF9}"/>
                  </a:ext>
                </a:extLst>
              </p:cNvPr>
              <p:cNvSpPr/>
              <p:nvPr/>
            </p:nvSpPr>
            <p:spPr bwMode="auto">
              <a:xfrm>
                <a:off x="6563120" y="1975877"/>
                <a:ext cx="296451" cy="27576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1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191919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GB" sz="1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191919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0" lang="en-GB" sz="1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191919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rgbClr val="191919"/>
                  </a:solidFill>
                  <a:effectLst/>
                  <a:latin typeface="HelvNeue Light for IBM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B98EDE4-7287-0030-24BD-2D44F64BBD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63120" y="1975877"/>
                <a:ext cx="296451" cy="275762"/>
              </a:xfrm>
              <a:prstGeom prst="rect">
                <a:avLst/>
              </a:prstGeom>
              <a:blipFill>
                <a:blip r:embed="rId6"/>
                <a:stretch>
                  <a:fillRect b="-4348"/>
                </a:stretch>
              </a:blip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076F1D5-5B03-83CC-B800-20B71444AA6D}"/>
                  </a:ext>
                </a:extLst>
              </p:cNvPr>
              <p:cNvSpPr txBox="1"/>
              <p:nvPr/>
            </p:nvSpPr>
            <p:spPr>
              <a:xfrm>
                <a:off x="6959962" y="620153"/>
                <a:ext cx="1021305" cy="1454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0.2≤</m:t>
                      </m:r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0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05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≤0.3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076F1D5-5B03-83CC-B800-20B71444A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962" y="620153"/>
                <a:ext cx="1021305" cy="145424"/>
              </a:xfrm>
              <a:prstGeom prst="rect">
                <a:avLst/>
              </a:prstGeom>
              <a:blipFill>
                <a:blip r:embed="rId7"/>
                <a:stretch>
                  <a:fillRect l="-2469" r="-2469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D10E26-3495-6008-AA93-9D61BF20E894}"/>
                  </a:ext>
                </a:extLst>
              </p:cNvPr>
              <p:cNvSpPr txBox="1"/>
              <p:nvPr/>
            </p:nvSpPr>
            <p:spPr>
              <a:xfrm>
                <a:off x="6939657" y="1296835"/>
                <a:ext cx="1080489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0.6≤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≤0.7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D10E26-3495-6008-AA93-9D61BF20E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9657" y="1296835"/>
                <a:ext cx="1080489" cy="138499"/>
              </a:xfrm>
              <a:prstGeom prst="rect">
                <a:avLst/>
              </a:prstGeom>
              <a:blipFill>
                <a:blip r:embed="rId8"/>
                <a:stretch>
                  <a:fillRect l="-2326" t="-9091" r="-2326" b="-5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C7AE81D-E3BD-D0CC-2660-EE9731B15AC9}"/>
                  </a:ext>
                </a:extLst>
              </p:cNvPr>
              <p:cNvSpPr txBox="1"/>
              <p:nvPr/>
            </p:nvSpPr>
            <p:spPr>
              <a:xfrm>
                <a:off x="6939657" y="1456134"/>
                <a:ext cx="1176669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0.1≤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|¬</m:t>
                          </m:r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≤0.2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C7AE81D-E3BD-D0CC-2660-EE9731B15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9657" y="1456134"/>
                <a:ext cx="1176669" cy="138499"/>
              </a:xfrm>
              <a:prstGeom prst="rect">
                <a:avLst/>
              </a:prstGeom>
              <a:blipFill>
                <a:blip r:embed="rId9"/>
                <a:stretch>
                  <a:fillRect l="-2151" r="-2151" b="-4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A96FC43-2A37-D22A-DCF2-2C335E09C4F8}"/>
                  </a:ext>
                </a:extLst>
              </p:cNvPr>
              <p:cNvSpPr txBox="1"/>
              <p:nvPr/>
            </p:nvSpPr>
            <p:spPr>
              <a:xfrm>
                <a:off x="6939657" y="1975198"/>
                <a:ext cx="965136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0.3≤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≤0.4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A96FC43-2A37-D22A-DCF2-2C335E09C4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9657" y="1975198"/>
                <a:ext cx="965136" cy="138499"/>
              </a:xfrm>
              <a:prstGeom prst="rect">
                <a:avLst/>
              </a:prstGeom>
              <a:blipFill>
                <a:blip r:embed="rId10"/>
                <a:stretch>
                  <a:fillRect l="-2597" r="-259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7C5D567-A945-A18D-9E7A-E0ACD9B33619}"/>
              </a:ext>
            </a:extLst>
          </p:cNvPr>
          <p:cNvCxnSpPr>
            <a:stCxn id="4" idx="6"/>
            <a:endCxn id="6" idx="1"/>
          </p:cNvCxnSpPr>
          <p:nvPr/>
        </p:nvCxnSpPr>
        <p:spPr bwMode="auto">
          <a:xfrm flipV="1">
            <a:off x="5586090" y="758034"/>
            <a:ext cx="977030" cy="337369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0EC8AB1-28F1-A11A-2C30-0FAFA4677645}"/>
              </a:ext>
            </a:extLst>
          </p:cNvPr>
          <p:cNvCxnSpPr>
            <a:cxnSpLocks/>
            <a:stCxn id="4" idx="6"/>
            <a:endCxn id="7" idx="1"/>
          </p:cNvCxnSpPr>
          <p:nvPr/>
        </p:nvCxnSpPr>
        <p:spPr bwMode="auto">
          <a:xfrm>
            <a:off x="5586090" y="1095403"/>
            <a:ext cx="977030" cy="340493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2C1EA0D-9881-6B49-4830-695C718397F9}"/>
              </a:ext>
            </a:extLst>
          </p:cNvPr>
          <p:cNvCxnSpPr>
            <a:cxnSpLocks/>
            <a:stCxn id="5" idx="6"/>
            <a:endCxn id="7" idx="1"/>
          </p:cNvCxnSpPr>
          <p:nvPr/>
        </p:nvCxnSpPr>
        <p:spPr bwMode="auto">
          <a:xfrm flipV="1">
            <a:off x="5586090" y="1435896"/>
            <a:ext cx="977030" cy="31350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392DA85-2C83-EA4D-12D3-AABBC747AFB4}"/>
              </a:ext>
            </a:extLst>
          </p:cNvPr>
          <p:cNvCxnSpPr>
            <a:cxnSpLocks/>
            <a:stCxn id="5" idx="6"/>
            <a:endCxn id="8" idx="1"/>
          </p:cNvCxnSpPr>
          <p:nvPr/>
        </p:nvCxnSpPr>
        <p:spPr bwMode="auto">
          <a:xfrm>
            <a:off x="5586090" y="1749396"/>
            <a:ext cx="977030" cy="3643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FDF3214-593B-D2A6-A25A-4F3DB74C38FE}"/>
              </a:ext>
            </a:extLst>
          </p:cNvPr>
          <p:cNvCxnSpPr>
            <a:cxnSpLocks/>
          </p:cNvCxnSpPr>
          <p:nvPr/>
        </p:nvCxnSpPr>
        <p:spPr bwMode="auto">
          <a:xfrm flipV="1">
            <a:off x="5628381" y="886141"/>
            <a:ext cx="317645" cy="118505"/>
          </a:xfrm>
          <a:prstGeom prst="straightConnector1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F6D3255-3DDC-A505-E29A-F8D12CF72857}"/>
              </a:ext>
            </a:extLst>
          </p:cNvPr>
          <p:cNvCxnSpPr>
            <a:cxnSpLocks/>
          </p:cNvCxnSpPr>
          <p:nvPr/>
        </p:nvCxnSpPr>
        <p:spPr bwMode="auto">
          <a:xfrm>
            <a:off x="5632918" y="1181984"/>
            <a:ext cx="317645" cy="113007"/>
          </a:xfrm>
          <a:prstGeom prst="straightConnector1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AD0FE50-26F3-2717-C486-A769A25EC065}"/>
              </a:ext>
            </a:extLst>
          </p:cNvPr>
          <p:cNvCxnSpPr>
            <a:cxnSpLocks/>
          </p:cNvCxnSpPr>
          <p:nvPr/>
        </p:nvCxnSpPr>
        <p:spPr bwMode="auto">
          <a:xfrm flipV="1">
            <a:off x="5628381" y="1555951"/>
            <a:ext cx="317645" cy="118505"/>
          </a:xfrm>
          <a:prstGeom prst="straightConnector1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C4AF20E-206B-83B5-531D-113E2EABE463}"/>
              </a:ext>
            </a:extLst>
          </p:cNvPr>
          <p:cNvCxnSpPr>
            <a:cxnSpLocks/>
          </p:cNvCxnSpPr>
          <p:nvPr/>
        </p:nvCxnSpPr>
        <p:spPr bwMode="auto">
          <a:xfrm>
            <a:off x="5628380" y="1832517"/>
            <a:ext cx="287402" cy="118849"/>
          </a:xfrm>
          <a:prstGeom prst="straightConnector1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C63F94E-5864-8944-AFBD-D0AD8F3E400E}"/>
              </a:ext>
            </a:extLst>
          </p:cNvPr>
          <p:cNvCxnSpPr>
            <a:cxnSpLocks/>
          </p:cNvCxnSpPr>
          <p:nvPr/>
        </p:nvCxnSpPr>
        <p:spPr bwMode="auto">
          <a:xfrm flipH="1">
            <a:off x="6169710" y="697050"/>
            <a:ext cx="365082" cy="124391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71A83F6-EF4C-3A41-3E46-72FC343EE2A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169710" y="1225269"/>
            <a:ext cx="365082" cy="140815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91B1010-8A8B-3FDA-3261-7A6DA1AFBEBC}"/>
              </a:ext>
            </a:extLst>
          </p:cNvPr>
          <p:cNvCxnSpPr>
            <a:cxnSpLocks/>
          </p:cNvCxnSpPr>
          <p:nvPr/>
        </p:nvCxnSpPr>
        <p:spPr bwMode="auto">
          <a:xfrm flipH="1">
            <a:off x="6170629" y="1492693"/>
            <a:ext cx="365082" cy="124391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7C57E1B-42F7-AF2D-63EA-3C7B3795892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165658" y="1917548"/>
            <a:ext cx="365082" cy="140815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CC92057-942A-B9AF-6386-E1EFA40256E7}"/>
                  </a:ext>
                </a:extLst>
              </p:cNvPr>
              <p:cNvSpPr txBox="1"/>
              <p:nvPr/>
            </p:nvSpPr>
            <p:spPr>
              <a:xfrm>
                <a:off x="1121877" y="1603643"/>
                <a:ext cx="1530867" cy="2447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2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∖{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CC92057-942A-B9AF-6386-E1EFA40256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877" y="1603643"/>
                <a:ext cx="1530867" cy="244747"/>
              </a:xfrm>
              <a:prstGeom prst="rect">
                <a:avLst/>
              </a:prstGeom>
              <a:blipFill>
                <a:blip r:embed="rId11"/>
                <a:stretch>
                  <a:fillRect l="-165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D235184-8EF0-D7A0-56F3-C28A618B0CA4}"/>
                  </a:ext>
                </a:extLst>
              </p:cNvPr>
              <p:cNvSpPr txBox="1"/>
              <p:nvPr/>
            </p:nvSpPr>
            <p:spPr>
              <a:xfrm>
                <a:off x="1121877" y="1918463"/>
                <a:ext cx="1611017" cy="2447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200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e>
                            <m:lim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∖{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D235184-8EF0-D7A0-56F3-C28A618B0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877" y="1918463"/>
                <a:ext cx="1611017" cy="244747"/>
              </a:xfrm>
              <a:prstGeom prst="rect">
                <a:avLst/>
              </a:prstGeom>
              <a:blipFill>
                <a:blip r:embed="rId12"/>
                <a:stretch>
                  <a:fillRect l="-781" t="-50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B2EB84D-00BA-FA17-A898-6182DD85E32E}"/>
                  </a:ext>
                </a:extLst>
              </p:cNvPr>
              <p:cNvSpPr txBox="1"/>
              <p:nvPr/>
            </p:nvSpPr>
            <p:spPr>
              <a:xfrm>
                <a:off x="678913" y="1232536"/>
                <a:ext cx="2874057" cy="338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00B050"/>
                    </a:solidFill>
                  </a:rPr>
                  <a:t>variable-to-factor</a:t>
                </a:r>
                <a:r>
                  <a:rPr lang="en-US" sz="1600" dirty="0"/>
                  <a:t>: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B2EB84D-00BA-FA17-A898-6182DD85E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13" y="1232536"/>
                <a:ext cx="2874057" cy="338298"/>
              </a:xfrm>
              <a:prstGeom prst="rect">
                <a:avLst/>
              </a:prstGeom>
              <a:blipFill>
                <a:blip r:embed="rId13"/>
                <a:stretch>
                  <a:fillRect l="-1322" t="-10714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2657284-C539-361F-020C-CD8924F487FF}"/>
                  </a:ext>
                </a:extLst>
              </p:cNvPr>
              <p:cNvSpPr txBox="1"/>
              <p:nvPr/>
            </p:nvSpPr>
            <p:spPr>
              <a:xfrm>
                <a:off x="639853" y="2407310"/>
                <a:ext cx="2849306" cy="338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</a:rPr>
                  <a:t>factor-to-variable</a:t>
                </a:r>
                <a:r>
                  <a:rPr lang="en-US" sz="1600" dirty="0"/>
                  <a:t>: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2657284-C539-361F-020C-CD8924F48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853" y="2407310"/>
                <a:ext cx="2849306" cy="338298"/>
              </a:xfrm>
              <a:prstGeom prst="rect">
                <a:avLst/>
              </a:prstGeom>
              <a:blipFill>
                <a:blip r:embed="rId14"/>
                <a:stretch>
                  <a:fillRect l="-889" t="-10714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3A1C8EC-BA15-65F1-1CE9-7CC12714E959}"/>
                  </a:ext>
                </a:extLst>
              </p:cNvPr>
              <p:cNvSpPr txBox="1"/>
              <p:nvPr/>
            </p:nvSpPr>
            <p:spPr>
              <a:xfrm>
                <a:off x="1280899" y="2866030"/>
                <a:ext cx="856645" cy="340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3A1C8EC-BA15-65F1-1CE9-7CC12714E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899" y="2866030"/>
                <a:ext cx="856645" cy="340221"/>
              </a:xfrm>
              <a:prstGeom prst="rect">
                <a:avLst/>
              </a:prstGeom>
              <a:blipFill>
                <a:blip r:embed="rId15"/>
                <a:stretch>
                  <a:fillRect l="-63768" t="-196429" r="-2899" b="-28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576FA16-BDBB-1825-3639-CDF54492E5B4}"/>
                  </a:ext>
                </a:extLst>
              </p:cNvPr>
              <p:cNvSpPr txBox="1"/>
              <p:nvPr/>
            </p:nvSpPr>
            <p:spPr>
              <a:xfrm>
                <a:off x="1280899" y="3303755"/>
                <a:ext cx="1322542" cy="166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≥0, ∀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576FA16-BDBB-1825-3639-CDF54492E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899" y="3303755"/>
                <a:ext cx="1322542" cy="166199"/>
              </a:xfrm>
              <a:prstGeom prst="rect">
                <a:avLst/>
              </a:prstGeom>
              <a:blipFill>
                <a:blip r:embed="rId16"/>
                <a:stretch>
                  <a:fillRect l="-1905" t="-7143" r="-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1322160-3D48-CC15-6B98-68AFD412A7CA}"/>
                  </a:ext>
                </a:extLst>
              </p:cNvPr>
              <p:cNvSpPr txBox="1"/>
              <p:nvPr/>
            </p:nvSpPr>
            <p:spPr>
              <a:xfrm>
                <a:off x="1280899" y="3567458"/>
                <a:ext cx="1221295" cy="1790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⊙</m:t>
                      </m:r>
                      <m:bar>
                        <m:barPr>
                          <m:pos m:val="top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ba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1322160-3D48-CC15-6B98-68AFD412A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899" y="3567458"/>
                <a:ext cx="1221295" cy="179088"/>
              </a:xfrm>
              <a:prstGeom prst="rect">
                <a:avLst/>
              </a:prstGeom>
              <a:blipFill>
                <a:blip r:embed="rId17"/>
                <a:stretch>
                  <a:fillRect l="-2062" r="-1031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1DD6082-96CD-A0A3-A087-3AD2A1BCAB49}"/>
                  </a:ext>
                </a:extLst>
              </p:cNvPr>
              <p:cNvSpPr txBox="1"/>
              <p:nvPr/>
            </p:nvSpPr>
            <p:spPr>
              <a:xfrm>
                <a:off x="1280899" y="3844050"/>
                <a:ext cx="2501775" cy="1811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⊙</m:t>
                      </m:r>
                      <m:bar>
                        <m:barPr>
                          <m:pos m:val="top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ba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⊙</m:t>
                      </m:r>
                      <m:bar>
                        <m:barPr>
                          <m:pos m:val="top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ba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⊙</m:t>
                      </m:r>
                      <m:bar>
                        <m:barPr>
                          <m:pos m:val="top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ba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1DD6082-96CD-A0A3-A087-3AD2A1BCA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899" y="3844050"/>
                <a:ext cx="2501775" cy="181140"/>
              </a:xfrm>
              <a:prstGeom prst="rect">
                <a:avLst/>
              </a:prstGeom>
              <a:blipFill>
                <a:blip r:embed="rId18"/>
                <a:stretch>
                  <a:fillRect l="-503" t="-6667" r="-50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E8EAD33-A7AC-7FB2-1B2D-9542A9294D40}"/>
                  </a:ext>
                </a:extLst>
              </p:cNvPr>
              <p:cNvSpPr txBox="1"/>
              <p:nvPr/>
            </p:nvSpPr>
            <p:spPr>
              <a:xfrm>
                <a:off x="1280899" y="4122696"/>
                <a:ext cx="3533595" cy="1681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⊙</m:t>
                      </m:r>
                      <m:bar>
                        <m:barPr>
                          <m:pos m:val="top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ba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⊙</m:t>
                          </m:r>
                          <m:bar>
                            <m:barPr>
                              <m:pos m:val="top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bar>
                        </m:e>
                      </m:d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p>
                            </m:sub>
                          </m:s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⊙</m:t>
                          </m:r>
                          <m:bar>
                            <m:barPr>
                              <m:pos m:val="top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bar>
                        </m:e>
                      </m: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, ∀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≠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E8EAD33-A7AC-7FB2-1B2D-9542A9294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899" y="4122696"/>
                <a:ext cx="3533595" cy="168188"/>
              </a:xfrm>
              <a:prstGeom prst="rect">
                <a:avLst/>
              </a:prstGeom>
              <a:blipFill>
                <a:blip r:embed="rId19"/>
                <a:stretch>
                  <a:fillRect l="-357" t="-7143" r="-714" b="-4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F9D60FC-258F-042E-F9C0-5C40AA8805D7}"/>
                  </a:ext>
                </a:extLst>
              </p:cNvPr>
              <p:cNvSpPr txBox="1"/>
              <p:nvPr/>
            </p:nvSpPr>
            <p:spPr>
              <a:xfrm>
                <a:off x="1280899" y="4407654"/>
                <a:ext cx="1820307" cy="166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1200" dirty="0"/>
                  <a:t>m</a:t>
                </a:r>
                <a:r>
                  <a:rPr lang="en-GB" sz="1200" b="0" dirty="0"/>
                  <a:t>inimize/maximize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⊙</m:t>
                    </m:r>
                    <m:bar>
                      <m:barPr>
                        <m:pos m:val="top"/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ba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F9D60FC-258F-042E-F9C0-5C40AA880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899" y="4407654"/>
                <a:ext cx="1820307" cy="166199"/>
              </a:xfrm>
              <a:prstGeom prst="rect">
                <a:avLst/>
              </a:prstGeom>
              <a:blipFill>
                <a:blip r:embed="rId20"/>
                <a:stretch>
                  <a:fillRect l="-4828" t="-46154" r="-2069" b="-6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37" descr="Diagram&#10;&#10;Description automatically generated">
            <a:extLst>
              <a:ext uri="{FF2B5EF4-FFF2-40B4-BE49-F238E27FC236}">
                <a16:creationId xmlns:a16="http://schemas.microsoft.com/office/drawing/2014/main" id="{E846A4AE-01E6-58A8-856E-AAF64E87421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878" y="3125139"/>
            <a:ext cx="2951159" cy="1429261"/>
          </a:xfrm>
          <a:prstGeom prst="rect">
            <a:avLst/>
          </a:prstGeom>
        </p:spPr>
      </p:pic>
      <p:sp>
        <p:nvSpPr>
          <p:cNvPr id="39" name="Right Brace 38">
            <a:extLst>
              <a:ext uri="{FF2B5EF4-FFF2-40B4-BE49-F238E27FC236}">
                <a16:creationId xmlns:a16="http://schemas.microsoft.com/office/drawing/2014/main" id="{783F7A85-1669-B96A-529D-9DCF2AC37768}"/>
              </a:ext>
            </a:extLst>
          </p:cNvPr>
          <p:cNvSpPr/>
          <p:nvPr/>
        </p:nvSpPr>
        <p:spPr bwMode="auto">
          <a:xfrm>
            <a:off x="4762499" y="2866030"/>
            <a:ext cx="302481" cy="1940920"/>
          </a:xfrm>
          <a:prstGeom prst="rightBrace">
            <a:avLst>
              <a:gd name="adj1" fmla="val 125894"/>
              <a:gd name="adj2" fmla="val 50000"/>
            </a:avLst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79C9468-62FE-5BC3-B28B-7CCDC0909323}"/>
                  </a:ext>
                </a:extLst>
              </p:cNvPr>
              <p:cNvSpPr txBox="1"/>
              <p:nvPr/>
            </p:nvSpPr>
            <p:spPr>
              <a:xfrm>
                <a:off x="8369388" y="3626865"/>
                <a:ext cx="425565" cy="239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79C9468-62FE-5BC3-B28B-7CCDC0909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9388" y="3626865"/>
                <a:ext cx="425565" cy="239361"/>
              </a:xfrm>
              <a:prstGeom prst="rect">
                <a:avLst/>
              </a:prstGeom>
              <a:blipFill>
                <a:blip r:embed="rId22"/>
                <a:stretch>
                  <a:fillRect l="-11765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E7E0F9F-28A3-433E-A670-A44794F63CD6}"/>
                  </a:ext>
                </a:extLst>
              </p:cNvPr>
              <p:cNvSpPr txBox="1"/>
              <p:nvPr/>
            </p:nvSpPr>
            <p:spPr>
              <a:xfrm>
                <a:off x="8369388" y="3866226"/>
                <a:ext cx="478464" cy="239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E7E0F9F-28A3-433E-A670-A44794F63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9388" y="3866226"/>
                <a:ext cx="478464" cy="239361"/>
              </a:xfrm>
              <a:prstGeom prst="rect">
                <a:avLst/>
              </a:prstGeom>
              <a:blipFill>
                <a:blip r:embed="rId23"/>
                <a:stretch>
                  <a:fillRect l="-526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133502A6-C441-8020-9A0F-B1AE756558BD}"/>
              </a:ext>
            </a:extLst>
          </p:cNvPr>
          <p:cNvSpPr txBox="1"/>
          <p:nvPr/>
        </p:nvSpPr>
        <p:spPr>
          <a:xfrm>
            <a:off x="3552970" y="2387838"/>
            <a:ext cx="4203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Approximate with a Neural Network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C5F840-FFFF-ABA6-B0A3-F2901C0AB408}"/>
              </a:ext>
            </a:extLst>
          </p:cNvPr>
          <p:cNvSpPr txBox="1"/>
          <p:nvPr/>
        </p:nvSpPr>
        <p:spPr>
          <a:xfrm>
            <a:off x="6210207" y="4812640"/>
            <a:ext cx="2398413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e.g., [</a:t>
            </a:r>
            <a:r>
              <a:rPr lang="en-US" sz="1200" dirty="0" err="1">
                <a:solidFill>
                  <a:srgbClr val="0070C0"/>
                </a:solidFill>
              </a:rPr>
              <a:t>Razeghi</a:t>
            </a:r>
            <a:r>
              <a:rPr lang="en-US" sz="1200" dirty="0">
                <a:solidFill>
                  <a:srgbClr val="0070C0"/>
                </a:solidFill>
              </a:rPr>
              <a:t> et al., IJCAI 2021]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EFA8D1A-0120-1754-F25F-858FF88B9DBD}"/>
              </a:ext>
            </a:extLst>
          </p:cNvPr>
          <p:cNvSpPr txBox="1"/>
          <p:nvPr/>
        </p:nvSpPr>
        <p:spPr>
          <a:xfrm rot="16200000">
            <a:off x="189725" y="3508926"/>
            <a:ext cx="154721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Hard to evaluate!</a:t>
            </a:r>
          </a:p>
        </p:txBody>
      </p:sp>
    </p:spTree>
    <p:extLst>
      <p:ext uri="{BB962C8B-B14F-4D97-AF65-F5344CB8AC3E}">
        <p14:creationId xmlns:p14="http://schemas.microsoft.com/office/powerpoint/2010/main" val="9298826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9203D-76F1-EFF4-C847-B3C670B21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Extension: Deep Logical Credal Networks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B31BD2-3F2D-9D80-43D2-DC0B6B41A6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now, assume “precise LCNs”, namely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this case, the probability distributions are represented by deep neural networks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B31BD2-3F2D-9D80-43D2-DC0B6B41A6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99" t="-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052FFE8-1AA7-E30F-EC19-3A9E824F9977}"/>
                  </a:ext>
                </a:extLst>
              </p:cNvPr>
              <p:cNvSpPr txBox="1"/>
              <p:nvPr/>
            </p:nvSpPr>
            <p:spPr>
              <a:xfrm>
                <a:off x="360361" y="2684629"/>
                <a:ext cx="1011944" cy="221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=0.2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052FFE8-1AA7-E30F-EC19-3A9E824F9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61" y="2684629"/>
                <a:ext cx="1011944" cy="221599"/>
              </a:xfrm>
              <a:prstGeom prst="rect">
                <a:avLst/>
              </a:prstGeom>
              <a:blipFill>
                <a:blip r:embed="rId3"/>
                <a:stretch>
                  <a:fillRect l="-3704" r="-3704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F19073-D6E7-CDCB-5F0A-2D9C4D3B294C}"/>
                  </a:ext>
                </a:extLst>
              </p:cNvPr>
              <p:cNvSpPr txBox="1"/>
              <p:nvPr/>
            </p:nvSpPr>
            <p:spPr>
              <a:xfrm>
                <a:off x="360361" y="3053663"/>
                <a:ext cx="1003929" cy="221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=0.1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F19073-D6E7-CDCB-5F0A-2D9C4D3B2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61" y="3053663"/>
                <a:ext cx="1003929" cy="221599"/>
              </a:xfrm>
              <a:prstGeom prst="rect">
                <a:avLst/>
              </a:prstGeom>
              <a:blipFill>
                <a:blip r:embed="rId4"/>
                <a:stretch>
                  <a:fillRect l="-3750" r="-375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626A3B6-3A5C-2A52-1C9D-6B9AC4AF167B}"/>
                  </a:ext>
                </a:extLst>
              </p:cNvPr>
              <p:cNvSpPr txBox="1"/>
              <p:nvPr/>
            </p:nvSpPr>
            <p:spPr>
              <a:xfrm>
                <a:off x="360361" y="3422697"/>
                <a:ext cx="1515800" cy="221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=0.9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626A3B6-3A5C-2A52-1C9D-6B9AC4AF1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61" y="3422697"/>
                <a:ext cx="1515800" cy="221599"/>
              </a:xfrm>
              <a:prstGeom prst="rect">
                <a:avLst/>
              </a:prstGeom>
              <a:blipFill>
                <a:blip r:embed="rId5"/>
                <a:stretch>
                  <a:fillRect l="-2500" r="-2500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0AC19F-8239-1F42-F31B-4ABE0FC70147}"/>
                  </a:ext>
                </a:extLst>
              </p:cNvPr>
              <p:cNvSpPr txBox="1"/>
              <p:nvPr/>
            </p:nvSpPr>
            <p:spPr>
              <a:xfrm>
                <a:off x="360361" y="3791731"/>
                <a:ext cx="1925464" cy="221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¬(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=0.8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0AC19F-8239-1F42-F31B-4ABE0FC70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61" y="3791731"/>
                <a:ext cx="1925464" cy="221599"/>
              </a:xfrm>
              <a:prstGeom prst="rect">
                <a:avLst/>
              </a:prstGeom>
              <a:blipFill>
                <a:blip r:embed="rId6"/>
                <a:stretch>
                  <a:fillRect l="-1974" t="-5556" r="-1974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9C89FB6-4C79-C397-F894-9F58B2D0D47E}"/>
                  </a:ext>
                </a:extLst>
              </p:cNvPr>
              <p:cNvSpPr txBox="1"/>
              <p:nvPr/>
            </p:nvSpPr>
            <p:spPr>
              <a:xfrm>
                <a:off x="360361" y="4160765"/>
                <a:ext cx="1129476" cy="221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6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GB" sz="1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=0.08</m:t>
                      </m:r>
                    </m:oMath>
                  </m:oMathPara>
                </a14:m>
                <a:endParaRPr lang="en-US" sz="1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9C89FB6-4C79-C397-F894-9F58B2D0D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61" y="4160765"/>
                <a:ext cx="1129476" cy="221599"/>
              </a:xfrm>
              <a:prstGeom prst="rect">
                <a:avLst/>
              </a:prstGeom>
              <a:blipFill>
                <a:blip r:embed="rId7"/>
                <a:stretch>
                  <a:fillRect l="-3333" r="-3333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19EC980-CF7D-50EB-DF31-1AA893F5770B}"/>
              </a:ext>
            </a:extLst>
          </p:cNvPr>
          <p:cNvSpPr/>
          <p:nvPr/>
        </p:nvSpPr>
        <p:spPr bwMode="auto">
          <a:xfrm>
            <a:off x="360361" y="3352795"/>
            <a:ext cx="2379918" cy="314744"/>
          </a:xfrm>
          <a:prstGeom prst="roundRect">
            <a:avLst/>
          </a:prstGeom>
          <a:noFill/>
          <a:ln w="952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A67251D7-164D-AF02-6748-F7C68C13BA12}"/>
              </a:ext>
            </a:extLst>
          </p:cNvPr>
          <p:cNvSpPr/>
          <p:nvPr/>
        </p:nvSpPr>
        <p:spPr bwMode="auto">
          <a:xfrm>
            <a:off x="352633" y="3733847"/>
            <a:ext cx="2379918" cy="314744"/>
          </a:xfrm>
          <a:prstGeom prst="roundRect">
            <a:avLst/>
          </a:prstGeom>
          <a:noFill/>
          <a:ln w="9525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D64682F-739A-98A7-506F-8CF7BED74CD7}"/>
              </a:ext>
            </a:extLst>
          </p:cNvPr>
          <p:cNvGrpSpPr/>
          <p:nvPr/>
        </p:nvGrpSpPr>
        <p:grpSpPr>
          <a:xfrm>
            <a:off x="3444898" y="1628206"/>
            <a:ext cx="3196861" cy="2972783"/>
            <a:chOff x="3444898" y="1628206"/>
            <a:chExt cx="3196861" cy="29727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A95FC159-D016-B640-5A0F-715528867DFB}"/>
                    </a:ext>
                  </a:extLst>
                </p:cNvPr>
                <p:cNvSpPr/>
                <p:nvPr/>
              </p:nvSpPr>
              <p:spPr bwMode="auto">
                <a:xfrm>
                  <a:off x="3680732" y="2693113"/>
                  <a:ext cx="261258" cy="223157"/>
                </a:xfrm>
                <a:prstGeom prst="ellipse">
                  <a:avLst/>
                </a:prstGeom>
                <a:solidFill>
                  <a:schemeClr val="accent5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GB" sz="1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91919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kumimoji="0" lang="en-US" sz="1000" b="0" i="0" u="none" strike="noStrike" cap="none" normalizeH="0" baseline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latin typeface="HelvNeue Light for IBM" pitchFamily="34" charset="0"/>
                  </a:endParaRPr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A95FC159-D016-B640-5A0F-715528867D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80732" y="2693113"/>
                  <a:ext cx="261258" cy="223157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1AA08DF0-6404-D3EE-291B-07B7F81C3FCD}"/>
                    </a:ext>
                  </a:extLst>
                </p:cNvPr>
                <p:cNvSpPr/>
                <p:nvPr/>
              </p:nvSpPr>
              <p:spPr bwMode="auto">
                <a:xfrm>
                  <a:off x="4524374" y="2684629"/>
                  <a:ext cx="261258" cy="223157"/>
                </a:xfrm>
                <a:prstGeom prst="ellipse">
                  <a:avLst/>
                </a:prstGeom>
                <a:solidFill>
                  <a:schemeClr val="accent5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GB" sz="1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91919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kumimoji="0" lang="en-US" sz="1000" b="0" i="0" u="none" strike="noStrike" cap="none" normalizeH="0" baseline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latin typeface="HelvNeue Light for IBM" pitchFamily="34" charset="0"/>
                  </a:endParaRPr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1AA08DF0-6404-D3EE-291B-07B7F81C3F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24374" y="2684629"/>
                  <a:ext cx="261258" cy="22315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20467C70-0436-9DE6-8B9D-C77CF05F7D0D}"/>
                    </a:ext>
                  </a:extLst>
                </p:cNvPr>
                <p:cNvSpPr/>
                <p:nvPr/>
              </p:nvSpPr>
              <p:spPr bwMode="auto">
                <a:xfrm>
                  <a:off x="5069998" y="3241216"/>
                  <a:ext cx="261258" cy="223157"/>
                </a:xfrm>
                <a:prstGeom prst="ellipse">
                  <a:avLst/>
                </a:prstGeom>
                <a:solidFill>
                  <a:schemeClr val="accent5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GB" sz="1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91919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kumimoji="0" lang="en-US" sz="1000" b="0" i="0" u="none" strike="noStrike" cap="none" normalizeH="0" baseline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latin typeface="HelvNeue Light for IBM" pitchFamily="34" charset="0"/>
                  </a:endParaRPr>
                </a:p>
              </p:txBody>
            </p:sp>
          </mc:Choice>
          <mc:Fallback xmlns="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20467C70-0436-9DE6-8B9D-C77CF05F7D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069998" y="3241216"/>
                  <a:ext cx="261258" cy="223157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2C29438E-B7D8-1421-1EA0-71902B58FBAB}"/>
                    </a:ext>
                  </a:extLst>
                </p:cNvPr>
                <p:cNvSpPr/>
                <p:nvPr/>
              </p:nvSpPr>
              <p:spPr bwMode="auto">
                <a:xfrm>
                  <a:off x="4696508" y="4266517"/>
                  <a:ext cx="261258" cy="223157"/>
                </a:xfrm>
                <a:prstGeom prst="ellipse">
                  <a:avLst/>
                </a:prstGeom>
                <a:solidFill>
                  <a:schemeClr val="accent5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GB" sz="1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91919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kumimoji="0" lang="en-US" sz="1000" b="0" i="0" u="none" strike="noStrike" cap="none" normalizeH="0" baseline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latin typeface="HelvNeue Light for IBM" pitchFamily="34" charset="0"/>
                  </a:endParaRPr>
                </a:p>
              </p:txBody>
            </p:sp>
          </mc:Choice>
          <mc:Fallback xmlns="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2C29438E-B7D8-1421-1EA0-71902B58FB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96508" y="4266517"/>
                  <a:ext cx="261258" cy="223157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74A4AE48-8D7A-3BA2-D35A-E2B398DA9F67}"/>
                    </a:ext>
                  </a:extLst>
                </p:cNvPr>
                <p:cNvSpPr/>
                <p:nvPr/>
              </p:nvSpPr>
              <p:spPr bwMode="auto">
                <a:xfrm>
                  <a:off x="5426229" y="4266516"/>
                  <a:ext cx="261258" cy="223157"/>
                </a:xfrm>
                <a:prstGeom prst="ellipse">
                  <a:avLst/>
                </a:prstGeom>
                <a:solidFill>
                  <a:schemeClr val="accent5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GB" sz="1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91919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kumimoji="0" lang="en-US" sz="1000" b="0" i="0" u="none" strike="noStrike" cap="none" normalizeH="0" baseline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latin typeface="HelvNeue Light for IBM" pitchFamily="34" charset="0"/>
                  </a:endParaRPr>
                </a:p>
              </p:txBody>
            </p:sp>
          </mc:Choice>
          <mc:Fallback xmlns="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74A4AE48-8D7A-3BA2-D35A-E2B398DA9F6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26229" y="4266516"/>
                  <a:ext cx="261258" cy="223157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ounded Rectangle 14">
                  <a:extLst>
                    <a:ext uri="{FF2B5EF4-FFF2-40B4-BE49-F238E27FC236}">
                      <a16:creationId xmlns:a16="http://schemas.microsoft.com/office/drawing/2014/main" id="{420049A1-B6D9-1167-28FA-3CE17BAD4C9F}"/>
                    </a:ext>
                  </a:extLst>
                </p:cNvPr>
                <p:cNvSpPr/>
                <p:nvPr/>
              </p:nvSpPr>
              <p:spPr bwMode="auto">
                <a:xfrm>
                  <a:off x="3941990" y="3243062"/>
                  <a:ext cx="576943" cy="223157"/>
                </a:xfrm>
                <a:prstGeom prst="roundRect">
                  <a:avLst/>
                </a:prstGeom>
                <a:noFill/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GB" sz="1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91919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kumimoji="0" lang="en-GB" sz="1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91919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kumimoji="0" lang="en-GB" sz="1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91919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kumimoji="0" lang="en-US" sz="1000" b="0" i="0" u="none" strike="noStrike" cap="none" normalizeH="0" baseline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latin typeface="HelvNeue Light for IBM" pitchFamily="34" charset="0"/>
                  </a:endParaRPr>
                </a:p>
              </p:txBody>
            </p:sp>
          </mc:Choice>
          <mc:Fallback xmlns="">
            <p:sp>
              <p:nvSpPr>
                <p:cNvPr id="15" name="Rounded Rectangle 14">
                  <a:extLst>
                    <a:ext uri="{FF2B5EF4-FFF2-40B4-BE49-F238E27FC236}">
                      <a16:creationId xmlns:a16="http://schemas.microsoft.com/office/drawing/2014/main" id="{420049A1-B6D9-1167-28FA-3CE17BAD4C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41990" y="3243062"/>
                  <a:ext cx="576943" cy="223157"/>
                </a:xfrm>
                <a:prstGeom prst="round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id="{AD8E1CFB-9D24-E102-F324-B4B4279A0D89}"/>
                    </a:ext>
                  </a:extLst>
                </p:cNvPr>
                <p:cNvSpPr/>
                <p:nvPr/>
              </p:nvSpPr>
              <p:spPr bwMode="auto">
                <a:xfrm>
                  <a:off x="4854730" y="3682188"/>
                  <a:ext cx="695054" cy="223157"/>
                </a:xfrm>
                <a:prstGeom prst="roundRect">
                  <a:avLst/>
                </a:prstGeom>
                <a:noFill/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GB" sz="1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91919"/>
                            </a:solidFill>
                            <a:effectLst/>
                            <a:latin typeface="Cambria Math" panose="02040503050406030204" pitchFamily="18" charset="0"/>
                          </a:rPr>
                          <m:t>¬(</m:t>
                        </m:r>
                        <m:r>
                          <a:rPr kumimoji="0" lang="en-GB" sz="1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91919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kumimoji="0" lang="en-GB" sz="1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91919"/>
                            </a:solidFill>
                            <a:effectLst/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kumimoji="0" lang="en-GB" sz="1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91919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kumimoji="0" lang="en-GB" sz="1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191919"/>
                            </a:solidFill>
                            <a:effectLst/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en-US" sz="1000" b="0" i="0" u="none" strike="noStrike" cap="none" normalizeH="0" baseline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latin typeface="HelvNeue Light for IBM" pitchFamily="34" charset="0"/>
                  </a:endParaRPr>
                </a:p>
              </p:txBody>
            </p:sp>
          </mc:Choice>
          <mc:Fallback xmlns=""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id="{AD8E1CFB-9D24-E102-F324-B4B4279A0D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54730" y="3682188"/>
                  <a:ext cx="695054" cy="223157"/>
                </a:xfrm>
                <a:prstGeom prst="roundRect">
                  <a:avLst/>
                </a:prstGeom>
                <a:blipFill>
                  <a:blip r:embed="rId14"/>
                  <a:stretch>
                    <a:fillRect b="-5000"/>
                  </a:stretch>
                </a:blip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222B251-90A2-BED3-40D2-F4EBC514C01B}"/>
                </a:ext>
              </a:extLst>
            </p:cNvPr>
            <p:cNvCxnSpPr>
              <a:stCxn id="10" idx="4"/>
            </p:cNvCxnSpPr>
            <p:nvPr/>
          </p:nvCxnSpPr>
          <p:spPr bwMode="auto">
            <a:xfrm>
              <a:off x="3811361" y="2916270"/>
              <a:ext cx="277586" cy="321976"/>
            </a:xfrm>
            <a:prstGeom prst="straightConnector1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8B48E0B-5FE2-9EB0-B74F-6AB46EA1E068}"/>
                </a:ext>
              </a:extLst>
            </p:cNvPr>
            <p:cNvCxnSpPr>
              <a:cxnSpLocks/>
              <a:stCxn id="11" idx="4"/>
            </p:cNvCxnSpPr>
            <p:nvPr/>
          </p:nvCxnSpPr>
          <p:spPr bwMode="auto">
            <a:xfrm flipH="1">
              <a:off x="4393745" y="2907786"/>
              <a:ext cx="261258" cy="330460"/>
            </a:xfrm>
            <a:prstGeom prst="straightConnector1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C3946BB-C12B-E08F-9715-CE91AEF605F7}"/>
                </a:ext>
              </a:extLst>
            </p:cNvPr>
            <p:cNvCxnSpPr>
              <a:cxnSpLocks/>
              <a:stCxn id="15" idx="3"/>
              <a:endCxn id="12" idx="2"/>
            </p:cNvCxnSpPr>
            <p:nvPr/>
          </p:nvCxnSpPr>
          <p:spPr bwMode="auto">
            <a:xfrm flipV="1">
              <a:off x="4518933" y="3352795"/>
              <a:ext cx="551065" cy="1846"/>
            </a:xfrm>
            <a:prstGeom prst="straightConnector1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E6DC961-CCD2-CFEB-3E68-C8E1E7C4B79E}"/>
                </a:ext>
              </a:extLst>
            </p:cNvPr>
            <p:cNvCxnSpPr>
              <a:cxnSpLocks/>
              <a:endCxn id="13" idx="0"/>
            </p:cNvCxnSpPr>
            <p:nvPr/>
          </p:nvCxnSpPr>
          <p:spPr bwMode="auto">
            <a:xfrm flipH="1">
              <a:off x="4827137" y="3914855"/>
              <a:ext cx="156673" cy="351662"/>
            </a:xfrm>
            <a:prstGeom prst="straightConnector1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E02183C-065B-4EFB-5A32-A2C0C1C3C469}"/>
                </a:ext>
              </a:extLst>
            </p:cNvPr>
            <p:cNvCxnSpPr>
              <a:cxnSpLocks/>
              <a:endCxn id="14" idx="0"/>
            </p:cNvCxnSpPr>
            <p:nvPr/>
          </p:nvCxnSpPr>
          <p:spPr bwMode="auto">
            <a:xfrm>
              <a:off x="5430855" y="3905345"/>
              <a:ext cx="126003" cy="361171"/>
            </a:xfrm>
            <a:prstGeom prst="straightConnector1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B94C7CF6-94E2-EAAF-CC56-E5F6DD24ADD0}"/>
                </a:ext>
              </a:extLst>
            </p:cNvPr>
            <p:cNvCxnSpPr>
              <a:cxnSpLocks/>
              <a:stCxn id="12" idx="4"/>
              <a:endCxn id="16" idx="0"/>
            </p:cNvCxnSpPr>
            <p:nvPr/>
          </p:nvCxnSpPr>
          <p:spPr bwMode="auto">
            <a:xfrm>
              <a:off x="5200627" y="3464373"/>
              <a:ext cx="1630" cy="217815"/>
            </a:xfrm>
            <a:prstGeom prst="straightConnector1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CCE1CFD-0043-3EA4-6E0F-4BA1DBFFE381}"/>
                </a:ext>
              </a:extLst>
            </p:cNvPr>
            <p:cNvCxnSpPr>
              <a:cxnSpLocks/>
              <a:stCxn id="13" idx="7"/>
            </p:cNvCxnSpPr>
            <p:nvPr/>
          </p:nvCxnSpPr>
          <p:spPr bwMode="auto">
            <a:xfrm flipV="1">
              <a:off x="4919506" y="3905345"/>
              <a:ext cx="159277" cy="393853"/>
            </a:xfrm>
            <a:prstGeom prst="straightConnector1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5C4BC42-215C-D023-3B84-67E6B93D71ED}"/>
                </a:ext>
              </a:extLst>
            </p:cNvPr>
            <p:cNvCxnSpPr>
              <a:cxnSpLocks/>
              <a:stCxn id="14" idx="1"/>
            </p:cNvCxnSpPr>
            <p:nvPr/>
          </p:nvCxnSpPr>
          <p:spPr bwMode="auto">
            <a:xfrm flipH="1" flipV="1">
              <a:off x="5331256" y="3914855"/>
              <a:ext cx="133233" cy="384342"/>
            </a:xfrm>
            <a:prstGeom prst="straightConnector1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71C74273-176D-A9ED-DC9A-6F101C7DEC88}"/>
                </a:ext>
              </a:extLst>
            </p:cNvPr>
            <p:cNvSpPr/>
            <p:nvPr/>
          </p:nvSpPr>
          <p:spPr bwMode="auto">
            <a:xfrm>
              <a:off x="3608628" y="2571750"/>
              <a:ext cx="1855861" cy="983974"/>
            </a:xfrm>
            <a:prstGeom prst="roundRect">
              <a:avLst/>
            </a:prstGeom>
            <a:noFill/>
            <a:ln w="952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DC06F691-5D44-C092-B516-53376097AFD9}"/>
                </a:ext>
              </a:extLst>
            </p:cNvPr>
            <p:cNvSpPr/>
            <p:nvPr/>
          </p:nvSpPr>
          <p:spPr bwMode="auto">
            <a:xfrm>
              <a:off x="4599559" y="3188749"/>
              <a:ext cx="1198292" cy="1412240"/>
            </a:xfrm>
            <a:prstGeom prst="roundRect">
              <a:avLst/>
            </a:prstGeom>
            <a:noFill/>
            <a:ln w="9525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80ED2034-74A5-2F83-FC20-F86F2C2FE5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261668" y="1817154"/>
              <a:ext cx="1099384" cy="73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>
              <a:extLst>
                <a:ext uri="{FF2B5EF4-FFF2-40B4-BE49-F238E27FC236}">
                  <a16:creationId xmlns:a16="http://schemas.microsoft.com/office/drawing/2014/main" id="{9C01BD30-B07E-0A00-5D80-FD58666A7A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102626" y="1811436"/>
              <a:ext cx="1099384" cy="73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id="{A88DEDDE-D8A3-CBDE-903C-9548F9BA84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542375" y="3427305"/>
              <a:ext cx="1099384" cy="73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id="{B68C3594-2F94-1C2E-7F6B-F25E00292F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649012" y="2370583"/>
              <a:ext cx="1099384" cy="73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E9591177-20C3-1BB0-1A34-5F5E09D61E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668820" y="3641424"/>
              <a:ext cx="1099384" cy="73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82615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9ED97-3DB0-B1AD-BC8E-A1B5E07C2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88E66-7AA4-308B-0EFD-079581AA9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 and Contribution</a:t>
            </a:r>
          </a:p>
          <a:p>
            <a:r>
              <a:rPr lang="en-US" dirty="0"/>
              <a:t>Background: Probabilistic Logic</a:t>
            </a:r>
          </a:p>
          <a:p>
            <a:r>
              <a:rPr lang="en-US" dirty="0"/>
              <a:t>Logical Credal Networks</a:t>
            </a:r>
          </a:p>
          <a:p>
            <a:r>
              <a:rPr lang="en-US" dirty="0"/>
              <a:t>Inference</a:t>
            </a:r>
          </a:p>
          <a:p>
            <a:r>
              <a:rPr lang="en-US" dirty="0"/>
              <a:t>Experimental Results</a:t>
            </a:r>
          </a:p>
          <a:p>
            <a:r>
              <a:rPr lang="en-US" dirty="0"/>
              <a:t>Conclusion and Next Steps</a:t>
            </a:r>
          </a:p>
        </p:txBody>
      </p:sp>
    </p:spTree>
    <p:extLst>
      <p:ext uri="{BB962C8B-B14F-4D97-AF65-F5344CB8AC3E}">
        <p14:creationId xmlns:p14="http://schemas.microsoft.com/office/powerpoint/2010/main" val="32896811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3BF2B-B712-3487-8499-51C773632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Conditions and Factorization in LCNs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DB4FBE-95F7-ADAD-C937-F0D48480C3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Definition: the </a:t>
                </a:r>
                <a:r>
                  <a:rPr lang="en-US" b="1" dirty="0">
                    <a:solidFill>
                      <a:schemeClr val="tx2"/>
                    </a:solidFill>
                  </a:rPr>
                  <a:t>structure</a:t>
                </a:r>
                <a:r>
                  <a:rPr lang="en-US" dirty="0">
                    <a:solidFill>
                      <a:schemeClr val="tx1"/>
                    </a:solidFill>
                  </a:rPr>
                  <a:t> of an LCN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Build the primal graph of the LCN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Add undirected edges between pairs of atoms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Add directed edges from each atom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to each atom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Replace bi-directed edges between two atoms by un-directed edge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Remove formula nodes and their corresponding edges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DB4FBE-95F7-ADAD-C937-F0D48480C3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99" t="-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icture containing diagram, line, white, circle&#10;&#10;Description automatically generated">
            <a:extLst>
              <a:ext uri="{FF2B5EF4-FFF2-40B4-BE49-F238E27FC236}">
                <a16:creationId xmlns:a16="http://schemas.microsoft.com/office/drawing/2014/main" id="{10448F14-7082-6561-BF11-B788F6E83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77" y="3023630"/>
            <a:ext cx="1892300" cy="1511300"/>
          </a:xfrm>
          <a:prstGeom prst="rect">
            <a:avLst/>
          </a:prstGeom>
        </p:spPr>
      </p:pic>
      <p:pic>
        <p:nvPicPr>
          <p:cNvPr id="7" name="Picture 6" descr="A picture containing diagram, line, circle, text&#10;&#10;Description automatically generated">
            <a:extLst>
              <a:ext uri="{FF2B5EF4-FFF2-40B4-BE49-F238E27FC236}">
                <a16:creationId xmlns:a16="http://schemas.microsoft.com/office/drawing/2014/main" id="{CDF9DA69-247D-9DFE-AC50-520B662C5C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676" y="3023630"/>
            <a:ext cx="1866900" cy="1841500"/>
          </a:xfrm>
          <a:prstGeom prst="rect">
            <a:avLst/>
          </a:prstGeom>
        </p:spPr>
      </p:pic>
      <p:pic>
        <p:nvPicPr>
          <p:cNvPr id="9" name="Picture 8" descr="A picture containing line, diagram, circle, yellow&#10;&#10;Description automatically generated">
            <a:extLst>
              <a:ext uri="{FF2B5EF4-FFF2-40B4-BE49-F238E27FC236}">
                <a16:creationId xmlns:a16="http://schemas.microsoft.com/office/drawing/2014/main" id="{06F191FB-2A24-0F1F-82B0-B40C3ABECF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584" y="3372880"/>
            <a:ext cx="1460500" cy="812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776AFD-5CBE-223A-574A-447D6E8B3E78}"/>
              </a:ext>
            </a:extLst>
          </p:cNvPr>
          <p:cNvSpPr txBox="1"/>
          <p:nvPr/>
        </p:nvSpPr>
        <p:spPr>
          <a:xfrm>
            <a:off x="753253" y="4514958"/>
            <a:ext cx="1035861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primal graph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785B82-0C97-7FA7-7E28-425EDFA3180B}"/>
              </a:ext>
            </a:extLst>
          </p:cNvPr>
          <p:cNvSpPr txBox="1"/>
          <p:nvPr/>
        </p:nvSpPr>
        <p:spPr>
          <a:xfrm>
            <a:off x="4063395" y="4865130"/>
            <a:ext cx="782587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structure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748EA9-24A0-500C-0030-4DEE974B25A8}"/>
              </a:ext>
            </a:extLst>
          </p:cNvPr>
          <p:cNvSpPr txBox="1"/>
          <p:nvPr/>
        </p:nvSpPr>
        <p:spPr>
          <a:xfrm>
            <a:off x="6874540" y="4232333"/>
            <a:ext cx="782587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structure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ABB6A5-D90A-31A3-67A9-64DA1E494D5D}"/>
              </a:ext>
            </a:extLst>
          </p:cNvPr>
          <p:cNvSpPr txBox="1"/>
          <p:nvPr/>
        </p:nvSpPr>
        <p:spPr>
          <a:xfrm>
            <a:off x="6508657" y="709500"/>
            <a:ext cx="2274982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[</a:t>
            </a:r>
            <a:r>
              <a:rPr lang="en-US" sz="1400" dirty="0" err="1">
                <a:solidFill>
                  <a:srgbClr val="0070C0"/>
                </a:solidFill>
              </a:rPr>
              <a:t>Cozman</a:t>
            </a:r>
            <a:r>
              <a:rPr lang="en-US" sz="1400" dirty="0">
                <a:solidFill>
                  <a:srgbClr val="0070C0"/>
                </a:solidFill>
              </a:rPr>
              <a:t> et al, IJAR 2024]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341427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7CC7C-5655-1CCC-3DA0-02A42C4B3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Conditions and Factorization in LCNs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A3F38-508C-7EA7-868F-C59371BD9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LCN </a:t>
            </a:r>
            <a:r>
              <a:rPr lang="en-US" b="1" dirty="0">
                <a:solidFill>
                  <a:schemeClr val="tx2"/>
                </a:solidFill>
              </a:rPr>
              <a:t>structure</a:t>
            </a:r>
            <a:r>
              <a:rPr lang="en-US" dirty="0"/>
              <a:t> reveals interesting properties (assuming positive probabilities):</a:t>
            </a:r>
          </a:p>
          <a:p>
            <a:r>
              <a:rPr lang="en-US" dirty="0"/>
              <a:t>If the structure is a DAG, then the LCN admits the same factorization as BNs/CNs.</a:t>
            </a:r>
          </a:p>
          <a:p>
            <a:r>
              <a:rPr lang="en-US" dirty="0"/>
              <a:t>If the structure has no directed edges, then the LCN admits the same factorization as Markov Networks</a:t>
            </a:r>
          </a:p>
          <a:p>
            <a:r>
              <a:rPr lang="en-US" dirty="0"/>
              <a:t>If the structure is a </a:t>
            </a:r>
            <a:r>
              <a:rPr lang="en-US" i="1" dirty="0">
                <a:solidFill>
                  <a:schemeClr val="tx2"/>
                </a:solidFill>
              </a:rPr>
              <a:t>chain graph</a:t>
            </a:r>
            <a:r>
              <a:rPr lang="en-US" dirty="0"/>
              <a:t>, then the Markov condition for LCNs is equivalent to the Markov condition for chain graphs </a:t>
            </a:r>
          </a:p>
          <a:p>
            <a:pPr lvl="1"/>
            <a:r>
              <a:rPr lang="en-US" dirty="0"/>
              <a:t>i.e., a node is A is independent, given its parents, of all other nodes that are not A itself, nor descendants nor boundary nodes of A</a:t>
            </a:r>
          </a:p>
          <a:p>
            <a:pPr lvl="1"/>
            <a:r>
              <a:rPr lang="en-US" dirty="0"/>
              <a:t>LCNs with these kinds of structures admit the same factorization as chain graphs</a:t>
            </a:r>
          </a:p>
          <a:p>
            <a:r>
              <a:rPr lang="en-US" dirty="0"/>
              <a:t>Factorization is useful for learning LCNs because it implies specifying fewer parameters for the joint distributions</a:t>
            </a:r>
          </a:p>
          <a:p>
            <a:r>
              <a:rPr lang="en-US" dirty="0"/>
              <a:t>Open question: the structure contains directed cycles. Is there a factorization?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49C12E-AAD7-B33E-FBF4-14ED364E9433}"/>
              </a:ext>
            </a:extLst>
          </p:cNvPr>
          <p:cNvSpPr txBox="1"/>
          <p:nvPr/>
        </p:nvSpPr>
        <p:spPr>
          <a:xfrm>
            <a:off x="6508657" y="709500"/>
            <a:ext cx="2274982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[</a:t>
            </a:r>
            <a:r>
              <a:rPr lang="en-US" sz="1400" dirty="0" err="1">
                <a:solidFill>
                  <a:srgbClr val="0070C0"/>
                </a:solidFill>
              </a:rPr>
              <a:t>Cozman</a:t>
            </a:r>
            <a:r>
              <a:rPr lang="en-US" sz="1400" dirty="0">
                <a:solidFill>
                  <a:srgbClr val="0070C0"/>
                </a:solidFill>
              </a:rPr>
              <a:t> et al, IJAR 2024]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06073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8C4CC-C74E-B05E-F17D-CAC36C5B2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Logic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DFCE11-4623-622A-2C8B-99E3D02584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set of logic formulas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annotated with a probability value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en-US" dirty="0"/>
                  <a:t> representing the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being true</a:t>
                </a:r>
              </a:p>
              <a:p>
                <a:r>
                  <a:rPr lang="en-US" b="1" dirty="0">
                    <a:solidFill>
                      <a:schemeClr val="tx2"/>
                    </a:solidFill>
                  </a:rPr>
                  <a:t>Possible worlds semantics</a:t>
                </a:r>
                <a:r>
                  <a:rPr lang="en-US" dirty="0"/>
                  <a:t>, namely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represents the set of probability distributions over all interpretations such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i.e.,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sum of the probabilities of the interpretations in which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true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DFCE11-4623-622A-2C8B-99E3D02584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99" t="-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5181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E33F174E-CE11-7A3A-982F-5354405488AD}"/>
              </a:ext>
            </a:extLst>
          </p:cNvPr>
          <p:cNvSpPr/>
          <p:nvPr/>
        </p:nvSpPr>
        <p:spPr bwMode="auto">
          <a:xfrm>
            <a:off x="4783430" y="2756375"/>
            <a:ext cx="191463" cy="2006078"/>
          </a:xfrm>
          <a:prstGeom prst="roundRect">
            <a:avLst/>
          </a:prstGeom>
          <a:solidFill>
            <a:schemeClr val="bg2">
              <a:lumMod val="40000"/>
              <a:lumOff val="60000"/>
              <a:alpha val="38174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48C4CC-C74E-B05E-F17D-CAC36C5B2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Logic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DFCE11-4623-622A-2C8B-99E3D02584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set of logic formulas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annotated with a probability value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en-US" dirty="0"/>
                  <a:t> representing the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being true</a:t>
                </a:r>
              </a:p>
              <a:p>
                <a:r>
                  <a:rPr lang="en-US" b="1" dirty="0">
                    <a:solidFill>
                      <a:schemeClr val="tx2"/>
                    </a:solidFill>
                  </a:rPr>
                  <a:t>Possible worlds semantics</a:t>
                </a:r>
                <a:r>
                  <a:rPr lang="en-US" dirty="0"/>
                  <a:t>, namely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represents the set of probability distributions over all interpretations such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i.e.,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sum of the probabilities of the interpretations in which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true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DFCE11-4623-622A-2C8B-99E3D02584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99" t="-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E5F0626D-27FB-D944-5D8D-DE48FA735E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6396323"/>
                  </p:ext>
                </p:extLst>
              </p:nvPr>
            </p:nvGraphicFramePr>
            <p:xfrm>
              <a:off x="5071426" y="2525543"/>
              <a:ext cx="868998" cy="219456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289941">
                      <a:extLst>
                        <a:ext uri="{9D8B030D-6E8A-4147-A177-3AD203B41FA5}">
                          <a16:colId xmlns:a16="http://schemas.microsoft.com/office/drawing/2014/main" val="677662316"/>
                        </a:ext>
                      </a:extLst>
                    </a:gridCol>
                    <a:gridCol w="291402">
                      <a:extLst>
                        <a:ext uri="{9D8B030D-6E8A-4147-A177-3AD203B41FA5}">
                          <a16:colId xmlns:a16="http://schemas.microsoft.com/office/drawing/2014/main" val="212098260"/>
                        </a:ext>
                      </a:extLst>
                    </a:gridCol>
                    <a:gridCol w="287655">
                      <a:extLst>
                        <a:ext uri="{9D8B030D-6E8A-4147-A177-3AD203B41FA5}">
                          <a16:colId xmlns:a16="http://schemas.microsoft.com/office/drawing/2014/main" val="1241905537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1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1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1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908985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2195948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6934732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10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5784962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5954666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1000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5390584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8605575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3104052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30676707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E5F0626D-27FB-D944-5D8D-DE48FA735E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6396323"/>
                  </p:ext>
                </p:extLst>
              </p:nvPr>
            </p:nvGraphicFramePr>
            <p:xfrm>
              <a:off x="5071426" y="2525543"/>
              <a:ext cx="868998" cy="219456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289941">
                      <a:extLst>
                        <a:ext uri="{9D8B030D-6E8A-4147-A177-3AD203B41FA5}">
                          <a16:colId xmlns:a16="http://schemas.microsoft.com/office/drawing/2014/main" val="677662316"/>
                        </a:ext>
                      </a:extLst>
                    </a:gridCol>
                    <a:gridCol w="291402">
                      <a:extLst>
                        <a:ext uri="{9D8B030D-6E8A-4147-A177-3AD203B41FA5}">
                          <a16:colId xmlns:a16="http://schemas.microsoft.com/office/drawing/2014/main" val="212098260"/>
                        </a:ext>
                      </a:extLst>
                    </a:gridCol>
                    <a:gridCol w="287655">
                      <a:extLst>
                        <a:ext uri="{9D8B030D-6E8A-4147-A177-3AD203B41FA5}">
                          <a16:colId xmlns:a16="http://schemas.microsoft.com/office/drawing/2014/main" val="1241905537"/>
                        </a:ext>
                      </a:extLst>
                    </a:gridCol>
                  </a:tblGrid>
                  <a:tr h="243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348" r="-204348" b="-831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4348" r="-104348" b="-831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4348" r="-4348" b="-8315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9089851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21959485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69347321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r>
                            <a:rPr lang="en-US" sz="10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57849628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59546668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r>
                            <a:rPr lang="en-US" sz="1000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53905842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86055753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31040526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30676707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A6E4003-10B8-0567-A056-9F2A03167A0F}"/>
              </a:ext>
            </a:extLst>
          </p:cNvPr>
          <p:cNvSpPr txBox="1"/>
          <p:nvPr/>
        </p:nvSpPr>
        <p:spPr>
          <a:xfrm>
            <a:off x="5071426" y="2285473"/>
            <a:ext cx="14750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interpretations / worlds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BAE45D-B2F0-FE65-3EC2-65F6D685E9B2}"/>
              </a:ext>
            </a:extLst>
          </p:cNvPr>
          <p:cNvSpPr txBox="1"/>
          <p:nvPr/>
        </p:nvSpPr>
        <p:spPr>
          <a:xfrm rot="16200000">
            <a:off x="2452737" y="3863138"/>
            <a:ext cx="14830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probability distributions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697C11-6BF2-CF39-3145-ABC715484D83}"/>
                  </a:ext>
                </a:extLst>
              </p:cNvPr>
              <p:cNvSpPr txBox="1"/>
              <p:nvPr/>
            </p:nvSpPr>
            <p:spPr>
              <a:xfrm>
                <a:off x="4795518" y="2804072"/>
                <a:ext cx="160236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0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697C11-6BF2-CF39-3145-ABC715484D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518" y="2804072"/>
                <a:ext cx="160236" cy="138499"/>
              </a:xfrm>
              <a:prstGeom prst="rect">
                <a:avLst/>
              </a:prstGeom>
              <a:blipFill>
                <a:blip r:embed="rId4"/>
                <a:stretch>
                  <a:fillRect l="-14286" r="-714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DEDFEFB-46AB-1A49-20CA-E3C8A939D9E4}"/>
                  </a:ext>
                </a:extLst>
              </p:cNvPr>
              <p:cNvSpPr txBox="1"/>
              <p:nvPr/>
            </p:nvSpPr>
            <p:spPr>
              <a:xfrm>
                <a:off x="4795518" y="3053624"/>
                <a:ext cx="163186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0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DEDFEFB-46AB-1A49-20CA-E3C8A939D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518" y="3053624"/>
                <a:ext cx="163186" cy="138499"/>
              </a:xfrm>
              <a:prstGeom prst="rect">
                <a:avLst/>
              </a:prstGeom>
              <a:blipFill>
                <a:blip r:embed="rId5"/>
                <a:stretch>
                  <a:fillRect l="-14286" r="-714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4E45CC7-38F0-3351-959C-BF3B8E0F7FC1}"/>
                  </a:ext>
                </a:extLst>
              </p:cNvPr>
              <p:cNvSpPr txBox="1"/>
              <p:nvPr/>
            </p:nvSpPr>
            <p:spPr>
              <a:xfrm>
                <a:off x="4795518" y="3303432"/>
                <a:ext cx="163186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0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4E45CC7-38F0-3351-959C-BF3B8E0F7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518" y="3303432"/>
                <a:ext cx="163186" cy="138499"/>
              </a:xfrm>
              <a:prstGeom prst="rect">
                <a:avLst/>
              </a:prstGeom>
              <a:blipFill>
                <a:blip r:embed="rId6"/>
                <a:stretch>
                  <a:fillRect l="-14286" r="-714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E959A88-9C7E-D633-0A3E-93B4A450CBCC}"/>
                  </a:ext>
                </a:extLst>
              </p:cNvPr>
              <p:cNvSpPr txBox="1"/>
              <p:nvPr/>
            </p:nvSpPr>
            <p:spPr>
              <a:xfrm>
                <a:off x="4795518" y="3553946"/>
                <a:ext cx="162224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0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E959A88-9C7E-D633-0A3E-93B4A450C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518" y="3553946"/>
                <a:ext cx="162224" cy="138499"/>
              </a:xfrm>
              <a:prstGeom prst="rect">
                <a:avLst/>
              </a:prstGeom>
              <a:blipFill>
                <a:blip r:embed="rId7"/>
                <a:stretch>
                  <a:fillRect l="-14286" r="-714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2C263E0-3279-021A-E786-FABB64D4F3D8}"/>
                  </a:ext>
                </a:extLst>
              </p:cNvPr>
              <p:cNvSpPr txBox="1"/>
              <p:nvPr/>
            </p:nvSpPr>
            <p:spPr>
              <a:xfrm>
                <a:off x="4795518" y="3803370"/>
                <a:ext cx="163186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0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2C263E0-3279-021A-E786-FABB64D4F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518" y="3803370"/>
                <a:ext cx="163186" cy="138499"/>
              </a:xfrm>
              <a:prstGeom prst="rect">
                <a:avLst/>
              </a:prstGeom>
              <a:blipFill>
                <a:blip r:embed="rId8"/>
                <a:stretch>
                  <a:fillRect l="-14286" r="-714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64DFC4A-16BC-F6D5-2730-35E0110A7DDC}"/>
                  </a:ext>
                </a:extLst>
              </p:cNvPr>
              <p:cNvSpPr txBox="1"/>
              <p:nvPr/>
            </p:nvSpPr>
            <p:spPr>
              <a:xfrm>
                <a:off x="4795518" y="4056000"/>
                <a:ext cx="163186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0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64DFC4A-16BC-F6D5-2730-35E0110A7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518" y="4056000"/>
                <a:ext cx="163186" cy="138499"/>
              </a:xfrm>
              <a:prstGeom prst="rect">
                <a:avLst/>
              </a:prstGeom>
              <a:blipFill>
                <a:blip r:embed="rId9"/>
                <a:stretch>
                  <a:fillRect l="-14286" r="-714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603636D-6387-761A-5378-BA4229697485}"/>
                  </a:ext>
                </a:extLst>
              </p:cNvPr>
              <p:cNvSpPr txBox="1"/>
              <p:nvPr/>
            </p:nvSpPr>
            <p:spPr>
              <a:xfrm>
                <a:off x="4795518" y="4306706"/>
                <a:ext cx="163186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10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603636D-6387-761A-5378-BA42296974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518" y="4306706"/>
                <a:ext cx="163186" cy="138499"/>
              </a:xfrm>
              <a:prstGeom prst="rect">
                <a:avLst/>
              </a:prstGeom>
              <a:blipFill>
                <a:blip r:embed="rId10"/>
                <a:stretch>
                  <a:fillRect l="-14286" r="-714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E8B03A5-374F-A93D-D7BF-CBA941B699F0}"/>
                  </a:ext>
                </a:extLst>
              </p:cNvPr>
              <p:cNvSpPr txBox="1"/>
              <p:nvPr/>
            </p:nvSpPr>
            <p:spPr>
              <a:xfrm>
                <a:off x="4795518" y="4556003"/>
                <a:ext cx="163186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10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E8B03A5-374F-A93D-D7BF-CBA941B69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518" y="4556003"/>
                <a:ext cx="163186" cy="138499"/>
              </a:xfrm>
              <a:prstGeom prst="rect">
                <a:avLst/>
              </a:prstGeom>
              <a:blipFill>
                <a:blip r:embed="rId11"/>
                <a:stretch>
                  <a:fillRect l="-14286" r="-714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572623AA-995D-0FF3-EF43-57DA93877074}"/>
              </a:ext>
            </a:extLst>
          </p:cNvPr>
          <p:cNvGrpSpPr/>
          <p:nvPr/>
        </p:nvGrpSpPr>
        <p:grpSpPr>
          <a:xfrm>
            <a:off x="4440982" y="2822069"/>
            <a:ext cx="272510" cy="1890430"/>
            <a:chOff x="4440982" y="2519856"/>
            <a:chExt cx="272510" cy="18904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538190FF-CD30-80E2-D9CE-D2CEF2D85A03}"/>
                    </a:ext>
                  </a:extLst>
                </p:cNvPr>
                <p:cNvSpPr txBox="1"/>
                <p:nvPr/>
              </p:nvSpPr>
              <p:spPr>
                <a:xfrm>
                  <a:off x="4440982" y="2519856"/>
                  <a:ext cx="272510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0.05</m:t>
                        </m:r>
                      </m:oMath>
                    </m:oMathPara>
                  </a14:m>
                  <a:endParaRPr lang="en-US" sz="10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538190FF-CD30-80E2-D9CE-D2CEF2D85A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0982" y="2519856"/>
                  <a:ext cx="272510" cy="138499"/>
                </a:xfrm>
                <a:prstGeom prst="rect">
                  <a:avLst/>
                </a:prstGeom>
                <a:blipFill>
                  <a:blip r:embed="rId13"/>
                  <a:stretch>
                    <a:fillRect l="-8696" r="-8696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17B6F70A-BC94-19AD-318A-D2F26F01599D}"/>
                    </a:ext>
                  </a:extLst>
                </p:cNvPr>
                <p:cNvSpPr txBox="1"/>
                <p:nvPr/>
              </p:nvSpPr>
              <p:spPr>
                <a:xfrm>
                  <a:off x="4440982" y="2769408"/>
                  <a:ext cx="272510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0.06</m:t>
                        </m:r>
                      </m:oMath>
                    </m:oMathPara>
                  </a14:m>
                  <a:endParaRPr lang="en-US" sz="10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17B6F70A-BC94-19AD-318A-D2F26F0159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0982" y="2769408"/>
                  <a:ext cx="272510" cy="138499"/>
                </a:xfrm>
                <a:prstGeom prst="rect">
                  <a:avLst/>
                </a:prstGeom>
                <a:blipFill>
                  <a:blip r:embed="rId14"/>
                  <a:stretch>
                    <a:fillRect l="-8696" r="-8696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E7A5199-A2B0-8DD3-87AA-DB24F9BA3E6B}"/>
                    </a:ext>
                  </a:extLst>
                </p:cNvPr>
                <p:cNvSpPr txBox="1"/>
                <p:nvPr/>
              </p:nvSpPr>
              <p:spPr>
                <a:xfrm>
                  <a:off x="4440982" y="3019216"/>
                  <a:ext cx="201978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0.2</m:t>
                        </m:r>
                      </m:oMath>
                    </m:oMathPara>
                  </a14:m>
                  <a:endParaRPr lang="en-US" sz="1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E7A5199-A2B0-8DD3-87AA-DB24F9BA3E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0982" y="3019216"/>
                  <a:ext cx="201978" cy="138499"/>
                </a:xfrm>
                <a:prstGeom prst="rect">
                  <a:avLst/>
                </a:prstGeom>
                <a:blipFill>
                  <a:blip r:embed="rId15"/>
                  <a:stretch>
                    <a:fillRect l="-11765" r="-11765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B46F43B-DBD2-FE6F-DC92-56FE826775E4}"/>
                    </a:ext>
                  </a:extLst>
                </p:cNvPr>
                <p:cNvSpPr txBox="1"/>
                <p:nvPr/>
              </p:nvSpPr>
              <p:spPr>
                <a:xfrm>
                  <a:off x="4440982" y="3269730"/>
                  <a:ext cx="272510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0.08</m:t>
                        </m:r>
                      </m:oMath>
                    </m:oMathPara>
                  </a14:m>
                  <a:endParaRPr lang="en-US" sz="10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B46F43B-DBD2-FE6F-DC92-56FE826775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0982" y="3269730"/>
                  <a:ext cx="272510" cy="138499"/>
                </a:xfrm>
                <a:prstGeom prst="rect">
                  <a:avLst/>
                </a:prstGeom>
                <a:blipFill>
                  <a:blip r:embed="rId16"/>
                  <a:stretch>
                    <a:fillRect l="-8696" r="-8696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75503BA-48DC-68EB-F3FA-1B991D2AF5DB}"/>
                    </a:ext>
                  </a:extLst>
                </p:cNvPr>
                <p:cNvSpPr txBox="1"/>
                <p:nvPr/>
              </p:nvSpPr>
              <p:spPr>
                <a:xfrm>
                  <a:off x="4440982" y="3519154"/>
                  <a:ext cx="201978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0.5</m:t>
                        </m:r>
                      </m:oMath>
                    </m:oMathPara>
                  </a14:m>
                  <a:endParaRPr lang="en-US" sz="1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75503BA-48DC-68EB-F3FA-1B991D2AF5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0982" y="3519154"/>
                  <a:ext cx="201978" cy="138499"/>
                </a:xfrm>
                <a:prstGeom prst="rect">
                  <a:avLst/>
                </a:prstGeom>
                <a:blipFill>
                  <a:blip r:embed="rId17"/>
                  <a:stretch>
                    <a:fillRect l="-11765" r="-11765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AE2DB6B-F1FB-B374-66F2-6BB9A27BF270}"/>
                    </a:ext>
                  </a:extLst>
                </p:cNvPr>
                <p:cNvSpPr txBox="1"/>
                <p:nvPr/>
              </p:nvSpPr>
              <p:spPr>
                <a:xfrm>
                  <a:off x="4440982" y="3771784"/>
                  <a:ext cx="272510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0.02</m:t>
                        </m:r>
                      </m:oMath>
                    </m:oMathPara>
                  </a14:m>
                  <a:endParaRPr lang="en-US" sz="10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AE2DB6B-F1FB-B374-66F2-6BB9A27BF2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0982" y="3771784"/>
                  <a:ext cx="272510" cy="138499"/>
                </a:xfrm>
                <a:prstGeom prst="rect">
                  <a:avLst/>
                </a:prstGeom>
                <a:blipFill>
                  <a:blip r:embed="rId18"/>
                  <a:stretch>
                    <a:fillRect l="-8696" r="-8696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549213A-3706-DA74-FDD8-3C523E6D979A}"/>
                    </a:ext>
                  </a:extLst>
                </p:cNvPr>
                <p:cNvSpPr txBox="1"/>
                <p:nvPr/>
              </p:nvSpPr>
              <p:spPr>
                <a:xfrm>
                  <a:off x="4440982" y="4022490"/>
                  <a:ext cx="272510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0.04</m:t>
                        </m:r>
                      </m:oMath>
                    </m:oMathPara>
                  </a14:m>
                  <a:endParaRPr lang="en-US" sz="10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549213A-3706-DA74-FDD8-3C523E6D97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0982" y="4022490"/>
                  <a:ext cx="272510" cy="138499"/>
                </a:xfrm>
                <a:prstGeom prst="rect">
                  <a:avLst/>
                </a:prstGeom>
                <a:blipFill>
                  <a:blip r:embed="rId19"/>
                  <a:stretch>
                    <a:fillRect l="-8696" r="-8696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D496DB1-AF1D-9D9E-CA16-2D05723AA0E9}"/>
                    </a:ext>
                  </a:extLst>
                </p:cNvPr>
                <p:cNvSpPr txBox="1"/>
                <p:nvPr/>
              </p:nvSpPr>
              <p:spPr>
                <a:xfrm>
                  <a:off x="4440982" y="4271787"/>
                  <a:ext cx="272510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0.05</m:t>
                        </m:r>
                      </m:oMath>
                    </m:oMathPara>
                  </a14:m>
                  <a:endParaRPr lang="en-US" sz="10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D496DB1-AF1D-9D9E-CA16-2D05723AA0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0982" y="4271787"/>
                  <a:ext cx="272510" cy="138499"/>
                </a:xfrm>
                <a:prstGeom prst="rect">
                  <a:avLst/>
                </a:prstGeom>
                <a:blipFill>
                  <a:blip r:embed="rId20"/>
                  <a:stretch>
                    <a:fillRect l="-8696" r="-8696"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88F206E5-774D-8B80-1DF1-E9A7FC58DA33}"/>
              </a:ext>
            </a:extLst>
          </p:cNvPr>
          <p:cNvSpPr txBox="1"/>
          <p:nvPr/>
        </p:nvSpPr>
        <p:spPr>
          <a:xfrm>
            <a:off x="3339617" y="4297471"/>
            <a:ext cx="338554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D5A231D-7BD2-8338-8AF5-8DB784F762D1}"/>
                  </a:ext>
                </a:extLst>
              </p:cNvPr>
              <p:cNvSpPr txBox="1"/>
              <p:nvPr/>
            </p:nvSpPr>
            <p:spPr>
              <a:xfrm>
                <a:off x="4783430" y="2518577"/>
                <a:ext cx="143244" cy="166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D5A231D-7BD2-8338-8AF5-8DB784F76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430" y="2518577"/>
                <a:ext cx="143244" cy="166199"/>
              </a:xfrm>
              <a:prstGeom prst="rect">
                <a:avLst/>
              </a:prstGeom>
              <a:blipFill>
                <a:blip r:embed="rId21"/>
                <a:stretch>
                  <a:fillRect l="-25000" r="-25000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22986E28-82C7-98F1-7E09-2F55809364FB}"/>
              </a:ext>
            </a:extLst>
          </p:cNvPr>
          <p:cNvSpPr txBox="1"/>
          <p:nvPr/>
        </p:nvSpPr>
        <p:spPr>
          <a:xfrm>
            <a:off x="3339617" y="2517225"/>
            <a:ext cx="338554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4E5CCB4-C1B8-BEBF-F3A2-53BEEDFE4220}"/>
                  </a:ext>
                </a:extLst>
              </p:cNvPr>
              <p:cNvSpPr txBox="1"/>
              <p:nvPr/>
            </p:nvSpPr>
            <p:spPr>
              <a:xfrm>
                <a:off x="3821307" y="4890997"/>
                <a:ext cx="2111988" cy="1469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1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GB" sz="1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  <m:e>
                        <m:sSub>
                          <m:sSubPr>
                            <m:ctrlP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0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0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1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1000" b="0" i="1" dirty="0" smtClean="0">
                        <a:latin typeface="Cambria Math" panose="02040503050406030204" pitchFamily="18" charset="0"/>
                      </a:rPr>
                      <m:t>≥0, ∀</m:t>
                    </m:r>
                    <m:r>
                      <a:rPr lang="en-GB" sz="10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1000" b="0" i="1" dirty="0" smtClean="0">
                        <a:latin typeface="Cambria Math" panose="02040503050406030204" pitchFamily="18" charset="0"/>
                      </a:rPr>
                      <m:t>∈{1, …,8}</m:t>
                    </m:r>
                  </m:oMath>
                </a14:m>
                <a:endParaRPr lang="en-US" sz="100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4E5CCB4-C1B8-BEBF-F3A2-53BEEDFE4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307" y="4890997"/>
                <a:ext cx="2111988" cy="146963"/>
              </a:xfrm>
              <a:prstGeom prst="rect">
                <a:avLst/>
              </a:prstGeom>
              <a:blipFill>
                <a:blip r:embed="rId22"/>
                <a:stretch>
                  <a:fillRect l="-10714" t="-153846" b="-24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C8955FB0-F822-DB60-B08C-3EA3B650B342}"/>
              </a:ext>
            </a:extLst>
          </p:cNvPr>
          <p:cNvSpPr/>
          <p:nvPr/>
        </p:nvSpPr>
        <p:spPr bwMode="auto">
          <a:xfrm>
            <a:off x="5071426" y="3283691"/>
            <a:ext cx="865588" cy="178802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CB43B6B3-A450-C959-FEA5-FB3D32887800}"/>
              </a:ext>
            </a:extLst>
          </p:cNvPr>
          <p:cNvSpPr/>
          <p:nvPr/>
        </p:nvSpPr>
        <p:spPr bwMode="auto">
          <a:xfrm>
            <a:off x="5075964" y="3778109"/>
            <a:ext cx="865588" cy="178802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3022CA3-7611-B08E-BD0A-D0F99A398AE3}"/>
              </a:ext>
            </a:extLst>
          </p:cNvPr>
          <p:cNvGrpSpPr/>
          <p:nvPr/>
        </p:nvGrpSpPr>
        <p:grpSpPr>
          <a:xfrm>
            <a:off x="5937014" y="3236178"/>
            <a:ext cx="2259050" cy="749179"/>
            <a:chOff x="5937014" y="2933965"/>
            <a:chExt cx="2259050" cy="7491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7701C4FF-820E-2E7A-C4D1-E8B605206D4C}"/>
                    </a:ext>
                  </a:extLst>
                </p:cNvPr>
                <p:cNvSpPr txBox="1"/>
                <p:nvPr/>
              </p:nvSpPr>
              <p:spPr>
                <a:xfrm>
                  <a:off x="6540098" y="2933965"/>
                  <a:ext cx="1655966" cy="74917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GB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  <m:e>
                                <m:r>
                                  <a:rPr lang="en-GB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e>
                              <m:e>
                                <m:r>
                                  <a:rPr lang="en-GB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0.6</m:t>
                                </m:r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e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eqArr>
                          </m:e>
                        </m:d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=0.7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7701C4FF-820E-2E7A-C4D1-E8B605206D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0098" y="2933965"/>
                  <a:ext cx="1655966" cy="749179"/>
                </a:xfrm>
                <a:prstGeom prst="rect">
                  <a:avLst/>
                </a:prstGeom>
                <a:blipFill>
                  <a:blip r:embed="rId23"/>
                  <a:stretch>
                    <a:fillRect l="-1527" t="-3333" r="-1527"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Elbow Connector 43">
              <a:extLst>
                <a:ext uri="{FF2B5EF4-FFF2-40B4-BE49-F238E27FC236}">
                  <a16:creationId xmlns:a16="http://schemas.microsoft.com/office/drawing/2014/main" id="{9D79F713-8D6C-035D-6CF1-CAB46AE6CC3A}"/>
                </a:ext>
              </a:extLst>
            </p:cNvPr>
            <p:cNvCxnSpPr>
              <a:endCxn id="42" idx="1"/>
            </p:cNvCxnSpPr>
            <p:nvPr/>
          </p:nvCxnSpPr>
          <p:spPr bwMode="auto">
            <a:xfrm>
              <a:off x="5937014" y="3070879"/>
              <a:ext cx="603084" cy="237676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6" name="Elbow Connector 45">
              <a:extLst>
                <a:ext uri="{FF2B5EF4-FFF2-40B4-BE49-F238E27FC236}">
                  <a16:creationId xmlns:a16="http://schemas.microsoft.com/office/drawing/2014/main" id="{1C4E0684-E947-7B61-51B5-5FC035D7A369}"/>
                </a:ext>
              </a:extLst>
            </p:cNvPr>
            <p:cNvCxnSpPr>
              <a:endCxn id="42" idx="1"/>
            </p:cNvCxnSpPr>
            <p:nvPr/>
          </p:nvCxnSpPr>
          <p:spPr bwMode="auto">
            <a:xfrm flipV="1">
              <a:off x="5937014" y="3308555"/>
              <a:ext cx="603084" cy="256742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F1CB3DB-CF2B-9E2F-59B3-7EB63CB2AA73}"/>
                  </a:ext>
                </a:extLst>
              </p:cNvPr>
              <p:cNvSpPr txBox="1"/>
              <p:nvPr/>
            </p:nvSpPr>
            <p:spPr>
              <a:xfrm>
                <a:off x="6080152" y="2533331"/>
                <a:ext cx="2197524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GB" sz="10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000" dirty="0">
                    <a:solidFill>
                      <a:srgbClr val="0070C0"/>
                    </a:solidFill>
                  </a:rPr>
                  <a:t> sum of the probabilities of the interpretations in which </a:t>
                </a:r>
                <a14:m>
                  <m:oMath xmlns:m="http://schemas.openxmlformats.org/officeDocument/2006/math">
                    <m:r>
                      <a:rPr lang="en-US" sz="1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000" dirty="0">
                    <a:solidFill>
                      <a:srgbClr val="0070C0"/>
                    </a:solidFill>
                  </a:rPr>
                  <a:t> is true</a:t>
                </a:r>
              </a:p>
              <a:p>
                <a:r>
                  <a:rPr lang="en-US" sz="1000" dirty="0">
                    <a:solidFill>
                      <a:srgbClr val="0070C0"/>
                    </a:solidFill>
                  </a:rPr>
                  <a:t>   i.e., </a:t>
                </a:r>
                <a14:m>
                  <m:oMath xmlns:m="http://schemas.openxmlformats.org/officeDocument/2006/math">
                    <m:r>
                      <a:rPr lang="en-US" sz="1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0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0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GB" sz="10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1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1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sz="10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1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1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GB" sz="10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=0.7</m:t>
                    </m:r>
                  </m:oMath>
                </a14:m>
                <a:endParaRPr lang="en-US" sz="10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F1CB3DB-CF2B-9E2F-59B3-7EB63CB2A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152" y="2533331"/>
                <a:ext cx="2197524" cy="507831"/>
              </a:xfrm>
              <a:prstGeom prst="rect">
                <a:avLst/>
              </a:prstGeom>
              <a:blipFill>
                <a:blip r:embed="rId24"/>
                <a:stretch>
                  <a:fillRect t="-2439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24F7A04-9A47-CC1D-D6E0-35D31480FF28}"/>
                  </a:ext>
                </a:extLst>
              </p:cNvPr>
              <p:cNvSpPr txBox="1"/>
              <p:nvPr/>
            </p:nvSpPr>
            <p:spPr>
              <a:xfrm>
                <a:off x="6104116" y="4148981"/>
                <a:ext cx="2197525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Distributions </a:t>
                </a:r>
                <a14:m>
                  <m:oMath xmlns:m="http://schemas.openxmlformats.org/officeDocument/2006/math">
                    <m:r>
                      <a:rPr lang="en-GB" sz="1000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000" dirty="0"/>
                  <a:t> that satisfy </a:t>
                </a:r>
                <a14:m>
                  <m:oMath xmlns:m="http://schemas.openxmlformats.org/officeDocument/2006/math">
                    <m:r>
                      <a:rPr lang="en-GB" sz="1000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0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GB" sz="1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000" b="0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1000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24F7A04-9A47-CC1D-D6E0-35D31480F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116" y="4148981"/>
                <a:ext cx="2197525" cy="230832"/>
              </a:xfrm>
              <a:prstGeom prst="rect">
                <a:avLst/>
              </a:prstGeom>
              <a:blipFill>
                <a:blip r:embed="rId25"/>
                <a:stretch>
                  <a:fillRect t="-5263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7C3275FE-B62E-DBF1-7021-EC156B187EED}"/>
              </a:ext>
            </a:extLst>
          </p:cNvPr>
          <p:cNvGrpSpPr/>
          <p:nvPr/>
        </p:nvGrpSpPr>
        <p:grpSpPr>
          <a:xfrm>
            <a:off x="4098684" y="2822069"/>
            <a:ext cx="272510" cy="1890430"/>
            <a:chOff x="4098684" y="2519856"/>
            <a:chExt cx="272510" cy="18904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2E43D02B-6036-6BC2-C402-99FEF3CCFE57}"/>
                    </a:ext>
                  </a:extLst>
                </p:cNvPr>
                <p:cNvSpPr txBox="1"/>
                <p:nvPr/>
              </p:nvSpPr>
              <p:spPr>
                <a:xfrm>
                  <a:off x="4098684" y="2519856"/>
                  <a:ext cx="272510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0.02</m:t>
                        </m:r>
                      </m:oMath>
                    </m:oMathPara>
                  </a14:m>
                  <a:endParaRPr lang="en-US" sz="10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2E43D02B-6036-6BC2-C402-99FEF3CCFE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8684" y="2519856"/>
                  <a:ext cx="272510" cy="138499"/>
                </a:xfrm>
                <a:prstGeom prst="rect">
                  <a:avLst/>
                </a:prstGeom>
                <a:blipFill>
                  <a:blip r:embed="rId26"/>
                  <a:stretch>
                    <a:fillRect l="-8696" r="-8696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A27D6E84-AC8E-3BF9-F6FB-97FD7223E3D7}"/>
                    </a:ext>
                  </a:extLst>
                </p:cNvPr>
                <p:cNvSpPr txBox="1"/>
                <p:nvPr/>
              </p:nvSpPr>
              <p:spPr>
                <a:xfrm>
                  <a:off x="4098684" y="2769408"/>
                  <a:ext cx="272510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0.03</m:t>
                        </m:r>
                      </m:oMath>
                    </m:oMathPara>
                  </a14:m>
                  <a:endParaRPr lang="en-US" sz="10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A27D6E84-AC8E-3BF9-F6FB-97FD7223E3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8684" y="2769408"/>
                  <a:ext cx="272510" cy="138499"/>
                </a:xfrm>
                <a:prstGeom prst="rect">
                  <a:avLst/>
                </a:prstGeom>
                <a:blipFill>
                  <a:blip r:embed="rId27"/>
                  <a:stretch>
                    <a:fillRect l="-8696" r="-8696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3E899EB7-5409-695F-B205-730A453697A6}"/>
                    </a:ext>
                  </a:extLst>
                </p:cNvPr>
                <p:cNvSpPr txBox="1"/>
                <p:nvPr/>
              </p:nvSpPr>
              <p:spPr>
                <a:xfrm>
                  <a:off x="4098684" y="3019216"/>
                  <a:ext cx="201978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0.4</m:t>
                        </m:r>
                      </m:oMath>
                    </m:oMathPara>
                  </a14:m>
                  <a:endParaRPr lang="en-US" sz="1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3E899EB7-5409-695F-B205-730A453697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8684" y="3019216"/>
                  <a:ext cx="201978" cy="138499"/>
                </a:xfrm>
                <a:prstGeom prst="rect">
                  <a:avLst/>
                </a:prstGeom>
                <a:blipFill>
                  <a:blip r:embed="rId28"/>
                  <a:stretch>
                    <a:fillRect l="-11765" r="-11765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04835B44-9F60-CA8B-8435-0CD5AD47CA4E}"/>
                    </a:ext>
                  </a:extLst>
                </p:cNvPr>
                <p:cNvSpPr txBox="1"/>
                <p:nvPr/>
              </p:nvSpPr>
              <p:spPr>
                <a:xfrm>
                  <a:off x="4098684" y="3269730"/>
                  <a:ext cx="272510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0.07</m:t>
                        </m:r>
                      </m:oMath>
                    </m:oMathPara>
                  </a14:m>
                  <a:endParaRPr lang="en-US" sz="10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04835B44-9F60-CA8B-8435-0CD5AD47CA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8684" y="3269730"/>
                  <a:ext cx="272510" cy="138499"/>
                </a:xfrm>
                <a:prstGeom prst="rect">
                  <a:avLst/>
                </a:prstGeom>
                <a:blipFill>
                  <a:blip r:embed="rId29"/>
                  <a:stretch>
                    <a:fillRect l="-8696" r="-8696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CE60B719-7D83-9ECA-ADE4-BF03FE75F3F7}"/>
                    </a:ext>
                  </a:extLst>
                </p:cNvPr>
                <p:cNvSpPr txBox="1"/>
                <p:nvPr/>
              </p:nvSpPr>
              <p:spPr>
                <a:xfrm>
                  <a:off x="4098684" y="3519154"/>
                  <a:ext cx="201978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0.3</m:t>
                        </m:r>
                      </m:oMath>
                    </m:oMathPara>
                  </a14:m>
                  <a:endParaRPr lang="en-US" sz="1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CE60B719-7D83-9ECA-ADE4-BF03FE75F3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8684" y="3519154"/>
                  <a:ext cx="201978" cy="138499"/>
                </a:xfrm>
                <a:prstGeom prst="rect">
                  <a:avLst/>
                </a:prstGeom>
                <a:blipFill>
                  <a:blip r:embed="rId30"/>
                  <a:stretch>
                    <a:fillRect l="-11765" r="-11765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30828E85-15E1-C841-1C4C-23D54F231756}"/>
                    </a:ext>
                  </a:extLst>
                </p:cNvPr>
                <p:cNvSpPr txBox="1"/>
                <p:nvPr/>
              </p:nvSpPr>
              <p:spPr>
                <a:xfrm>
                  <a:off x="4098684" y="3771784"/>
                  <a:ext cx="272510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0.03</m:t>
                        </m:r>
                      </m:oMath>
                    </m:oMathPara>
                  </a14:m>
                  <a:endParaRPr lang="en-US" sz="10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30828E85-15E1-C841-1C4C-23D54F2317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8684" y="3771784"/>
                  <a:ext cx="272510" cy="138499"/>
                </a:xfrm>
                <a:prstGeom prst="rect">
                  <a:avLst/>
                </a:prstGeom>
                <a:blipFill>
                  <a:blip r:embed="rId31"/>
                  <a:stretch>
                    <a:fillRect l="-8696" r="-8696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E58A5AEA-2DD5-8B0B-D8AB-D6A560513377}"/>
                    </a:ext>
                  </a:extLst>
                </p:cNvPr>
                <p:cNvSpPr txBox="1"/>
                <p:nvPr/>
              </p:nvSpPr>
              <p:spPr>
                <a:xfrm>
                  <a:off x="4098684" y="4022490"/>
                  <a:ext cx="272510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0.07</m:t>
                        </m:r>
                      </m:oMath>
                    </m:oMathPara>
                  </a14:m>
                  <a:endParaRPr lang="en-US" sz="10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E58A5AEA-2DD5-8B0B-D8AB-D6A5605133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8684" y="4022490"/>
                  <a:ext cx="272510" cy="138499"/>
                </a:xfrm>
                <a:prstGeom prst="rect">
                  <a:avLst/>
                </a:prstGeom>
                <a:blipFill>
                  <a:blip r:embed="rId29"/>
                  <a:stretch>
                    <a:fillRect l="-8696" r="-8696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BC0252FE-5103-79D2-0097-36DE49B5FBBD}"/>
                    </a:ext>
                  </a:extLst>
                </p:cNvPr>
                <p:cNvSpPr txBox="1"/>
                <p:nvPr/>
              </p:nvSpPr>
              <p:spPr>
                <a:xfrm>
                  <a:off x="4098684" y="4271787"/>
                  <a:ext cx="272510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0.08</m:t>
                        </m:r>
                      </m:oMath>
                    </m:oMathPara>
                  </a14:m>
                  <a:endParaRPr lang="en-US" sz="10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BC0252FE-5103-79D2-0097-36DE49B5FB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8684" y="4271787"/>
                  <a:ext cx="272510" cy="138499"/>
                </a:xfrm>
                <a:prstGeom prst="rect">
                  <a:avLst/>
                </a:prstGeom>
                <a:blipFill>
                  <a:blip r:embed="rId32"/>
                  <a:stretch>
                    <a:fillRect l="-8696" r="-8696"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877B167-7F0E-F595-376B-061B6ED5FE08}"/>
              </a:ext>
            </a:extLst>
          </p:cNvPr>
          <p:cNvGrpSpPr/>
          <p:nvPr/>
        </p:nvGrpSpPr>
        <p:grpSpPr>
          <a:xfrm>
            <a:off x="3752909" y="2822069"/>
            <a:ext cx="272510" cy="1890430"/>
            <a:chOff x="3752909" y="2519856"/>
            <a:chExt cx="272510" cy="18904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597541A6-2521-577A-BAB6-8D19A1BC9083}"/>
                    </a:ext>
                  </a:extLst>
                </p:cNvPr>
                <p:cNvSpPr txBox="1"/>
                <p:nvPr/>
              </p:nvSpPr>
              <p:spPr>
                <a:xfrm>
                  <a:off x="3752909" y="2519856"/>
                  <a:ext cx="272510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0.01</m:t>
                        </m:r>
                      </m:oMath>
                    </m:oMathPara>
                  </a14:m>
                  <a:endParaRPr lang="en-US" sz="10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597541A6-2521-577A-BAB6-8D19A1BC90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2909" y="2519856"/>
                  <a:ext cx="272510" cy="138499"/>
                </a:xfrm>
                <a:prstGeom prst="rect">
                  <a:avLst/>
                </a:prstGeom>
                <a:blipFill>
                  <a:blip r:embed="rId33"/>
                  <a:stretch>
                    <a:fillRect l="-9091" r="-13636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DE3837B6-042C-D572-9C59-46686898CF88}"/>
                    </a:ext>
                  </a:extLst>
                </p:cNvPr>
                <p:cNvSpPr txBox="1"/>
                <p:nvPr/>
              </p:nvSpPr>
              <p:spPr>
                <a:xfrm>
                  <a:off x="3752909" y="2769408"/>
                  <a:ext cx="272510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0.06</m:t>
                        </m:r>
                      </m:oMath>
                    </m:oMathPara>
                  </a14:m>
                  <a:endParaRPr lang="en-US" sz="10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DE3837B6-042C-D572-9C59-46686898CF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2909" y="2769408"/>
                  <a:ext cx="272510" cy="138499"/>
                </a:xfrm>
                <a:prstGeom prst="rect">
                  <a:avLst/>
                </a:prstGeom>
                <a:blipFill>
                  <a:blip r:embed="rId34"/>
                  <a:stretch>
                    <a:fillRect l="-9091" r="-13636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D4A5EE21-0FE2-02BC-255F-07FDD904E218}"/>
                    </a:ext>
                  </a:extLst>
                </p:cNvPr>
                <p:cNvSpPr txBox="1"/>
                <p:nvPr/>
              </p:nvSpPr>
              <p:spPr>
                <a:xfrm>
                  <a:off x="3752909" y="3019216"/>
                  <a:ext cx="201978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0.6</m:t>
                        </m:r>
                      </m:oMath>
                    </m:oMathPara>
                  </a14:m>
                  <a:endParaRPr lang="en-US" sz="1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D4A5EE21-0FE2-02BC-255F-07FDD904E2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2909" y="3019216"/>
                  <a:ext cx="201978" cy="138499"/>
                </a:xfrm>
                <a:prstGeom prst="rect">
                  <a:avLst/>
                </a:prstGeom>
                <a:blipFill>
                  <a:blip r:embed="rId35"/>
                  <a:stretch>
                    <a:fillRect l="-11765" r="-11765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74F1C732-EB06-CDF5-2461-C7E1DC843318}"/>
                    </a:ext>
                  </a:extLst>
                </p:cNvPr>
                <p:cNvSpPr txBox="1"/>
                <p:nvPr/>
              </p:nvSpPr>
              <p:spPr>
                <a:xfrm>
                  <a:off x="3752909" y="3269730"/>
                  <a:ext cx="272510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0.03</m:t>
                        </m:r>
                      </m:oMath>
                    </m:oMathPara>
                  </a14:m>
                  <a:endParaRPr lang="en-US" sz="10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74F1C732-EB06-CDF5-2461-C7E1DC8433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2909" y="3269730"/>
                  <a:ext cx="272510" cy="138499"/>
                </a:xfrm>
                <a:prstGeom prst="rect">
                  <a:avLst/>
                </a:prstGeom>
                <a:blipFill>
                  <a:blip r:embed="rId36"/>
                  <a:stretch>
                    <a:fillRect l="-9091" r="-13636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D8D99B1B-7C38-DE6C-85F2-86803C911704}"/>
                    </a:ext>
                  </a:extLst>
                </p:cNvPr>
                <p:cNvSpPr txBox="1"/>
                <p:nvPr/>
              </p:nvSpPr>
              <p:spPr>
                <a:xfrm>
                  <a:off x="3752909" y="3519154"/>
                  <a:ext cx="201978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0.1</m:t>
                        </m:r>
                      </m:oMath>
                    </m:oMathPara>
                  </a14:m>
                  <a:endParaRPr lang="en-US" sz="1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D8D99B1B-7C38-DE6C-85F2-86803C9117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2909" y="3519154"/>
                  <a:ext cx="201978" cy="138499"/>
                </a:xfrm>
                <a:prstGeom prst="rect">
                  <a:avLst/>
                </a:prstGeom>
                <a:blipFill>
                  <a:blip r:embed="rId37"/>
                  <a:stretch>
                    <a:fillRect l="-11765" r="-11765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2175621F-E0E3-564E-545A-16F67BEE7221}"/>
                    </a:ext>
                  </a:extLst>
                </p:cNvPr>
                <p:cNvSpPr txBox="1"/>
                <p:nvPr/>
              </p:nvSpPr>
              <p:spPr>
                <a:xfrm>
                  <a:off x="3752909" y="3771784"/>
                  <a:ext cx="272510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0.07</m:t>
                        </m:r>
                      </m:oMath>
                    </m:oMathPara>
                  </a14:m>
                  <a:endParaRPr lang="en-US" sz="10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2175621F-E0E3-564E-545A-16F67BEE72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2909" y="3771784"/>
                  <a:ext cx="272510" cy="138499"/>
                </a:xfrm>
                <a:prstGeom prst="rect">
                  <a:avLst/>
                </a:prstGeom>
                <a:blipFill>
                  <a:blip r:embed="rId38"/>
                  <a:stretch>
                    <a:fillRect l="-9091" r="-13636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F938CBE0-236E-299A-58FE-FB3F5B9F835F}"/>
                    </a:ext>
                  </a:extLst>
                </p:cNvPr>
                <p:cNvSpPr txBox="1"/>
                <p:nvPr/>
              </p:nvSpPr>
              <p:spPr>
                <a:xfrm>
                  <a:off x="3752909" y="4022490"/>
                  <a:ext cx="272510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0.04</m:t>
                        </m:r>
                      </m:oMath>
                    </m:oMathPara>
                  </a14:m>
                  <a:endParaRPr lang="en-US" sz="10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F938CBE0-236E-299A-58FE-FB3F5B9F83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2909" y="4022490"/>
                  <a:ext cx="272510" cy="138499"/>
                </a:xfrm>
                <a:prstGeom prst="rect">
                  <a:avLst/>
                </a:prstGeom>
                <a:blipFill>
                  <a:blip r:embed="rId39"/>
                  <a:stretch>
                    <a:fillRect l="-9091" r="-13636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7DA9912C-BC7F-6B93-2278-8B290FC54AC2}"/>
                    </a:ext>
                  </a:extLst>
                </p:cNvPr>
                <p:cNvSpPr txBox="1"/>
                <p:nvPr/>
              </p:nvSpPr>
              <p:spPr>
                <a:xfrm>
                  <a:off x="3752909" y="4271787"/>
                  <a:ext cx="272510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0.09</m:t>
                        </m:r>
                      </m:oMath>
                    </m:oMathPara>
                  </a14:m>
                  <a:endParaRPr lang="en-US" sz="10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7DA9912C-BC7F-6B93-2278-8B290FC54A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2909" y="4271787"/>
                  <a:ext cx="272510" cy="138499"/>
                </a:xfrm>
                <a:prstGeom prst="rect">
                  <a:avLst/>
                </a:prstGeom>
                <a:blipFill>
                  <a:blip r:embed="rId40"/>
                  <a:stretch>
                    <a:fillRect l="-9091" r="-13636"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3774277-EB8A-EB55-C268-B8729B88AB11}"/>
              </a:ext>
            </a:extLst>
          </p:cNvPr>
          <p:cNvGrpSpPr/>
          <p:nvPr/>
        </p:nvGrpSpPr>
        <p:grpSpPr>
          <a:xfrm>
            <a:off x="381991" y="3247562"/>
            <a:ext cx="2241576" cy="520797"/>
            <a:chOff x="381991" y="2945349"/>
            <a:chExt cx="2241576" cy="5207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57CFA77-7B29-0CEE-1952-9BCD6D5B6013}"/>
                    </a:ext>
                  </a:extLst>
                </p:cNvPr>
                <p:cNvSpPr txBox="1"/>
                <p:nvPr/>
              </p:nvSpPr>
              <p:spPr>
                <a:xfrm>
                  <a:off x="381991" y="2945349"/>
                  <a:ext cx="2241576" cy="2862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7030A0"/>
                      </a:solidFill>
                    </a:rPr>
                    <a:t>Formula </a:t>
                  </a:r>
                  <a14:m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a14:m>
                  <a:r>
                    <a:rPr lang="en-US" sz="1400" dirty="0">
                      <a:solidFill>
                        <a:srgbClr val="7030A0"/>
                      </a:solidFill>
                    </a:rPr>
                    <a:t> is </a:t>
                  </a:r>
                  <a14:m>
                    <m:oMath xmlns:m="http://schemas.openxmlformats.org/officeDocument/2006/math">
                      <m:r>
                        <a:rPr lang="en-GB" sz="1400" b="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GB" sz="1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)∧¬</m:t>
                      </m:r>
                      <m:r>
                        <a:rPr lang="en-GB" sz="1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a14:m>
                  <a:endParaRPr lang="en-US" sz="1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57CFA77-7B29-0CEE-1952-9BCD6D5B60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991" y="2945349"/>
                  <a:ext cx="2241576" cy="286232"/>
                </a:xfrm>
                <a:prstGeom prst="rect">
                  <a:avLst/>
                </a:prstGeom>
                <a:blipFill>
                  <a:blip r:embed="rId41"/>
                  <a:stretch>
                    <a:fillRect l="-1130" t="-12500" b="-208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3CE41362-DCE9-3C09-291C-BDE432B86C07}"/>
                    </a:ext>
                  </a:extLst>
                </p:cNvPr>
                <p:cNvSpPr txBox="1"/>
                <p:nvPr/>
              </p:nvSpPr>
              <p:spPr>
                <a:xfrm>
                  <a:off x="1060094" y="3272247"/>
                  <a:ext cx="885371" cy="193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GB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GB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=0.7</m:t>
                        </m:r>
                      </m:oMath>
                    </m:oMathPara>
                  </a14:m>
                  <a:endParaRPr lang="en-US" sz="1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3CE41362-DCE9-3C09-291C-BDE432B86C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0094" y="3272247"/>
                  <a:ext cx="885371" cy="193899"/>
                </a:xfrm>
                <a:prstGeom prst="rect">
                  <a:avLst/>
                </a:prstGeom>
                <a:blipFill>
                  <a:blip r:embed="rId42"/>
                  <a:stretch>
                    <a:fillRect l="-2817" r="-2817" b="-235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6717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73F10-F928-D422-706F-765896D4F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Logic, Inference and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E75ED0-B09A-F38E-FA17-C36FB09946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rgbClr val="0070C0"/>
                    </a:solidFill>
                  </a:rPr>
                  <a:t>Inference</a:t>
                </a:r>
                <a:r>
                  <a:rPr lang="en-US" dirty="0"/>
                  <a:t>: given a probabilistic logic program (i.e., list of statements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), and a query formula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, compute the posterior probability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Find the distributions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r>
                  <a:rPr lang="en-US" dirty="0"/>
                  <a:t> over the interpretations such that the logic program constraints are satisfied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minimized and, respectively, maximized!</a:t>
                </a:r>
              </a:p>
              <a:p>
                <a:pPr lvl="1"/>
                <a:r>
                  <a:rPr lang="en-US" dirty="0"/>
                  <a:t>Result is a probability interval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bar>
                      <m:bar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bar>
                    <m:d>
                      <m:d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bar>
                      <m:barPr>
                        <m:pos m:val="top"/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bar>
                    <m:d>
                      <m:d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E75ED0-B09A-F38E-FA17-C36FB09946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99" t="-2062" r="-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271AC5-253E-8EC7-054A-BF8595115FF8}"/>
                  </a:ext>
                </a:extLst>
              </p:cNvPr>
              <p:cNvSpPr txBox="1"/>
              <p:nvPr/>
            </p:nvSpPr>
            <p:spPr>
              <a:xfrm>
                <a:off x="461786" y="2878944"/>
                <a:ext cx="1355436" cy="1938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0.3≤</m:t>
                      </m:r>
                      <m:r>
                        <a:rPr lang="en-GB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≤0.7</m:t>
                      </m:r>
                    </m:oMath>
                  </m:oMathPara>
                </a14:m>
                <a:endParaRPr lang="en-US" sz="1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271AC5-253E-8EC7-054A-BF8595115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86" y="2878944"/>
                <a:ext cx="1355436" cy="193899"/>
              </a:xfrm>
              <a:prstGeom prst="rect">
                <a:avLst/>
              </a:prstGeom>
              <a:blipFill>
                <a:blip r:embed="rId3"/>
                <a:stretch>
                  <a:fillRect l="-1852" r="-1852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F32EE65-68B6-1D60-DA53-FE0589CA5454}"/>
                  </a:ext>
                </a:extLst>
              </p:cNvPr>
              <p:cNvSpPr txBox="1"/>
              <p:nvPr/>
            </p:nvSpPr>
            <p:spPr>
              <a:xfrm>
                <a:off x="461786" y="3144045"/>
                <a:ext cx="1357872" cy="1938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0.3≤</m:t>
                      </m:r>
                      <m:r>
                        <a:rPr lang="en-GB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≤0.7</m:t>
                      </m:r>
                    </m:oMath>
                  </m:oMathPara>
                </a14:m>
                <a:endParaRPr lang="en-US" sz="1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F32EE65-68B6-1D60-DA53-FE0589CA5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86" y="3144045"/>
                <a:ext cx="1357872" cy="193899"/>
              </a:xfrm>
              <a:prstGeom prst="rect">
                <a:avLst/>
              </a:prstGeom>
              <a:blipFill>
                <a:blip r:embed="rId4"/>
                <a:stretch>
                  <a:fillRect l="-1852" r="-1852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C10A816-752B-3892-49E8-F4CEA753EECB}"/>
                  </a:ext>
                </a:extLst>
              </p:cNvPr>
              <p:cNvSpPr txBox="1"/>
              <p:nvPr/>
            </p:nvSpPr>
            <p:spPr>
              <a:xfrm>
                <a:off x="383947" y="3451408"/>
                <a:ext cx="1835439" cy="28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7030A0"/>
                    </a:solidFill>
                  </a:rPr>
                  <a:t>Compute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GB" sz="1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solidFill>
                      <a:srgbClr val="7030A0"/>
                    </a:solidFill>
                  </a:rPr>
                  <a:t> ?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C10A816-752B-3892-49E8-F4CEA753E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47" y="3451408"/>
                <a:ext cx="1835439" cy="286232"/>
              </a:xfrm>
              <a:prstGeom prst="rect">
                <a:avLst/>
              </a:prstGeom>
              <a:blipFill>
                <a:blip r:embed="rId5"/>
                <a:stretch>
                  <a:fillRect l="-1379" t="-12500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9">
                <a:extLst>
                  <a:ext uri="{FF2B5EF4-FFF2-40B4-BE49-F238E27FC236}">
                    <a16:creationId xmlns:a16="http://schemas.microsoft.com/office/drawing/2014/main" id="{EF63841B-6423-1BDB-C659-4514333329B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647488"/>
                  </p:ext>
                </p:extLst>
              </p:nvPr>
            </p:nvGraphicFramePr>
            <p:xfrm>
              <a:off x="3275362" y="2736165"/>
              <a:ext cx="591185" cy="125730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294894">
                      <a:extLst>
                        <a:ext uri="{9D8B030D-6E8A-4147-A177-3AD203B41FA5}">
                          <a16:colId xmlns:a16="http://schemas.microsoft.com/office/drawing/2014/main" val="984849991"/>
                        </a:ext>
                      </a:extLst>
                    </a:gridCol>
                    <a:gridCol w="296291">
                      <a:extLst>
                        <a:ext uri="{9D8B030D-6E8A-4147-A177-3AD203B41FA5}">
                          <a16:colId xmlns:a16="http://schemas.microsoft.com/office/drawing/2014/main" val="144498323"/>
                        </a:ext>
                      </a:extLst>
                    </a:gridCol>
                  </a:tblGrid>
                  <a:tr h="1495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5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105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5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105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31452639"/>
                      </a:ext>
                    </a:extLst>
                  </a:tr>
                  <a:tr h="149540"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62522160"/>
                      </a:ext>
                    </a:extLst>
                  </a:tr>
                  <a:tr h="149540"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86835980"/>
                      </a:ext>
                    </a:extLst>
                  </a:tr>
                  <a:tr h="149540"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23745576"/>
                      </a:ext>
                    </a:extLst>
                  </a:tr>
                  <a:tr h="149540"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202088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9">
                <a:extLst>
                  <a:ext uri="{FF2B5EF4-FFF2-40B4-BE49-F238E27FC236}">
                    <a16:creationId xmlns:a16="http://schemas.microsoft.com/office/drawing/2014/main" id="{EF63841B-6423-1BDB-C659-4514333329B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647488"/>
                  </p:ext>
                </p:extLst>
              </p:nvPr>
            </p:nvGraphicFramePr>
            <p:xfrm>
              <a:off x="3275362" y="2736165"/>
              <a:ext cx="591185" cy="125730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294894">
                      <a:extLst>
                        <a:ext uri="{9D8B030D-6E8A-4147-A177-3AD203B41FA5}">
                          <a16:colId xmlns:a16="http://schemas.microsoft.com/office/drawing/2014/main" val="984849991"/>
                        </a:ext>
                      </a:extLst>
                    </a:gridCol>
                    <a:gridCol w="296291">
                      <a:extLst>
                        <a:ext uri="{9D8B030D-6E8A-4147-A177-3AD203B41FA5}">
                          <a16:colId xmlns:a16="http://schemas.microsoft.com/office/drawing/2014/main" val="144498323"/>
                        </a:ext>
                      </a:extLst>
                    </a:gridCol>
                  </a:tblGrid>
                  <a:tr h="2514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r="-104167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00000" r="-4167" b="-4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1452639"/>
                      </a:ext>
                    </a:extLst>
                  </a:tr>
                  <a:tr h="251460"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62522160"/>
                      </a:ext>
                    </a:extLst>
                  </a:tr>
                  <a:tr h="251460"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86835980"/>
                      </a:ext>
                    </a:extLst>
                  </a:tr>
                  <a:tr h="251460"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23745576"/>
                      </a:ext>
                    </a:extLst>
                  </a:tr>
                  <a:tr h="251460"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2020887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41753C4D-6261-732E-1510-08D909549A81}"/>
              </a:ext>
            </a:extLst>
          </p:cNvPr>
          <p:cNvSpPr txBox="1"/>
          <p:nvPr/>
        </p:nvSpPr>
        <p:spPr>
          <a:xfrm>
            <a:off x="3218058" y="2498408"/>
            <a:ext cx="9925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interpretations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A16AE9F-2B60-0D23-BAF9-3BA881E6AAB8}"/>
                  </a:ext>
                </a:extLst>
              </p:cNvPr>
              <p:cNvSpPr txBox="1"/>
              <p:nvPr/>
            </p:nvSpPr>
            <p:spPr>
              <a:xfrm>
                <a:off x="3115126" y="3017758"/>
                <a:ext cx="160236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A16AE9F-2B60-0D23-BAF9-3BA881E6A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126" y="3017758"/>
                <a:ext cx="160236" cy="138499"/>
              </a:xfrm>
              <a:prstGeom prst="rect">
                <a:avLst/>
              </a:prstGeom>
              <a:blipFill>
                <a:blip r:embed="rId7"/>
                <a:stretch>
                  <a:fillRect l="-23077" r="-769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8DC1040-D345-FF9E-F698-7554A28D368B}"/>
                  </a:ext>
                </a:extLst>
              </p:cNvPr>
              <p:cNvSpPr txBox="1"/>
              <p:nvPr/>
            </p:nvSpPr>
            <p:spPr>
              <a:xfrm>
                <a:off x="3115705" y="3266588"/>
                <a:ext cx="163185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8DC1040-D345-FF9E-F698-7554A28D3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705" y="3266588"/>
                <a:ext cx="163185" cy="138499"/>
              </a:xfrm>
              <a:prstGeom prst="rect">
                <a:avLst/>
              </a:prstGeom>
              <a:blipFill>
                <a:blip r:embed="rId8"/>
                <a:stretch>
                  <a:fillRect l="-21429" r="-714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7757729-7A0E-438F-FE94-EA5BCB9FE645}"/>
                  </a:ext>
                </a:extLst>
              </p:cNvPr>
              <p:cNvSpPr txBox="1"/>
              <p:nvPr/>
            </p:nvSpPr>
            <p:spPr>
              <a:xfrm>
                <a:off x="3114805" y="3517939"/>
                <a:ext cx="163185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7757729-7A0E-438F-FE94-EA5BCB9FE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805" y="3517939"/>
                <a:ext cx="163185" cy="138499"/>
              </a:xfrm>
              <a:prstGeom prst="rect">
                <a:avLst/>
              </a:prstGeom>
              <a:blipFill>
                <a:blip r:embed="rId9"/>
                <a:stretch>
                  <a:fillRect l="-2142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FE30D6F-BD33-5655-7EA7-E70E66696273}"/>
                  </a:ext>
                </a:extLst>
              </p:cNvPr>
              <p:cNvSpPr txBox="1"/>
              <p:nvPr/>
            </p:nvSpPr>
            <p:spPr>
              <a:xfrm>
                <a:off x="3113137" y="3768257"/>
                <a:ext cx="162224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FE30D6F-BD33-5655-7EA7-E70E66696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137" y="3768257"/>
                <a:ext cx="162224" cy="138499"/>
              </a:xfrm>
              <a:prstGeom prst="rect">
                <a:avLst/>
              </a:prstGeom>
              <a:blipFill>
                <a:blip r:embed="rId10"/>
                <a:stretch>
                  <a:fillRect l="-23077" r="-769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D43764BC-8B11-7A04-C873-75AF675351CE}"/>
              </a:ext>
            </a:extLst>
          </p:cNvPr>
          <p:cNvSpPr txBox="1"/>
          <p:nvPr/>
        </p:nvSpPr>
        <p:spPr>
          <a:xfrm rot="16200000">
            <a:off x="2537765" y="3479148"/>
            <a:ext cx="8659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DE5D1DA-7A6D-FF1E-8A54-570BD925BA3B}"/>
                  </a:ext>
                </a:extLst>
              </p:cNvPr>
              <p:cNvSpPr txBox="1"/>
              <p:nvPr/>
            </p:nvSpPr>
            <p:spPr>
              <a:xfrm>
                <a:off x="5798640" y="3354458"/>
                <a:ext cx="1727139" cy="1938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DE5D1DA-7A6D-FF1E-8A54-570BD925B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640" y="3354458"/>
                <a:ext cx="1727139" cy="193899"/>
              </a:xfrm>
              <a:prstGeom prst="rect">
                <a:avLst/>
              </a:prstGeom>
              <a:blipFill>
                <a:blip r:embed="rId11"/>
                <a:stretch>
                  <a:fillRect l="-1460" r="-146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7FBC404-A136-8F19-B228-4B3D5FAA9260}"/>
                  </a:ext>
                </a:extLst>
              </p:cNvPr>
              <p:cNvSpPr txBox="1"/>
              <p:nvPr/>
            </p:nvSpPr>
            <p:spPr>
              <a:xfrm>
                <a:off x="5798640" y="3594524"/>
                <a:ext cx="1634422" cy="1938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≥0, ∀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∈{1,2,3,4}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7FBC404-A136-8F19-B228-4B3D5FAA9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640" y="3594524"/>
                <a:ext cx="1634422" cy="193899"/>
              </a:xfrm>
              <a:prstGeom prst="rect">
                <a:avLst/>
              </a:prstGeom>
              <a:blipFill>
                <a:blip r:embed="rId12"/>
                <a:stretch>
                  <a:fillRect l="-1538" t="-12500" r="-307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943DFE-8EF6-78B5-FE60-4357D71F1313}"/>
                  </a:ext>
                </a:extLst>
              </p:cNvPr>
              <p:cNvSpPr txBox="1"/>
              <p:nvPr/>
            </p:nvSpPr>
            <p:spPr>
              <a:xfrm>
                <a:off x="5798640" y="2865408"/>
                <a:ext cx="1555874" cy="1938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0.3≤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≤0.7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943DFE-8EF6-78B5-FE60-4357D71F1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640" y="2865408"/>
                <a:ext cx="1555874" cy="193899"/>
              </a:xfrm>
              <a:prstGeom prst="rect">
                <a:avLst/>
              </a:prstGeom>
              <a:blipFill>
                <a:blip r:embed="rId13"/>
                <a:stretch>
                  <a:fillRect l="-1626" r="-2439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A37F901-67C0-ED3D-13DD-2B7E8CB4A3BE}"/>
                  </a:ext>
                </a:extLst>
              </p:cNvPr>
              <p:cNvSpPr txBox="1"/>
              <p:nvPr/>
            </p:nvSpPr>
            <p:spPr>
              <a:xfrm>
                <a:off x="5798640" y="3108146"/>
                <a:ext cx="1555874" cy="1938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0.3≤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≤0.7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A37F901-67C0-ED3D-13DD-2B7E8CB4A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640" y="3108146"/>
                <a:ext cx="1555874" cy="193899"/>
              </a:xfrm>
              <a:prstGeom prst="rect">
                <a:avLst/>
              </a:prstGeom>
              <a:blipFill>
                <a:blip r:embed="rId14"/>
                <a:stretch>
                  <a:fillRect l="-1626" r="-2439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703285B-5811-4DF5-1A06-77D0258A15C6}"/>
                  </a:ext>
                </a:extLst>
              </p:cNvPr>
              <p:cNvSpPr txBox="1"/>
              <p:nvPr/>
            </p:nvSpPr>
            <p:spPr>
              <a:xfrm>
                <a:off x="5798640" y="3913860"/>
                <a:ext cx="1504579" cy="1938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func>
                            <m:func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703285B-5811-4DF5-1A06-77D0258A1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640" y="3913860"/>
                <a:ext cx="1504579" cy="193899"/>
              </a:xfrm>
              <a:prstGeom prst="rect">
                <a:avLst/>
              </a:prstGeom>
              <a:blipFill>
                <a:blip r:embed="rId15"/>
                <a:stretch>
                  <a:fillRect l="-1667" t="-12500" r="-3333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1BCEEBC-3E29-8904-AC52-0A8F2203EDB0}"/>
                  </a:ext>
                </a:extLst>
              </p:cNvPr>
              <p:cNvSpPr txBox="1"/>
              <p:nvPr/>
            </p:nvSpPr>
            <p:spPr>
              <a:xfrm>
                <a:off x="5730196" y="4610368"/>
                <a:ext cx="2162900" cy="28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𝑅𝑒𝑠𝑢𝑙𝑡</m:t>
                      </m:r>
                      <m:r>
                        <a:rPr lang="en-US" sz="1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en-GB" sz="1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sz="1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1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[0, 1]</m:t>
                      </m:r>
                    </m:oMath>
                  </m:oMathPara>
                </a14:m>
                <a:endParaRPr lang="en-US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1BCEEBC-3E29-8904-AC52-0A8F2203E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0196" y="4610368"/>
                <a:ext cx="2162900" cy="286232"/>
              </a:xfrm>
              <a:prstGeom prst="rect">
                <a:avLst/>
              </a:prstGeom>
              <a:blipFill>
                <a:blip r:embed="rId16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29CEAB9-DF82-A536-95DE-294B0BCA645B}"/>
              </a:ext>
            </a:extLst>
          </p:cNvPr>
          <p:cNvCxnSpPr>
            <a:cxnSpLocks/>
          </p:cNvCxnSpPr>
          <p:nvPr/>
        </p:nvCxnSpPr>
        <p:spPr bwMode="auto">
          <a:xfrm>
            <a:off x="461786" y="3419635"/>
            <a:ext cx="1531007" cy="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37FC6E4-AA94-CFD4-09AC-B6FB1F791D44}"/>
                  </a:ext>
                </a:extLst>
              </p:cNvPr>
              <p:cNvSpPr txBox="1"/>
              <p:nvPr/>
            </p:nvSpPr>
            <p:spPr>
              <a:xfrm>
                <a:off x="4763970" y="2893108"/>
                <a:ext cx="966226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0.3≤</m:t>
                      </m:r>
                      <m:r>
                        <a:rPr lang="en-GB" sz="1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≤0.7</m:t>
                      </m:r>
                    </m:oMath>
                  </m:oMathPara>
                </a14:m>
                <a:endParaRPr lang="en-US" sz="1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37FC6E4-AA94-CFD4-09AC-B6FB1F791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970" y="2893108"/>
                <a:ext cx="966226" cy="138499"/>
              </a:xfrm>
              <a:prstGeom prst="rect">
                <a:avLst/>
              </a:prstGeom>
              <a:blipFill>
                <a:blip r:embed="rId17"/>
                <a:stretch>
                  <a:fillRect l="-2564" r="-2564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3146D45-0220-333B-6693-82EA2C0DD126}"/>
                  </a:ext>
                </a:extLst>
              </p:cNvPr>
              <p:cNvSpPr txBox="1"/>
              <p:nvPr/>
            </p:nvSpPr>
            <p:spPr>
              <a:xfrm>
                <a:off x="4769734" y="3135846"/>
                <a:ext cx="967701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0.3≤</m:t>
                      </m:r>
                      <m:r>
                        <a:rPr lang="en-GB" sz="1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sz="1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≤0.7</m:t>
                      </m:r>
                    </m:oMath>
                  </m:oMathPara>
                </a14:m>
                <a:endParaRPr lang="en-US" sz="1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3146D45-0220-333B-6693-82EA2C0DD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734" y="3135846"/>
                <a:ext cx="967701" cy="138499"/>
              </a:xfrm>
              <a:prstGeom prst="rect">
                <a:avLst/>
              </a:prstGeom>
              <a:blipFill>
                <a:blip r:embed="rId18"/>
                <a:stretch>
                  <a:fillRect l="-2597" r="-259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06E3FD8E-DEE9-AD57-51FF-79A688C5C9EC}"/>
              </a:ext>
            </a:extLst>
          </p:cNvPr>
          <p:cNvSpPr/>
          <p:nvPr/>
        </p:nvSpPr>
        <p:spPr bwMode="auto">
          <a:xfrm>
            <a:off x="3279264" y="3281948"/>
            <a:ext cx="587284" cy="408433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B050"/>
              </a:solidFill>
              <a:effectLst/>
              <a:latin typeface="HelvNeue Light for IBM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78AFE0-5BD7-95D2-F0F8-1AFCC546D487}"/>
              </a:ext>
            </a:extLst>
          </p:cNvPr>
          <p:cNvSpPr txBox="1"/>
          <p:nvPr/>
        </p:nvSpPr>
        <p:spPr>
          <a:xfrm>
            <a:off x="5737435" y="2608370"/>
            <a:ext cx="10502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70C0"/>
                </a:solidFill>
              </a:rPr>
              <a:t>Linear program</a:t>
            </a:r>
          </a:p>
        </p:txBody>
      </p:sp>
    </p:spTree>
    <p:extLst>
      <p:ext uri="{BB962C8B-B14F-4D97-AF65-F5344CB8AC3E}">
        <p14:creationId xmlns:p14="http://schemas.microsoft.com/office/powerpoint/2010/main" val="775798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73F10-F928-D422-706F-765896D4F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Logic, Inference and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E75ED0-B09A-F38E-FA17-C36FB09946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rgbClr val="0070C0"/>
                    </a:solidFill>
                  </a:rPr>
                  <a:t>Inference</a:t>
                </a:r>
                <a:r>
                  <a:rPr lang="en-US" dirty="0"/>
                  <a:t>: given a probabilistic logic program (i.e., list of statements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), and a query formula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, compute the posterior probability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Find the distributions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r>
                  <a:rPr lang="en-US" dirty="0"/>
                  <a:t> over the interpretations such that the logic program constraints are satisfied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minimized and, respectively, maximized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No assumptions about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so far. What if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are independent?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E75ED0-B09A-F38E-FA17-C36FB09946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99" t="-2062" r="-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271AC5-253E-8EC7-054A-BF8595115FF8}"/>
                  </a:ext>
                </a:extLst>
              </p:cNvPr>
              <p:cNvSpPr txBox="1"/>
              <p:nvPr/>
            </p:nvSpPr>
            <p:spPr>
              <a:xfrm>
                <a:off x="461786" y="2878944"/>
                <a:ext cx="1355436" cy="1938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0.3≤</m:t>
                      </m:r>
                      <m:r>
                        <a:rPr lang="en-GB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≤0.7</m:t>
                      </m:r>
                    </m:oMath>
                  </m:oMathPara>
                </a14:m>
                <a:endParaRPr lang="en-US" sz="1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271AC5-253E-8EC7-054A-BF8595115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86" y="2878944"/>
                <a:ext cx="1355436" cy="193899"/>
              </a:xfrm>
              <a:prstGeom prst="rect">
                <a:avLst/>
              </a:prstGeom>
              <a:blipFill>
                <a:blip r:embed="rId3"/>
                <a:stretch>
                  <a:fillRect l="-1852" r="-1852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F32EE65-68B6-1D60-DA53-FE0589CA5454}"/>
                  </a:ext>
                </a:extLst>
              </p:cNvPr>
              <p:cNvSpPr txBox="1"/>
              <p:nvPr/>
            </p:nvSpPr>
            <p:spPr>
              <a:xfrm>
                <a:off x="461786" y="3144045"/>
                <a:ext cx="1357872" cy="1938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0.3≤</m:t>
                      </m:r>
                      <m:r>
                        <a:rPr lang="en-GB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≤0.7</m:t>
                      </m:r>
                    </m:oMath>
                  </m:oMathPara>
                </a14:m>
                <a:endParaRPr lang="en-US" sz="1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F32EE65-68B6-1D60-DA53-FE0589CA5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86" y="3144045"/>
                <a:ext cx="1357872" cy="193899"/>
              </a:xfrm>
              <a:prstGeom prst="rect">
                <a:avLst/>
              </a:prstGeom>
              <a:blipFill>
                <a:blip r:embed="rId4"/>
                <a:stretch>
                  <a:fillRect l="-1852" r="-1852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C10A816-752B-3892-49E8-F4CEA753EECB}"/>
                  </a:ext>
                </a:extLst>
              </p:cNvPr>
              <p:cNvSpPr txBox="1"/>
              <p:nvPr/>
            </p:nvSpPr>
            <p:spPr>
              <a:xfrm>
                <a:off x="383947" y="3451408"/>
                <a:ext cx="1835439" cy="28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7030A0"/>
                    </a:solidFill>
                  </a:rPr>
                  <a:t>Compute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GB" sz="1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solidFill>
                      <a:srgbClr val="7030A0"/>
                    </a:solidFill>
                  </a:rPr>
                  <a:t> ?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C10A816-752B-3892-49E8-F4CEA753E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47" y="3451408"/>
                <a:ext cx="1835439" cy="286232"/>
              </a:xfrm>
              <a:prstGeom prst="rect">
                <a:avLst/>
              </a:prstGeom>
              <a:blipFill>
                <a:blip r:embed="rId5"/>
                <a:stretch>
                  <a:fillRect l="-1379" t="-12500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9">
                <a:extLst>
                  <a:ext uri="{FF2B5EF4-FFF2-40B4-BE49-F238E27FC236}">
                    <a16:creationId xmlns:a16="http://schemas.microsoft.com/office/drawing/2014/main" id="{EF63841B-6423-1BDB-C659-4514333329B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275362" y="2736165"/>
              <a:ext cx="591185" cy="125730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294894">
                      <a:extLst>
                        <a:ext uri="{9D8B030D-6E8A-4147-A177-3AD203B41FA5}">
                          <a16:colId xmlns:a16="http://schemas.microsoft.com/office/drawing/2014/main" val="984849991"/>
                        </a:ext>
                      </a:extLst>
                    </a:gridCol>
                    <a:gridCol w="296291">
                      <a:extLst>
                        <a:ext uri="{9D8B030D-6E8A-4147-A177-3AD203B41FA5}">
                          <a16:colId xmlns:a16="http://schemas.microsoft.com/office/drawing/2014/main" val="144498323"/>
                        </a:ext>
                      </a:extLst>
                    </a:gridCol>
                  </a:tblGrid>
                  <a:tr h="1495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5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105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5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105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31452639"/>
                      </a:ext>
                    </a:extLst>
                  </a:tr>
                  <a:tr h="149540"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62522160"/>
                      </a:ext>
                    </a:extLst>
                  </a:tr>
                  <a:tr h="149540"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86835980"/>
                      </a:ext>
                    </a:extLst>
                  </a:tr>
                  <a:tr h="149540"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23745576"/>
                      </a:ext>
                    </a:extLst>
                  </a:tr>
                  <a:tr h="149540"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202088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9">
                <a:extLst>
                  <a:ext uri="{FF2B5EF4-FFF2-40B4-BE49-F238E27FC236}">
                    <a16:creationId xmlns:a16="http://schemas.microsoft.com/office/drawing/2014/main" id="{EF63841B-6423-1BDB-C659-4514333329B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275362" y="2736165"/>
              <a:ext cx="591185" cy="125730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294894">
                      <a:extLst>
                        <a:ext uri="{9D8B030D-6E8A-4147-A177-3AD203B41FA5}">
                          <a16:colId xmlns:a16="http://schemas.microsoft.com/office/drawing/2014/main" val="984849991"/>
                        </a:ext>
                      </a:extLst>
                    </a:gridCol>
                    <a:gridCol w="296291">
                      <a:extLst>
                        <a:ext uri="{9D8B030D-6E8A-4147-A177-3AD203B41FA5}">
                          <a16:colId xmlns:a16="http://schemas.microsoft.com/office/drawing/2014/main" val="144498323"/>
                        </a:ext>
                      </a:extLst>
                    </a:gridCol>
                  </a:tblGrid>
                  <a:tr h="2514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r="-104167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00000" r="-4167" b="-4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1452639"/>
                      </a:ext>
                    </a:extLst>
                  </a:tr>
                  <a:tr h="251460"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62522160"/>
                      </a:ext>
                    </a:extLst>
                  </a:tr>
                  <a:tr h="251460"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86835980"/>
                      </a:ext>
                    </a:extLst>
                  </a:tr>
                  <a:tr h="251460"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23745576"/>
                      </a:ext>
                    </a:extLst>
                  </a:tr>
                  <a:tr h="251460"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5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2020887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41753C4D-6261-732E-1510-08D909549A81}"/>
              </a:ext>
            </a:extLst>
          </p:cNvPr>
          <p:cNvSpPr txBox="1"/>
          <p:nvPr/>
        </p:nvSpPr>
        <p:spPr>
          <a:xfrm>
            <a:off x="3218058" y="2498408"/>
            <a:ext cx="9925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interpretations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A16AE9F-2B60-0D23-BAF9-3BA881E6AAB8}"/>
                  </a:ext>
                </a:extLst>
              </p:cNvPr>
              <p:cNvSpPr txBox="1"/>
              <p:nvPr/>
            </p:nvSpPr>
            <p:spPr>
              <a:xfrm>
                <a:off x="3115126" y="3017758"/>
                <a:ext cx="160236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A16AE9F-2B60-0D23-BAF9-3BA881E6A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126" y="3017758"/>
                <a:ext cx="160236" cy="138499"/>
              </a:xfrm>
              <a:prstGeom prst="rect">
                <a:avLst/>
              </a:prstGeom>
              <a:blipFill>
                <a:blip r:embed="rId7"/>
                <a:stretch>
                  <a:fillRect l="-23077" r="-769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8DC1040-D345-FF9E-F698-7554A28D368B}"/>
                  </a:ext>
                </a:extLst>
              </p:cNvPr>
              <p:cNvSpPr txBox="1"/>
              <p:nvPr/>
            </p:nvSpPr>
            <p:spPr>
              <a:xfrm>
                <a:off x="3115705" y="3266588"/>
                <a:ext cx="163185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8DC1040-D345-FF9E-F698-7554A28D3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705" y="3266588"/>
                <a:ext cx="163185" cy="138499"/>
              </a:xfrm>
              <a:prstGeom prst="rect">
                <a:avLst/>
              </a:prstGeom>
              <a:blipFill>
                <a:blip r:embed="rId8"/>
                <a:stretch>
                  <a:fillRect l="-21429" r="-714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7757729-7A0E-438F-FE94-EA5BCB9FE645}"/>
                  </a:ext>
                </a:extLst>
              </p:cNvPr>
              <p:cNvSpPr txBox="1"/>
              <p:nvPr/>
            </p:nvSpPr>
            <p:spPr>
              <a:xfrm>
                <a:off x="3114805" y="3517939"/>
                <a:ext cx="163185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7757729-7A0E-438F-FE94-EA5BCB9FE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805" y="3517939"/>
                <a:ext cx="163185" cy="138499"/>
              </a:xfrm>
              <a:prstGeom prst="rect">
                <a:avLst/>
              </a:prstGeom>
              <a:blipFill>
                <a:blip r:embed="rId9"/>
                <a:stretch>
                  <a:fillRect l="-2142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FE30D6F-BD33-5655-7EA7-E70E66696273}"/>
                  </a:ext>
                </a:extLst>
              </p:cNvPr>
              <p:cNvSpPr txBox="1"/>
              <p:nvPr/>
            </p:nvSpPr>
            <p:spPr>
              <a:xfrm>
                <a:off x="3113137" y="3768257"/>
                <a:ext cx="162224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FE30D6F-BD33-5655-7EA7-E70E66696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137" y="3768257"/>
                <a:ext cx="162224" cy="138499"/>
              </a:xfrm>
              <a:prstGeom prst="rect">
                <a:avLst/>
              </a:prstGeom>
              <a:blipFill>
                <a:blip r:embed="rId10"/>
                <a:stretch>
                  <a:fillRect l="-23077" r="-769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D43764BC-8B11-7A04-C873-75AF675351CE}"/>
              </a:ext>
            </a:extLst>
          </p:cNvPr>
          <p:cNvSpPr txBox="1"/>
          <p:nvPr/>
        </p:nvSpPr>
        <p:spPr>
          <a:xfrm rot="16200000">
            <a:off x="2537765" y="3479148"/>
            <a:ext cx="8659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DE5D1DA-7A6D-FF1E-8A54-570BD925BA3B}"/>
                  </a:ext>
                </a:extLst>
              </p:cNvPr>
              <p:cNvSpPr txBox="1"/>
              <p:nvPr/>
            </p:nvSpPr>
            <p:spPr>
              <a:xfrm>
                <a:off x="5798640" y="3354458"/>
                <a:ext cx="1727139" cy="1938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DE5D1DA-7A6D-FF1E-8A54-570BD925B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640" y="3354458"/>
                <a:ext cx="1727139" cy="193899"/>
              </a:xfrm>
              <a:prstGeom prst="rect">
                <a:avLst/>
              </a:prstGeom>
              <a:blipFill>
                <a:blip r:embed="rId11"/>
                <a:stretch>
                  <a:fillRect l="-1460" r="-146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7FBC404-A136-8F19-B228-4B3D5FAA9260}"/>
                  </a:ext>
                </a:extLst>
              </p:cNvPr>
              <p:cNvSpPr txBox="1"/>
              <p:nvPr/>
            </p:nvSpPr>
            <p:spPr>
              <a:xfrm>
                <a:off x="5798640" y="3594524"/>
                <a:ext cx="1634422" cy="1938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≥0, ∀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∈{1,2,3,4}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7FBC404-A136-8F19-B228-4B3D5FAA9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640" y="3594524"/>
                <a:ext cx="1634422" cy="193899"/>
              </a:xfrm>
              <a:prstGeom prst="rect">
                <a:avLst/>
              </a:prstGeom>
              <a:blipFill>
                <a:blip r:embed="rId12"/>
                <a:stretch>
                  <a:fillRect l="-1538" t="-12500" r="-307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943DFE-8EF6-78B5-FE60-4357D71F1313}"/>
                  </a:ext>
                </a:extLst>
              </p:cNvPr>
              <p:cNvSpPr txBox="1"/>
              <p:nvPr/>
            </p:nvSpPr>
            <p:spPr>
              <a:xfrm>
                <a:off x="5798640" y="2865408"/>
                <a:ext cx="1555874" cy="1938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0.3≤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≤0.7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943DFE-8EF6-78B5-FE60-4357D71F1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640" y="2865408"/>
                <a:ext cx="1555874" cy="193899"/>
              </a:xfrm>
              <a:prstGeom prst="rect">
                <a:avLst/>
              </a:prstGeom>
              <a:blipFill>
                <a:blip r:embed="rId13"/>
                <a:stretch>
                  <a:fillRect l="-1626" r="-2439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A37F901-67C0-ED3D-13DD-2B7E8CB4A3BE}"/>
                  </a:ext>
                </a:extLst>
              </p:cNvPr>
              <p:cNvSpPr txBox="1"/>
              <p:nvPr/>
            </p:nvSpPr>
            <p:spPr>
              <a:xfrm>
                <a:off x="5798640" y="3108146"/>
                <a:ext cx="1555874" cy="1938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0.3≤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≤0.7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A37F901-67C0-ED3D-13DD-2B7E8CB4A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640" y="3108146"/>
                <a:ext cx="1555874" cy="193899"/>
              </a:xfrm>
              <a:prstGeom prst="rect">
                <a:avLst/>
              </a:prstGeom>
              <a:blipFill>
                <a:blip r:embed="rId14"/>
                <a:stretch>
                  <a:fillRect l="-1626" r="-2439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703285B-5811-4DF5-1A06-77D0258A15C6}"/>
                  </a:ext>
                </a:extLst>
              </p:cNvPr>
              <p:cNvSpPr txBox="1"/>
              <p:nvPr/>
            </p:nvSpPr>
            <p:spPr>
              <a:xfrm>
                <a:off x="5798640" y="4073150"/>
                <a:ext cx="1504579" cy="1938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func>
                            <m:func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703285B-5811-4DF5-1A06-77D0258A1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640" y="4073150"/>
                <a:ext cx="1504579" cy="193899"/>
              </a:xfrm>
              <a:prstGeom prst="rect">
                <a:avLst/>
              </a:prstGeom>
              <a:blipFill>
                <a:blip r:embed="rId15"/>
                <a:stretch>
                  <a:fillRect l="-1667" t="-6250" r="-3333" b="-4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1BCEEBC-3E29-8904-AC52-0A8F2203EDB0}"/>
                  </a:ext>
                </a:extLst>
              </p:cNvPr>
              <p:cNvSpPr txBox="1"/>
              <p:nvPr/>
            </p:nvSpPr>
            <p:spPr>
              <a:xfrm>
                <a:off x="5730196" y="4610368"/>
                <a:ext cx="2634183" cy="28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𝑅𝑒𝑠𝑢𝑙𝑡</m:t>
                      </m:r>
                      <m:r>
                        <a:rPr lang="en-US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en-GB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sz="1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[0</m:t>
                      </m:r>
                      <m:r>
                        <a:rPr lang="en-GB" sz="1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.42</m:t>
                      </m:r>
                      <m:r>
                        <a:rPr lang="en-US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0.58</m:t>
                      </m:r>
                      <m:r>
                        <a:rPr lang="en-US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1BCEEBC-3E29-8904-AC52-0A8F2203E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0196" y="4610368"/>
                <a:ext cx="2634183" cy="286232"/>
              </a:xfrm>
              <a:prstGeom prst="rect">
                <a:avLst/>
              </a:prstGeom>
              <a:blipFill>
                <a:blip r:embed="rId16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29CEAB9-DF82-A536-95DE-294B0BCA645B}"/>
              </a:ext>
            </a:extLst>
          </p:cNvPr>
          <p:cNvCxnSpPr>
            <a:cxnSpLocks/>
          </p:cNvCxnSpPr>
          <p:nvPr/>
        </p:nvCxnSpPr>
        <p:spPr bwMode="auto">
          <a:xfrm>
            <a:off x="461786" y="3419635"/>
            <a:ext cx="1531007" cy="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37FC6E4-AA94-CFD4-09AC-B6FB1F791D44}"/>
                  </a:ext>
                </a:extLst>
              </p:cNvPr>
              <p:cNvSpPr txBox="1"/>
              <p:nvPr/>
            </p:nvSpPr>
            <p:spPr>
              <a:xfrm>
                <a:off x="4763970" y="2893108"/>
                <a:ext cx="966226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0.3≤</m:t>
                      </m:r>
                      <m:r>
                        <a:rPr lang="en-GB" sz="1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≤0.7</m:t>
                      </m:r>
                    </m:oMath>
                  </m:oMathPara>
                </a14:m>
                <a:endParaRPr lang="en-US" sz="1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37FC6E4-AA94-CFD4-09AC-B6FB1F791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970" y="2893108"/>
                <a:ext cx="966226" cy="138499"/>
              </a:xfrm>
              <a:prstGeom prst="rect">
                <a:avLst/>
              </a:prstGeom>
              <a:blipFill>
                <a:blip r:embed="rId17"/>
                <a:stretch>
                  <a:fillRect l="-2564" r="-2564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3146D45-0220-333B-6693-82EA2C0DD126}"/>
                  </a:ext>
                </a:extLst>
              </p:cNvPr>
              <p:cNvSpPr txBox="1"/>
              <p:nvPr/>
            </p:nvSpPr>
            <p:spPr>
              <a:xfrm>
                <a:off x="4769734" y="3135846"/>
                <a:ext cx="967701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0.3≤</m:t>
                      </m:r>
                      <m:r>
                        <a:rPr lang="en-GB" sz="1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sz="1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≤0.7</m:t>
                      </m:r>
                    </m:oMath>
                  </m:oMathPara>
                </a14:m>
                <a:endParaRPr lang="en-US" sz="1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3146D45-0220-333B-6693-82EA2C0DD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734" y="3135846"/>
                <a:ext cx="967701" cy="138499"/>
              </a:xfrm>
              <a:prstGeom prst="rect">
                <a:avLst/>
              </a:prstGeom>
              <a:blipFill>
                <a:blip r:embed="rId18"/>
                <a:stretch>
                  <a:fillRect l="-2597" r="-259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06E3FD8E-DEE9-AD57-51FF-79A688C5C9EC}"/>
              </a:ext>
            </a:extLst>
          </p:cNvPr>
          <p:cNvSpPr/>
          <p:nvPr/>
        </p:nvSpPr>
        <p:spPr bwMode="auto">
          <a:xfrm>
            <a:off x="3279264" y="3281948"/>
            <a:ext cx="587284" cy="408433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41E876E-E8B1-BCF1-D629-5B3FF35FD6AD}"/>
                  </a:ext>
                </a:extLst>
              </p:cNvPr>
              <p:cNvSpPr txBox="1"/>
              <p:nvPr/>
            </p:nvSpPr>
            <p:spPr>
              <a:xfrm>
                <a:off x="5335780" y="2343061"/>
                <a:ext cx="1683794" cy="1938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41E876E-E8B1-BCF1-D629-5B3FF35FD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780" y="2343061"/>
                <a:ext cx="1683794" cy="193899"/>
              </a:xfrm>
              <a:prstGeom prst="rect">
                <a:avLst/>
              </a:prstGeom>
              <a:blipFill>
                <a:blip r:embed="rId19"/>
                <a:stretch>
                  <a:fillRect l="-1504" t="-12500" r="-3008" b="-4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D0BBA04-8EC7-06C4-BC74-43B50DD182AC}"/>
                  </a:ext>
                </a:extLst>
              </p:cNvPr>
              <p:cNvSpPr txBox="1"/>
              <p:nvPr/>
            </p:nvSpPr>
            <p:spPr>
              <a:xfrm>
                <a:off x="5802170" y="3834590"/>
                <a:ext cx="2018951" cy="1938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⋅(</m:t>
                      </m:r>
                      <m:sSub>
                        <m:sSub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D0BBA04-8EC7-06C4-BC74-43B50DD18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170" y="3834590"/>
                <a:ext cx="2018951" cy="193899"/>
              </a:xfrm>
              <a:prstGeom prst="rect">
                <a:avLst/>
              </a:prstGeom>
              <a:blipFill>
                <a:blip r:embed="rId20"/>
                <a:stretch>
                  <a:fillRect l="-1250" t="-5882" r="-2500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24DB7F57-6801-D533-4745-59746244552C}"/>
              </a:ext>
            </a:extLst>
          </p:cNvPr>
          <p:cNvCxnSpPr>
            <a:cxnSpLocks/>
            <a:stCxn id="4" idx="3"/>
            <a:endCxn id="22" idx="3"/>
          </p:cNvCxnSpPr>
          <p:nvPr/>
        </p:nvCxnSpPr>
        <p:spPr bwMode="auto">
          <a:xfrm>
            <a:off x="7019574" y="2440011"/>
            <a:ext cx="801547" cy="1491529"/>
          </a:xfrm>
          <a:prstGeom prst="curvedConnector3">
            <a:avLst>
              <a:gd name="adj1" fmla="val 128520"/>
            </a:avLst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B068D3D-009A-9D45-75AC-F474AE7DB868}"/>
              </a:ext>
            </a:extLst>
          </p:cNvPr>
          <p:cNvSpPr txBox="1"/>
          <p:nvPr/>
        </p:nvSpPr>
        <p:spPr>
          <a:xfrm rot="5400000">
            <a:off x="7492641" y="3112321"/>
            <a:ext cx="14622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non-linear constraint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31580C-3736-37B1-A217-6CFCF4C6A59C}"/>
              </a:ext>
            </a:extLst>
          </p:cNvPr>
          <p:cNvSpPr txBox="1"/>
          <p:nvPr/>
        </p:nvSpPr>
        <p:spPr>
          <a:xfrm>
            <a:off x="5737435" y="2608370"/>
            <a:ext cx="12859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70C0"/>
                </a:solidFill>
              </a:rPr>
              <a:t>Non-linear program</a:t>
            </a:r>
          </a:p>
        </p:txBody>
      </p:sp>
    </p:spTree>
    <p:extLst>
      <p:ext uri="{BB962C8B-B14F-4D97-AF65-F5344CB8AC3E}">
        <p14:creationId xmlns:p14="http://schemas.microsoft.com/office/powerpoint/2010/main" val="3393314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D1BF5-FB75-EBBB-5D70-51470DAAB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Independencies?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C9340C-CA7C-C6BD-E9C4-C13D25D51F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Independence assumptions correspond to additional (non-linear) constraints over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’s</a:t>
                </a:r>
              </a:p>
              <a:p>
                <a:r>
                  <a:rPr lang="en-US" dirty="0"/>
                  <a:t>Therefore, the space of probability distributions over the interpretations is further restricted!</a:t>
                </a:r>
              </a:p>
              <a:p>
                <a:r>
                  <a:rPr lang="en-US" dirty="0"/>
                  <a:t>This in turn may result in </a:t>
                </a:r>
                <a:r>
                  <a:rPr lang="en-US" b="1" dirty="0">
                    <a:solidFill>
                      <a:schemeClr val="tx2"/>
                    </a:solidFill>
                  </a:rPr>
                  <a:t>tighter posterior lower and upper bounds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C9340C-CA7C-C6BD-E9C4-C13D25D51F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99" t="-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423535FF-CC9F-EFD4-B78B-39C4080FFF2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1817422"/>
                  </p:ext>
                </p:extLst>
              </p:nvPr>
            </p:nvGraphicFramePr>
            <p:xfrm>
              <a:off x="6976426" y="2258251"/>
              <a:ext cx="868998" cy="219456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289941">
                      <a:extLst>
                        <a:ext uri="{9D8B030D-6E8A-4147-A177-3AD203B41FA5}">
                          <a16:colId xmlns:a16="http://schemas.microsoft.com/office/drawing/2014/main" val="677662316"/>
                        </a:ext>
                      </a:extLst>
                    </a:gridCol>
                    <a:gridCol w="291402">
                      <a:extLst>
                        <a:ext uri="{9D8B030D-6E8A-4147-A177-3AD203B41FA5}">
                          <a16:colId xmlns:a16="http://schemas.microsoft.com/office/drawing/2014/main" val="212098260"/>
                        </a:ext>
                      </a:extLst>
                    </a:gridCol>
                    <a:gridCol w="287655">
                      <a:extLst>
                        <a:ext uri="{9D8B030D-6E8A-4147-A177-3AD203B41FA5}">
                          <a16:colId xmlns:a16="http://schemas.microsoft.com/office/drawing/2014/main" val="1241905537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1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1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1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908985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2195948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6934732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10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5784962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5954666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10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5390584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8605575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3104052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3067670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423535FF-CC9F-EFD4-B78B-39C4080FFF2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1817422"/>
                  </p:ext>
                </p:extLst>
              </p:nvPr>
            </p:nvGraphicFramePr>
            <p:xfrm>
              <a:off x="6976426" y="2258251"/>
              <a:ext cx="868998" cy="219456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289941">
                      <a:extLst>
                        <a:ext uri="{9D8B030D-6E8A-4147-A177-3AD203B41FA5}">
                          <a16:colId xmlns:a16="http://schemas.microsoft.com/office/drawing/2014/main" val="677662316"/>
                        </a:ext>
                      </a:extLst>
                    </a:gridCol>
                    <a:gridCol w="291402">
                      <a:extLst>
                        <a:ext uri="{9D8B030D-6E8A-4147-A177-3AD203B41FA5}">
                          <a16:colId xmlns:a16="http://schemas.microsoft.com/office/drawing/2014/main" val="212098260"/>
                        </a:ext>
                      </a:extLst>
                    </a:gridCol>
                    <a:gridCol w="287655">
                      <a:extLst>
                        <a:ext uri="{9D8B030D-6E8A-4147-A177-3AD203B41FA5}">
                          <a16:colId xmlns:a16="http://schemas.microsoft.com/office/drawing/2014/main" val="1241905537"/>
                        </a:ext>
                      </a:extLst>
                    </a:gridCol>
                  </a:tblGrid>
                  <a:tr h="243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348" r="-208696" b="-831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4348" r="-108696" b="-831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4348" r="-8696" b="-8315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9089851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21959485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69347321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r>
                            <a:rPr lang="en-US" sz="10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57849628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59546668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r>
                            <a:rPr lang="en-US" sz="10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53905842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86055753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31040526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30676707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C44FBC9-EEF9-9688-280C-479DA4E8726E}"/>
              </a:ext>
            </a:extLst>
          </p:cNvPr>
          <p:cNvSpPr txBox="1"/>
          <p:nvPr/>
        </p:nvSpPr>
        <p:spPr>
          <a:xfrm rot="16200000">
            <a:off x="5357186" y="3595846"/>
            <a:ext cx="14830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probability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DAA6AA9-2E51-ABA0-7F65-6D96CE0938E6}"/>
                  </a:ext>
                </a:extLst>
              </p:cNvPr>
              <p:cNvSpPr txBox="1"/>
              <p:nvPr/>
            </p:nvSpPr>
            <p:spPr>
              <a:xfrm>
                <a:off x="5726307" y="4623705"/>
                <a:ext cx="2115707" cy="149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1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GB" sz="1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  <m:e>
                        <m:sSubSup>
                          <m:sSubSupPr>
                            <m:ctrlP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</m:e>
                    </m:nary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000" dirty="0"/>
                  <a:t>,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0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0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1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GB" sz="10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GB" sz="1000" b="0" i="1" dirty="0" smtClean="0">
                        <a:latin typeface="Cambria Math" panose="02040503050406030204" pitchFamily="18" charset="0"/>
                      </a:rPr>
                      <m:t>≥0, ∀</m:t>
                    </m:r>
                    <m:r>
                      <a:rPr lang="en-GB" sz="10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1000" b="0" i="1" dirty="0" smtClean="0">
                        <a:latin typeface="Cambria Math" panose="02040503050406030204" pitchFamily="18" charset="0"/>
                      </a:rPr>
                      <m:t>∈{1, …,8}</m:t>
                    </m:r>
                  </m:oMath>
                </a14:m>
                <a:endParaRPr lang="en-US" sz="10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DAA6AA9-2E51-ABA0-7F65-6D96CE093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307" y="4623705"/>
                <a:ext cx="2115707" cy="149785"/>
              </a:xfrm>
              <a:prstGeom prst="rect">
                <a:avLst/>
              </a:prstGeom>
              <a:blipFill>
                <a:blip r:embed="rId31"/>
                <a:stretch>
                  <a:fillRect l="-10714" t="-153846" r="-1786" b="-24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 6">
                <a:extLst>
                  <a:ext uri="{FF2B5EF4-FFF2-40B4-BE49-F238E27FC236}">
                    <a16:creationId xmlns:a16="http://schemas.microsoft.com/office/drawing/2014/main" id="{8EEA9EE8-EB7E-8AAC-B68E-45A4EC64E2D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909282"/>
                  </p:ext>
                </p:extLst>
              </p:nvPr>
            </p:nvGraphicFramePr>
            <p:xfrm>
              <a:off x="2958146" y="2223330"/>
              <a:ext cx="868998" cy="219456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289941">
                      <a:extLst>
                        <a:ext uri="{9D8B030D-6E8A-4147-A177-3AD203B41FA5}">
                          <a16:colId xmlns:a16="http://schemas.microsoft.com/office/drawing/2014/main" val="677662316"/>
                        </a:ext>
                      </a:extLst>
                    </a:gridCol>
                    <a:gridCol w="291402">
                      <a:extLst>
                        <a:ext uri="{9D8B030D-6E8A-4147-A177-3AD203B41FA5}">
                          <a16:colId xmlns:a16="http://schemas.microsoft.com/office/drawing/2014/main" val="212098260"/>
                        </a:ext>
                      </a:extLst>
                    </a:gridCol>
                    <a:gridCol w="287655">
                      <a:extLst>
                        <a:ext uri="{9D8B030D-6E8A-4147-A177-3AD203B41FA5}">
                          <a16:colId xmlns:a16="http://schemas.microsoft.com/office/drawing/2014/main" val="1241905537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1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1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1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908985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2195948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6934732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10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5784962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5954666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10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5390584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8605575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3104052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3067670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 6">
                <a:extLst>
                  <a:ext uri="{FF2B5EF4-FFF2-40B4-BE49-F238E27FC236}">
                    <a16:creationId xmlns:a16="http://schemas.microsoft.com/office/drawing/2014/main" id="{8EEA9EE8-EB7E-8AAC-B68E-45A4EC64E2D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909282"/>
                  </p:ext>
                </p:extLst>
              </p:nvPr>
            </p:nvGraphicFramePr>
            <p:xfrm>
              <a:off x="2958146" y="2223330"/>
              <a:ext cx="868998" cy="219456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289941">
                      <a:extLst>
                        <a:ext uri="{9D8B030D-6E8A-4147-A177-3AD203B41FA5}">
                          <a16:colId xmlns:a16="http://schemas.microsoft.com/office/drawing/2014/main" val="677662316"/>
                        </a:ext>
                      </a:extLst>
                    </a:gridCol>
                    <a:gridCol w="291402">
                      <a:extLst>
                        <a:ext uri="{9D8B030D-6E8A-4147-A177-3AD203B41FA5}">
                          <a16:colId xmlns:a16="http://schemas.microsoft.com/office/drawing/2014/main" val="212098260"/>
                        </a:ext>
                      </a:extLst>
                    </a:gridCol>
                    <a:gridCol w="287655">
                      <a:extLst>
                        <a:ext uri="{9D8B030D-6E8A-4147-A177-3AD203B41FA5}">
                          <a16:colId xmlns:a16="http://schemas.microsoft.com/office/drawing/2014/main" val="1241905537"/>
                        </a:ext>
                      </a:extLst>
                    </a:gridCol>
                  </a:tblGrid>
                  <a:tr h="243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2"/>
                          <a:stretch>
                            <a:fillRect t="-5263" r="-208696" b="-8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2"/>
                          <a:stretch>
                            <a:fillRect l="-95833" t="-5263" r="-100000" b="-8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2"/>
                          <a:stretch>
                            <a:fillRect l="-204348" t="-5263" r="-4348" b="-826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9089851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21959485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69347321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r>
                            <a:rPr lang="en-US" sz="10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57849628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59546668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r>
                            <a:rPr lang="en-US" sz="10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53905842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86055753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31040526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30676707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37C790C3-571F-523A-C99C-06109A475CA1}"/>
              </a:ext>
            </a:extLst>
          </p:cNvPr>
          <p:cNvSpPr txBox="1"/>
          <p:nvPr/>
        </p:nvSpPr>
        <p:spPr>
          <a:xfrm>
            <a:off x="2958146" y="1983260"/>
            <a:ext cx="9925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interpretations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216FE93-8167-2339-3A1F-46CE29F33EEE}"/>
              </a:ext>
            </a:extLst>
          </p:cNvPr>
          <p:cNvSpPr txBox="1"/>
          <p:nvPr/>
        </p:nvSpPr>
        <p:spPr>
          <a:xfrm rot="16200000">
            <a:off x="302256" y="3560925"/>
            <a:ext cx="14830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probability distributions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33DA218-A122-ABC7-0631-EE14AF5F29DC}"/>
              </a:ext>
            </a:extLst>
          </p:cNvPr>
          <p:cNvSpPr txBox="1"/>
          <p:nvPr/>
        </p:nvSpPr>
        <p:spPr>
          <a:xfrm>
            <a:off x="1189136" y="3995258"/>
            <a:ext cx="338554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…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86B354C-FF94-619A-9705-29A855BFEFDB}"/>
              </a:ext>
            </a:extLst>
          </p:cNvPr>
          <p:cNvSpPr txBox="1"/>
          <p:nvPr/>
        </p:nvSpPr>
        <p:spPr>
          <a:xfrm>
            <a:off x="1189136" y="2215012"/>
            <a:ext cx="338554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8D3B61D-22E0-646D-7344-EE7CD07AAAF3}"/>
                  </a:ext>
                </a:extLst>
              </p:cNvPr>
              <p:cNvSpPr txBox="1"/>
              <p:nvPr/>
            </p:nvSpPr>
            <p:spPr>
              <a:xfrm>
                <a:off x="1708027" y="4588784"/>
                <a:ext cx="2115707" cy="149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1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GB" sz="1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  <m:e>
                        <m:sSubSup>
                          <m:sSubSupPr>
                            <m:ctrlP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</m:e>
                    </m:nary>
                    <m:r>
                      <a:rPr lang="en-GB" sz="1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000" dirty="0"/>
                  <a:t>,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0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0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1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GB" sz="10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GB" sz="1000" b="0" i="1" dirty="0" smtClean="0">
                        <a:latin typeface="Cambria Math" panose="02040503050406030204" pitchFamily="18" charset="0"/>
                      </a:rPr>
                      <m:t>≥0, ∀</m:t>
                    </m:r>
                    <m:r>
                      <a:rPr lang="en-GB" sz="10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1000" b="0" i="1" dirty="0" smtClean="0">
                        <a:latin typeface="Cambria Math" panose="02040503050406030204" pitchFamily="18" charset="0"/>
                      </a:rPr>
                      <m:t>∈{1, …,8}</m:t>
                    </m:r>
                  </m:oMath>
                </a14:m>
                <a:endParaRPr lang="en-US" sz="10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8D3B61D-22E0-646D-7344-EE7CD07AAA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027" y="4588784"/>
                <a:ext cx="2115707" cy="149785"/>
              </a:xfrm>
              <a:prstGeom prst="rect">
                <a:avLst/>
              </a:prstGeom>
              <a:blipFill>
                <a:blip r:embed="rId60"/>
                <a:stretch>
                  <a:fillRect l="-10778" t="-175000" r="-2395" b="-26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>
            <a:extLst>
              <a:ext uri="{FF2B5EF4-FFF2-40B4-BE49-F238E27FC236}">
                <a16:creationId xmlns:a16="http://schemas.microsoft.com/office/drawing/2014/main" id="{D239EA02-18AC-AE4D-135E-047CEAE44ED8}"/>
              </a:ext>
            </a:extLst>
          </p:cNvPr>
          <p:cNvSpPr txBox="1"/>
          <p:nvPr/>
        </p:nvSpPr>
        <p:spPr>
          <a:xfrm>
            <a:off x="6976426" y="1983260"/>
            <a:ext cx="9925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interpretations</a:t>
            </a:r>
          </a:p>
        </p:txBody>
      </p:sp>
      <p:sp>
        <p:nvSpPr>
          <p:cNvPr id="82" name="Right Arrow 81">
            <a:extLst>
              <a:ext uri="{FF2B5EF4-FFF2-40B4-BE49-F238E27FC236}">
                <a16:creationId xmlns:a16="http://schemas.microsoft.com/office/drawing/2014/main" id="{C109A5A7-DD9E-2809-EDDF-0E1F67F9B87F}"/>
              </a:ext>
            </a:extLst>
          </p:cNvPr>
          <p:cNvSpPr/>
          <p:nvPr/>
        </p:nvSpPr>
        <p:spPr bwMode="auto">
          <a:xfrm>
            <a:off x="4476229" y="3089748"/>
            <a:ext cx="762000" cy="105453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E395F00-C6D5-C234-B5FA-272E33A5C52E}"/>
              </a:ext>
            </a:extLst>
          </p:cNvPr>
          <p:cNvSpPr txBox="1"/>
          <p:nvPr/>
        </p:nvSpPr>
        <p:spPr>
          <a:xfrm>
            <a:off x="4300187" y="2865360"/>
            <a:ext cx="10759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independencies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CA1C95F6-F7B4-2581-2C75-C8084EA53344}"/>
              </a:ext>
            </a:extLst>
          </p:cNvPr>
          <p:cNvSpPr/>
          <p:nvPr/>
        </p:nvSpPr>
        <p:spPr bwMode="auto">
          <a:xfrm>
            <a:off x="2674645" y="2415399"/>
            <a:ext cx="191463" cy="2006078"/>
          </a:xfrm>
          <a:prstGeom prst="roundRect">
            <a:avLst/>
          </a:prstGeom>
          <a:solidFill>
            <a:schemeClr val="bg2">
              <a:lumMod val="40000"/>
              <a:lumOff val="60000"/>
              <a:alpha val="38174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1553012-780F-874D-08F0-CB25E9C1B7A7}"/>
                  </a:ext>
                </a:extLst>
              </p:cNvPr>
              <p:cNvSpPr txBox="1"/>
              <p:nvPr/>
            </p:nvSpPr>
            <p:spPr>
              <a:xfrm>
                <a:off x="2686733" y="2463096"/>
                <a:ext cx="160236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1553012-780F-874D-08F0-CB25E9C1B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733" y="2463096"/>
                <a:ext cx="160236" cy="138499"/>
              </a:xfrm>
              <a:prstGeom prst="rect">
                <a:avLst/>
              </a:prstGeom>
              <a:blipFill>
                <a:blip r:embed="rId61"/>
                <a:stretch>
                  <a:fillRect l="-14286" r="-714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7572C69-3351-984E-9616-6DBA40C0B7FD}"/>
                  </a:ext>
                </a:extLst>
              </p:cNvPr>
              <p:cNvSpPr txBox="1"/>
              <p:nvPr/>
            </p:nvSpPr>
            <p:spPr>
              <a:xfrm>
                <a:off x="2686733" y="2712648"/>
                <a:ext cx="163186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7572C69-3351-984E-9616-6DBA40C0B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733" y="2712648"/>
                <a:ext cx="163186" cy="138499"/>
              </a:xfrm>
              <a:prstGeom prst="rect">
                <a:avLst/>
              </a:prstGeom>
              <a:blipFill>
                <a:blip r:embed="rId62"/>
                <a:stretch>
                  <a:fillRect l="-14286" r="-714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CAB3243-0FE0-9E9B-B96D-F13F1F05BBA2}"/>
                  </a:ext>
                </a:extLst>
              </p:cNvPr>
              <p:cNvSpPr txBox="1"/>
              <p:nvPr/>
            </p:nvSpPr>
            <p:spPr>
              <a:xfrm>
                <a:off x="2686733" y="2962456"/>
                <a:ext cx="163186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CAB3243-0FE0-9E9B-B96D-F13F1F05B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733" y="2962456"/>
                <a:ext cx="163186" cy="138499"/>
              </a:xfrm>
              <a:prstGeom prst="rect">
                <a:avLst/>
              </a:prstGeom>
              <a:blipFill>
                <a:blip r:embed="rId63"/>
                <a:stretch>
                  <a:fillRect l="-14286" r="-714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807064A-6B37-6F12-A627-CD8BDDDF886E}"/>
                  </a:ext>
                </a:extLst>
              </p:cNvPr>
              <p:cNvSpPr txBox="1"/>
              <p:nvPr/>
            </p:nvSpPr>
            <p:spPr>
              <a:xfrm>
                <a:off x="2686733" y="3212970"/>
                <a:ext cx="162224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807064A-6B37-6F12-A627-CD8BDDDF8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733" y="3212970"/>
                <a:ext cx="162224" cy="138499"/>
              </a:xfrm>
              <a:prstGeom prst="rect">
                <a:avLst/>
              </a:prstGeom>
              <a:blipFill>
                <a:blip r:embed="rId64"/>
                <a:stretch>
                  <a:fillRect l="-14286" r="-714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20A7544-253A-3A4E-C784-8180BC8E2E87}"/>
                  </a:ext>
                </a:extLst>
              </p:cNvPr>
              <p:cNvSpPr txBox="1"/>
              <p:nvPr/>
            </p:nvSpPr>
            <p:spPr>
              <a:xfrm>
                <a:off x="2686733" y="3462394"/>
                <a:ext cx="163186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20A7544-253A-3A4E-C784-8180BC8E2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733" y="3462394"/>
                <a:ext cx="163186" cy="138499"/>
              </a:xfrm>
              <a:prstGeom prst="rect">
                <a:avLst/>
              </a:prstGeom>
              <a:blipFill>
                <a:blip r:embed="rId65"/>
                <a:stretch>
                  <a:fillRect l="-14286" r="-714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9B2EC62-6042-AE89-152F-41546EDDFED2}"/>
                  </a:ext>
                </a:extLst>
              </p:cNvPr>
              <p:cNvSpPr txBox="1"/>
              <p:nvPr/>
            </p:nvSpPr>
            <p:spPr>
              <a:xfrm>
                <a:off x="2686733" y="3715024"/>
                <a:ext cx="163186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9B2EC62-6042-AE89-152F-41546EDDF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733" y="3715024"/>
                <a:ext cx="163186" cy="138499"/>
              </a:xfrm>
              <a:prstGeom prst="rect">
                <a:avLst/>
              </a:prstGeom>
              <a:blipFill>
                <a:blip r:embed="rId66"/>
                <a:stretch>
                  <a:fillRect l="-14286" r="-714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62660E3F-A691-810D-5281-8590F2EF5E51}"/>
                  </a:ext>
                </a:extLst>
              </p:cNvPr>
              <p:cNvSpPr txBox="1"/>
              <p:nvPr/>
            </p:nvSpPr>
            <p:spPr>
              <a:xfrm>
                <a:off x="2686733" y="3965730"/>
                <a:ext cx="163186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62660E3F-A691-810D-5281-8590F2EF5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733" y="3965730"/>
                <a:ext cx="163186" cy="138499"/>
              </a:xfrm>
              <a:prstGeom prst="rect">
                <a:avLst/>
              </a:prstGeom>
              <a:blipFill>
                <a:blip r:embed="rId67"/>
                <a:stretch>
                  <a:fillRect l="-14286" r="-714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CD2EF63F-4083-B526-B09C-12DEBB3A029C}"/>
                  </a:ext>
                </a:extLst>
              </p:cNvPr>
              <p:cNvSpPr txBox="1"/>
              <p:nvPr/>
            </p:nvSpPr>
            <p:spPr>
              <a:xfrm>
                <a:off x="2686733" y="4215027"/>
                <a:ext cx="163186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CD2EF63F-4083-B526-B09C-12DEBB3A0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733" y="4215027"/>
                <a:ext cx="163186" cy="138499"/>
              </a:xfrm>
              <a:prstGeom prst="rect">
                <a:avLst/>
              </a:prstGeom>
              <a:blipFill>
                <a:blip r:embed="rId68"/>
                <a:stretch>
                  <a:fillRect l="-14286" r="-714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3ED1C0B5-7509-9E90-5FEC-1A5420F2047B}"/>
              </a:ext>
            </a:extLst>
          </p:cNvPr>
          <p:cNvGrpSpPr/>
          <p:nvPr/>
        </p:nvGrpSpPr>
        <p:grpSpPr>
          <a:xfrm>
            <a:off x="2332197" y="2481093"/>
            <a:ext cx="272510" cy="1890430"/>
            <a:chOff x="4440982" y="2519856"/>
            <a:chExt cx="272510" cy="18904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FC90327F-6FC4-72D5-AF97-E96C431A7791}"/>
                    </a:ext>
                  </a:extLst>
                </p:cNvPr>
                <p:cNvSpPr txBox="1"/>
                <p:nvPr/>
              </p:nvSpPr>
              <p:spPr>
                <a:xfrm>
                  <a:off x="4440982" y="2519856"/>
                  <a:ext cx="272510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0.05</m:t>
                        </m:r>
                      </m:oMath>
                    </m:oMathPara>
                  </a14:m>
                  <a:endParaRPr lang="en-US" sz="10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538190FF-CD30-80E2-D9CE-D2CEF2D85A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0982" y="2519856"/>
                  <a:ext cx="272510" cy="138499"/>
                </a:xfrm>
                <a:prstGeom prst="rect">
                  <a:avLst/>
                </a:prstGeom>
                <a:blipFill>
                  <a:blip r:embed="rId13"/>
                  <a:stretch>
                    <a:fillRect l="-8696" r="-8696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A5920B5E-16BC-A4FC-FA4C-A3BC528EF005}"/>
                    </a:ext>
                  </a:extLst>
                </p:cNvPr>
                <p:cNvSpPr txBox="1"/>
                <p:nvPr/>
              </p:nvSpPr>
              <p:spPr>
                <a:xfrm>
                  <a:off x="4440982" y="2769408"/>
                  <a:ext cx="272510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0.06</m:t>
                        </m:r>
                      </m:oMath>
                    </m:oMathPara>
                  </a14:m>
                  <a:endParaRPr lang="en-US" sz="10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17B6F70A-BC94-19AD-318A-D2F26F0159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0982" y="2769408"/>
                  <a:ext cx="272510" cy="138499"/>
                </a:xfrm>
                <a:prstGeom prst="rect">
                  <a:avLst/>
                </a:prstGeom>
                <a:blipFill>
                  <a:blip r:embed="rId14"/>
                  <a:stretch>
                    <a:fillRect l="-8696" r="-8696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7DBD1200-668A-FB50-CDE6-0DC7F70B5FBD}"/>
                    </a:ext>
                  </a:extLst>
                </p:cNvPr>
                <p:cNvSpPr txBox="1"/>
                <p:nvPr/>
              </p:nvSpPr>
              <p:spPr>
                <a:xfrm>
                  <a:off x="4440982" y="3019216"/>
                  <a:ext cx="201978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0.2</m:t>
                        </m:r>
                      </m:oMath>
                    </m:oMathPara>
                  </a14:m>
                  <a:endParaRPr lang="en-US" sz="1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E7A5199-A2B0-8DD3-87AA-DB24F9BA3E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0982" y="3019216"/>
                  <a:ext cx="201978" cy="138499"/>
                </a:xfrm>
                <a:prstGeom prst="rect">
                  <a:avLst/>
                </a:prstGeom>
                <a:blipFill>
                  <a:blip r:embed="rId15"/>
                  <a:stretch>
                    <a:fillRect l="-11765" r="-11765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A29D734B-3B28-06AE-F397-73554E035F55}"/>
                    </a:ext>
                  </a:extLst>
                </p:cNvPr>
                <p:cNvSpPr txBox="1"/>
                <p:nvPr/>
              </p:nvSpPr>
              <p:spPr>
                <a:xfrm>
                  <a:off x="4440982" y="3269730"/>
                  <a:ext cx="272510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0.08</m:t>
                        </m:r>
                      </m:oMath>
                    </m:oMathPara>
                  </a14:m>
                  <a:endParaRPr lang="en-US" sz="10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B46F43B-DBD2-FE6F-DC92-56FE826775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0982" y="3269730"/>
                  <a:ext cx="272510" cy="138499"/>
                </a:xfrm>
                <a:prstGeom prst="rect">
                  <a:avLst/>
                </a:prstGeom>
                <a:blipFill>
                  <a:blip r:embed="rId16"/>
                  <a:stretch>
                    <a:fillRect l="-8696" r="-8696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19376FC8-306D-A8C0-6F1C-0E95B481F6B1}"/>
                    </a:ext>
                  </a:extLst>
                </p:cNvPr>
                <p:cNvSpPr txBox="1"/>
                <p:nvPr/>
              </p:nvSpPr>
              <p:spPr>
                <a:xfrm>
                  <a:off x="4440982" y="3519154"/>
                  <a:ext cx="201978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0.5</m:t>
                        </m:r>
                      </m:oMath>
                    </m:oMathPara>
                  </a14:m>
                  <a:endParaRPr lang="en-US" sz="1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75503BA-48DC-68EB-F3FA-1B991D2AF5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0982" y="3519154"/>
                  <a:ext cx="201978" cy="138499"/>
                </a:xfrm>
                <a:prstGeom prst="rect">
                  <a:avLst/>
                </a:prstGeom>
                <a:blipFill>
                  <a:blip r:embed="rId17"/>
                  <a:stretch>
                    <a:fillRect l="-11765" r="-11765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9F347013-CB7F-A81D-A372-24371DEA5224}"/>
                    </a:ext>
                  </a:extLst>
                </p:cNvPr>
                <p:cNvSpPr txBox="1"/>
                <p:nvPr/>
              </p:nvSpPr>
              <p:spPr>
                <a:xfrm>
                  <a:off x="4440982" y="3771784"/>
                  <a:ext cx="272510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0.02</m:t>
                        </m:r>
                      </m:oMath>
                    </m:oMathPara>
                  </a14:m>
                  <a:endParaRPr lang="en-US" sz="10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AE2DB6B-F1FB-B374-66F2-6BB9A27BF2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0982" y="3771784"/>
                  <a:ext cx="272510" cy="138499"/>
                </a:xfrm>
                <a:prstGeom prst="rect">
                  <a:avLst/>
                </a:prstGeom>
                <a:blipFill>
                  <a:blip r:embed="rId18"/>
                  <a:stretch>
                    <a:fillRect l="-8696" r="-8696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A1680D7A-A460-C41B-6847-A6DF1E4AF18A}"/>
                    </a:ext>
                  </a:extLst>
                </p:cNvPr>
                <p:cNvSpPr txBox="1"/>
                <p:nvPr/>
              </p:nvSpPr>
              <p:spPr>
                <a:xfrm>
                  <a:off x="4440982" y="4022490"/>
                  <a:ext cx="272510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0.04</m:t>
                        </m:r>
                      </m:oMath>
                    </m:oMathPara>
                  </a14:m>
                  <a:endParaRPr lang="en-US" sz="10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549213A-3706-DA74-FDD8-3C523E6D97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0982" y="4022490"/>
                  <a:ext cx="272510" cy="138499"/>
                </a:xfrm>
                <a:prstGeom prst="rect">
                  <a:avLst/>
                </a:prstGeom>
                <a:blipFill>
                  <a:blip r:embed="rId19"/>
                  <a:stretch>
                    <a:fillRect l="-8696" r="-8696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69ED44F-B207-34B1-A4C1-16CE71353910}"/>
                    </a:ext>
                  </a:extLst>
                </p:cNvPr>
                <p:cNvSpPr txBox="1"/>
                <p:nvPr/>
              </p:nvSpPr>
              <p:spPr>
                <a:xfrm>
                  <a:off x="4440982" y="4271787"/>
                  <a:ext cx="272510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0.05</m:t>
                        </m:r>
                      </m:oMath>
                    </m:oMathPara>
                  </a14:m>
                  <a:endParaRPr lang="en-US" sz="10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D496DB1-AF1D-9D9E-CA16-2D05723AA0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0982" y="4271787"/>
                  <a:ext cx="272510" cy="138499"/>
                </a:xfrm>
                <a:prstGeom prst="rect">
                  <a:avLst/>
                </a:prstGeom>
                <a:blipFill>
                  <a:blip r:embed="rId20"/>
                  <a:stretch>
                    <a:fillRect l="-8696" r="-8696"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EE4242D3-25F2-AD9D-E923-96D20EC0DCA4}"/>
                  </a:ext>
                </a:extLst>
              </p:cNvPr>
              <p:cNvSpPr txBox="1"/>
              <p:nvPr/>
            </p:nvSpPr>
            <p:spPr>
              <a:xfrm>
                <a:off x="2674645" y="2177601"/>
                <a:ext cx="143244" cy="166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EE4242D3-25F2-AD9D-E923-96D20EC0D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645" y="2177601"/>
                <a:ext cx="143244" cy="166199"/>
              </a:xfrm>
              <a:prstGeom prst="rect">
                <a:avLst/>
              </a:prstGeom>
              <a:blipFill>
                <a:blip r:embed="rId69"/>
                <a:stretch>
                  <a:fillRect l="-16667" r="-25000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7AA8A175-D7A3-BC09-0C98-7055E37C5E58}"/>
              </a:ext>
            </a:extLst>
          </p:cNvPr>
          <p:cNvGrpSpPr/>
          <p:nvPr/>
        </p:nvGrpSpPr>
        <p:grpSpPr>
          <a:xfrm>
            <a:off x="1989899" y="2481093"/>
            <a:ext cx="272510" cy="1890430"/>
            <a:chOff x="4098684" y="2519856"/>
            <a:chExt cx="272510" cy="18904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3FF31922-6B1C-2C9D-5B67-11E82E6EA50B}"/>
                    </a:ext>
                  </a:extLst>
                </p:cNvPr>
                <p:cNvSpPr txBox="1"/>
                <p:nvPr/>
              </p:nvSpPr>
              <p:spPr>
                <a:xfrm>
                  <a:off x="4098684" y="2519856"/>
                  <a:ext cx="272510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0.02</m:t>
                        </m:r>
                      </m:oMath>
                    </m:oMathPara>
                  </a14:m>
                  <a:endParaRPr lang="en-US" sz="10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2E43D02B-6036-6BC2-C402-99FEF3CCFE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8684" y="2519856"/>
                  <a:ext cx="272510" cy="138499"/>
                </a:xfrm>
                <a:prstGeom prst="rect">
                  <a:avLst/>
                </a:prstGeom>
                <a:blipFill>
                  <a:blip r:embed="rId26"/>
                  <a:stretch>
                    <a:fillRect l="-8696" r="-8696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868AC439-F114-1244-6AAE-E4832F9FC7D0}"/>
                    </a:ext>
                  </a:extLst>
                </p:cNvPr>
                <p:cNvSpPr txBox="1"/>
                <p:nvPr/>
              </p:nvSpPr>
              <p:spPr>
                <a:xfrm>
                  <a:off x="4098684" y="2769408"/>
                  <a:ext cx="272510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0.03</m:t>
                        </m:r>
                      </m:oMath>
                    </m:oMathPara>
                  </a14:m>
                  <a:endParaRPr lang="en-US" sz="10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A27D6E84-AC8E-3BF9-F6FB-97FD7223E3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8684" y="2769408"/>
                  <a:ext cx="272510" cy="138499"/>
                </a:xfrm>
                <a:prstGeom prst="rect">
                  <a:avLst/>
                </a:prstGeom>
                <a:blipFill>
                  <a:blip r:embed="rId27"/>
                  <a:stretch>
                    <a:fillRect l="-8696" r="-8696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7646CFF5-5543-2916-0A6D-5770B94BA280}"/>
                    </a:ext>
                  </a:extLst>
                </p:cNvPr>
                <p:cNvSpPr txBox="1"/>
                <p:nvPr/>
              </p:nvSpPr>
              <p:spPr>
                <a:xfrm>
                  <a:off x="4098684" y="3019216"/>
                  <a:ext cx="201978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0.4</m:t>
                        </m:r>
                      </m:oMath>
                    </m:oMathPara>
                  </a14:m>
                  <a:endParaRPr lang="en-US" sz="1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3E899EB7-5409-695F-B205-730A453697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8684" y="3019216"/>
                  <a:ext cx="201978" cy="138499"/>
                </a:xfrm>
                <a:prstGeom prst="rect">
                  <a:avLst/>
                </a:prstGeom>
                <a:blipFill>
                  <a:blip r:embed="rId28"/>
                  <a:stretch>
                    <a:fillRect l="-11765" r="-11765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E958E488-25B1-32DA-2E58-67B3852BA3B5}"/>
                    </a:ext>
                  </a:extLst>
                </p:cNvPr>
                <p:cNvSpPr txBox="1"/>
                <p:nvPr/>
              </p:nvSpPr>
              <p:spPr>
                <a:xfrm>
                  <a:off x="4098684" y="3269730"/>
                  <a:ext cx="272510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0.07</m:t>
                        </m:r>
                      </m:oMath>
                    </m:oMathPara>
                  </a14:m>
                  <a:endParaRPr lang="en-US" sz="10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04835B44-9F60-CA8B-8435-0CD5AD47CA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8684" y="3269730"/>
                  <a:ext cx="272510" cy="138499"/>
                </a:xfrm>
                <a:prstGeom prst="rect">
                  <a:avLst/>
                </a:prstGeom>
                <a:blipFill>
                  <a:blip r:embed="rId29"/>
                  <a:stretch>
                    <a:fillRect l="-8696" r="-8696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8F94EB81-26EF-4FB9-EC35-15944D19CB6C}"/>
                    </a:ext>
                  </a:extLst>
                </p:cNvPr>
                <p:cNvSpPr txBox="1"/>
                <p:nvPr/>
              </p:nvSpPr>
              <p:spPr>
                <a:xfrm>
                  <a:off x="4098684" y="3519154"/>
                  <a:ext cx="201978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0.3</m:t>
                        </m:r>
                      </m:oMath>
                    </m:oMathPara>
                  </a14:m>
                  <a:endParaRPr lang="en-US" sz="1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CE60B719-7D83-9ECA-ADE4-BF03FE75F3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8684" y="3519154"/>
                  <a:ext cx="201978" cy="138499"/>
                </a:xfrm>
                <a:prstGeom prst="rect">
                  <a:avLst/>
                </a:prstGeom>
                <a:blipFill>
                  <a:blip r:embed="rId30"/>
                  <a:stretch>
                    <a:fillRect l="-11765" r="-11765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F37AC234-863B-888E-2CD7-B75939387E0F}"/>
                    </a:ext>
                  </a:extLst>
                </p:cNvPr>
                <p:cNvSpPr txBox="1"/>
                <p:nvPr/>
              </p:nvSpPr>
              <p:spPr>
                <a:xfrm>
                  <a:off x="4098684" y="3771784"/>
                  <a:ext cx="272510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0.03</m:t>
                        </m:r>
                      </m:oMath>
                    </m:oMathPara>
                  </a14:m>
                  <a:endParaRPr lang="en-US" sz="10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30828E85-15E1-C841-1C4C-23D54F2317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8684" y="3771784"/>
                  <a:ext cx="272510" cy="138499"/>
                </a:xfrm>
                <a:prstGeom prst="rect">
                  <a:avLst/>
                </a:prstGeom>
                <a:blipFill>
                  <a:blip r:embed="rId70"/>
                  <a:stretch>
                    <a:fillRect l="-8696" r="-8696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58FEDCC3-2D59-1FA5-2AEE-62609B9A84D1}"/>
                    </a:ext>
                  </a:extLst>
                </p:cNvPr>
                <p:cNvSpPr txBox="1"/>
                <p:nvPr/>
              </p:nvSpPr>
              <p:spPr>
                <a:xfrm>
                  <a:off x="4098684" y="4022490"/>
                  <a:ext cx="272510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0.07</m:t>
                        </m:r>
                      </m:oMath>
                    </m:oMathPara>
                  </a14:m>
                  <a:endParaRPr lang="en-US" sz="10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E58A5AEA-2DD5-8B0B-D8AB-D6A5605133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8684" y="4022490"/>
                  <a:ext cx="272510" cy="138499"/>
                </a:xfrm>
                <a:prstGeom prst="rect">
                  <a:avLst/>
                </a:prstGeom>
                <a:blipFill>
                  <a:blip r:embed="rId29"/>
                  <a:stretch>
                    <a:fillRect l="-8696" r="-8696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8B582C15-1210-539E-0B66-0D4C1ACA9D44}"/>
                    </a:ext>
                  </a:extLst>
                </p:cNvPr>
                <p:cNvSpPr txBox="1"/>
                <p:nvPr/>
              </p:nvSpPr>
              <p:spPr>
                <a:xfrm>
                  <a:off x="4098684" y="4271787"/>
                  <a:ext cx="272510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0.08</m:t>
                        </m:r>
                      </m:oMath>
                    </m:oMathPara>
                  </a14:m>
                  <a:endParaRPr lang="en-US" sz="10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BC0252FE-5103-79D2-0097-36DE49B5FB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8684" y="4271787"/>
                  <a:ext cx="272510" cy="138499"/>
                </a:xfrm>
                <a:prstGeom prst="rect">
                  <a:avLst/>
                </a:prstGeom>
                <a:blipFill>
                  <a:blip r:embed="rId71"/>
                  <a:stretch>
                    <a:fillRect l="-8696" r="-8696"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79DC4A2-7AB9-A7B9-A75A-E0F968897F85}"/>
              </a:ext>
            </a:extLst>
          </p:cNvPr>
          <p:cNvGrpSpPr/>
          <p:nvPr/>
        </p:nvGrpSpPr>
        <p:grpSpPr>
          <a:xfrm>
            <a:off x="1644124" y="2481093"/>
            <a:ext cx="272510" cy="1890430"/>
            <a:chOff x="3752909" y="2519856"/>
            <a:chExt cx="272510" cy="18904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BF25838C-A181-B8FC-79F0-25C1200B315D}"/>
                    </a:ext>
                  </a:extLst>
                </p:cNvPr>
                <p:cNvSpPr txBox="1"/>
                <p:nvPr/>
              </p:nvSpPr>
              <p:spPr>
                <a:xfrm>
                  <a:off x="3752909" y="2519856"/>
                  <a:ext cx="272510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0.01</m:t>
                        </m:r>
                      </m:oMath>
                    </m:oMathPara>
                  </a14:m>
                  <a:endParaRPr lang="en-US" sz="10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597541A6-2521-577A-BAB6-8D19A1BC90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2909" y="2519856"/>
                  <a:ext cx="272510" cy="138499"/>
                </a:xfrm>
                <a:prstGeom prst="rect">
                  <a:avLst/>
                </a:prstGeom>
                <a:blipFill>
                  <a:blip r:embed="rId33"/>
                  <a:stretch>
                    <a:fillRect l="-9091" r="-13636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C76374E3-167D-EE5D-F988-060786639A81}"/>
                    </a:ext>
                  </a:extLst>
                </p:cNvPr>
                <p:cNvSpPr txBox="1"/>
                <p:nvPr/>
              </p:nvSpPr>
              <p:spPr>
                <a:xfrm>
                  <a:off x="3752909" y="2769408"/>
                  <a:ext cx="272510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0.06</m:t>
                        </m:r>
                      </m:oMath>
                    </m:oMathPara>
                  </a14:m>
                  <a:endParaRPr lang="en-US" sz="10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DE3837B6-042C-D572-9C59-46686898CF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2909" y="2769408"/>
                  <a:ext cx="272510" cy="138499"/>
                </a:xfrm>
                <a:prstGeom prst="rect">
                  <a:avLst/>
                </a:prstGeom>
                <a:blipFill>
                  <a:blip r:embed="rId34"/>
                  <a:stretch>
                    <a:fillRect l="-9091" r="-13636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A95D0E41-22C8-68FF-2F46-369CDC130199}"/>
                    </a:ext>
                  </a:extLst>
                </p:cNvPr>
                <p:cNvSpPr txBox="1"/>
                <p:nvPr/>
              </p:nvSpPr>
              <p:spPr>
                <a:xfrm>
                  <a:off x="3752909" y="3019216"/>
                  <a:ext cx="201978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0.6</m:t>
                        </m:r>
                      </m:oMath>
                    </m:oMathPara>
                  </a14:m>
                  <a:endParaRPr lang="en-US" sz="1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D4A5EE21-0FE2-02BC-255F-07FDD904E2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2909" y="3019216"/>
                  <a:ext cx="201978" cy="138499"/>
                </a:xfrm>
                <a:prstGeom prst="rect">
                  <a:avLst/>
                </a:prstGeom>
                <a:blipFill>
                  <a:blip r:embed="rId35"/>
                  <a:stretch>
                    <a:fillRect l="-11765" r="-11765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79C2B633-3425-070A-1F08-7D7564E56D4B}"/>
                    </a:ext>
                  </a:extLst>
                </p:cNvPr>
                <p:cNvSpPr txBox="1"/>
                <p:nvPr/>
              </p:nvSpPr>
              <p:spPr>
                <a:xfrm>
                  <a:off x="3752909" y="3269730"/>
                  <a:ext cx="272510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0.03</m:t>
                        </m:r>
                      </m:oMath>
                    </m:oMathPara>
                  </a14:m>
                  <a:endParaRPr lang="en-US" sz="10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74F1C732-EB06-CDF5-2461-C7E1DC8433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2909" y="3269730"/>
                  <a:ext cx="272510" cy="138499"/>
                </a:xfrm>
                <a:prstGeom prst="rect">
                  <a:avLst/>
                </a:prstGeom>
                <a:blipFill>
                  <a:blip r:embed="rId36"/>
                  <a:stretch>
                    <a:fillRect l="-9091" r="-13636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61BB9AA7-A663-6690-A613-6E2774897880}"/>
                    </a:ext>
                  </a:extLst>
                </p:cNvPr>
                <p:cNvSpPr txBox="1"/>
                <p:nvPr/>
              </p:nvSpPr>
              <p:spPr>
                <a:xfrm>
                  <a:off x="3752909" y="3519154"/>
                  <a:ext cx="201978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0.1</m:t>
                        </m:r>
                      </m:oMath>
                    </m:oMathPara>
                  </a14:m>
                  <a:endParaRPr lang="en-US" sz="1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D8D99B1B-7C38-DE6C-85F2-86803C9117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2909" y="3519154"/>
                  <a:ext cx="201978" cy="138499"/>
                </a:xfrm>
                <a:prstGeom prst="rect">
                  <a:avLst/>
                </a:prstGeom>
                <a:blipFill>
                  <a:blip r:embed="rId37"/>
                  <a:stretch>
                    <a:fillRect l="-11765" r="-11765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E664BD8D-FCF4-3514-50D5-0E5ABE8C167B}"/>
                    </a:ext>
                  </a:extLst>
                </p:cNvPr>
                <p:cNvSpPr txBox="1"/>
                <p:nvPr/>
              </p:nvSpPr>
              <p:spPr>
                <a:xfrm>
                  <a:off x="3752909" y="3771784"/>
                  <a:ext cx="272510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0.07</m:t>
                        </m:r>
                      </m:oMath>
                    </m:oMathPara>
                  </a14:m>
                  <a:endParaRPr lang="en-US" sz="10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2175621F-E0E3-564E-545A-16F67BEE72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2909" y="3771784"/>
                  <a:ext cx="272510" cy="138499"/>
                </a:xfrm>
                <a:prstGeom prst="rect">
                  <a:avLst/>
                </a:prstGeom>
                <a:blipFill>
                  <a:blip r:embed="rId38"/>
                  <a:stretch>
                    <a:fillRect l="-9091" r="-13636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DB592AD8-3F50-1E26-6F65-556DB60C564B}"/>
                    </a:ext>
                  </a:extLst>
                </p:cNvPr>
                <p:cNvSpPr txBox="1"/>
                <p:nvPr/>
              </p:nvSpPr>
              <p:spPr>
                <a:xfrm>
                  <a:off x="3752909" y="4022490"/>
                  <a:ext cx="272510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0.04</m:t>
                        </m:r>
                      </m:oMath>
                    </m:oMathPara>
                  </a14:m>
                  <a:endParaRPr lang="en-US" sz="10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F938CBE0-236E-299A-58FE-FB3F5B9F83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2909" y="4022490"/>
                  <a:ext cx="272510" cy="138499"/>
                </a:xfrm>
                <a:prstGeom prst="rect">
                  <a:avLst/>
                </a:prstGeom>
                <a:blipFill>
                  <a:blip r:embed="rId39"/>
                  <a:stretch>
                    <a:fillRect l="-9091" r="-13636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CB5F4D9A-5A1C-CE63-AAF1-BBC153034727}"/>
                    </a:ext>
                  </a:extLst>
                </p:cNvPr>
                <p:cNvSpPr txBox="1"/>
                <p:nvPr/>
              </p:nvSpPr>
              <p:spPr>
                <a:xfrm>
                  <a:off x="3752909" y="4271787"/>
                  <a:ext cx="272510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0.09</m:t>
                        </m:r>
                      </m:oMath>
                    </m:oMathPara>
                  </a14:m>
                  <a:endParaRPr lang="en-US" sz="10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7DA9912C-BC7F-6B93-2278-8B290FC54A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2909" y="4271787"/>
                  <a:ext cx="272510" cy="138499"/>
                </a:xfrm>
                <a:prstGeom prst="rect">
                  <a:avLst/>
                </a:prstGeom>
                <a:blipFill>
                  <a:blip r:embed="rId40"/>
                  <a:stretch>
                    <a:fillRect l="-9091" r="-13636"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3" name="Rounded Rectangle 112">
            <a:extLst>
              <a:ext uri="{FF2B5EF4-FFF2-40B4-BE49-F238E27FC236}">
                <a16:creationId xmlns:a16="http://schemas.microsoft.com/office/drawing/2014/main" id="{1DF62FCF-8D83-0EC9-5D59-F20D17DC243D}"/>
              </a:ext>
            </a:extLst>
          </p:cNvPr>
          <p:cNvSpPr/>
          <p:nvPr/>
        </p:nvSpPr>
        <p:spPr bwMode="auto">
          <a:xfrm>
            <a:off x="6694872" y="2415399"/>
            <a:ext cx="191463" cy="2006078"/>
          </a:xfrm>
          <a:prstGeom prst="roundRect">
            <a:avLst/>
          </a:prstGeom>
          <a:solidFill>
            <a:schemeClr val="bg2">
              <a:lumMod val="40000"/>
              <a:lumOff val="60000"/>
              <a:alpha val="38174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33F6A62F-492D-9811-1F7A-76A9DE6174E4}"/>
                  </a:ext>
                </a:extLst>
              </p:cNvPr>
              <p:cNvSpPr txBox="1"/>
              <p:nvPr/>
            </p:nvSpPr>
            <p:spPr>
              <a:xfrm>
                <a:off x="6706960" y="2463096"/>
                <a:ext cx="160236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33F6A62F-492D-9811-1F7A-76A9DE617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960" y="2463096"/>
                <a:ext cx="160236" cy="138499"/>
              </a:xfrm>
              <a:prstGeom prst="rect">
                <a:avLst/>
              </a:prstGeom>
              <a:blipFill>
                <a:blip r:embed="rId72"/>
                <a:stretch>
                  <a:fillRect l="-23077" r="-769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7AACEBFF-1EFC-E973-6577-27D00086AE14}"/>
                  </a:ext>
                </a:extLst>
              </p:cNvPr>
              <p:cNvSpPr txBox="1"/>
              <p:nvPr/>
            </p:nvSpPr>
            <p:spPr>
              <a:xfrm>
                <a:off x="6706960" y="2712648"/>
                <a:ext cx="163186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7AACEBFF-1EFC-E973-6577-27D00086A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960" y="2712648"/>
                <a:ext cx="163186" cy="138499"/>
              </a:xfrm>
              <a:prstGeom prst="rect">
                <a:avLst/>
              </a:prstGeom>
              <a:blipFill>
                <a:blip r:embed="rId73"/>
                <a:stretch>
                  <a:fillRect l="-23077" r="-769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4BE862F2-B2B8-A669-BBBD-F9BDC46818A3}"/>
                  </a:ext>
                </a:extLst>
              </p:cNvPr>
              <p:cNvSpPr txBox="1"/>
              <p:nvPr/>
            </p:nvSpPr>
            <p:spPr>
              <a:xfrm>
                <a:off x="6706960" y="2962456"/>
                <a:ext cx="163186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4BE862F2-B2B8-A669-BBBD-F9BDC4681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960" y="2962456"/>
                <a:ext cx="163186" cy="138499"/>
              </a:xfrm>
              <a:prstGeom prst="rect">
                <a:avLst/>
              </a:prstGeom>
              <a:blipFill>
                <a:blip r:embed="rId74"/>
                <a:stretch>
                  <a:fillRect l="-23077" r="-769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F697F596-C437-2CA4-F92F-06D5CA2A9BBF}"/>
                  </a:ext>
                </a:extLst>
              </p:cNvPr>
              <p:cNvSpPr txBox="1"/>
              <p:nvPr/>
            </p:nvSpPr>
            <p:spPr>
              <a:xfrm>
                <a:off x="6706960" y="3212970"/>
                <a:ext cx="162224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F697F596-C437-2CA4-F92F-06D5CA2A9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960" y="3212970"/>
                <a:ext cx="162224" cy="138499"/>
              </a:xfrm>
              <a:prstGeom prst="rect">
                <a:avLst/>
              </a:prstGeom>
              <a:blipFill>
                <a:blip r:embed="rId75"/>
                <a:stretch>
                  <a:fillRect l="-23077" r="-769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5319B278-C595-07B2-882E-4B893BDE85C3}"/>
                  </a:ext>
                </a:extLst>
              </p:cNvPr>
              <p:cNvSpPr txBox="1"/>
              <p:nvPr/>
            </p:nvSpPr>
            <p:spPr>
              <a:xfrm>
                <a:off x="6706960" y="3462394"/>
                <a:ext cx="163186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5319B278-C595-07B2-882E-4B893BDE8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960" y="3462394"/>
                <a:ext cx="163186" cy="138499"/>
              </a:xfrm>
              <a:prstGeom prst="rect">
                <a:avLst/>
              </a:prstGeom>
              <a:blipFill>
                <a:blip r:embed="rId76"/>
                <a:stretch>
                  <a:fillRect l="-23077" r="-769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E87A05A4-CBF6-DD51-2BE4-915D89408CB7}"/>
                  </a:ext>
                </a:extLst>
              </p:cNvPr>
              <p:cNvSpPr txBox="1"/>
              <p:nvPr/>
            </p:nvSpPr>
            <p:spPr>
              <a:xfrm>
                <a:off x="6706960" y="3715024"/>
                <a:ext cx="163186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E87A05A4-CBF6-DD51-2BE4-915D89408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960" y="3715024"/>
                <a:ext cx="163186" cy="138499"/>
              </a:xfrm>
              <a:prstGeom prst="rect">
                <a:avLst/>
              </a:prstGeom>
              <a:blipFill>
                <a:blip r:embed="rId77"/>
                <a:stretch>
                  <a:fillRect l="-23077" r="-769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D925330C-44CD-F07A-D728-C62E1C942DB3}"/>
                  </a:ext>
                </a:extLst>
              </p:cNvPr>
              <p:cNvSpPr txBox="1"/>
              <p:nvPr/>
            </p:nvSpPr>
            <p:spPr>
              <a:xfrm>
                <a:off x="6706960" y="3965730"/>
                <a:ext cx="163186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D925330C-44CD-F07A-D728-C62E1C942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960" y="3965730"/>
                <a:ext cx="163186" cy="138499"/>
              </a:xfrm>
              <a:prstGeom prst="rect">
                <a:avLst/>
              </a:prstGeom>
              <a:blipFill>
                <a:blip r:embed="rId78"/>
                <a:stretch>
                  <a:fillRect l="-23077" r="-7692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6936728F-FA36-47CE-9CE4-4A7DD4B7E516}"/>
                  </a:ext>
                </a:extLst>
              </p:cNvPr>
              <p:cNvSpPr txBox="1"/>
              <p:nvPr/>
            </p:nvSpPr>
            <p:spPr>
              <a:xfrm>
                <a:off x="6706960" y="4215027"/>
                <a:ext cx="163186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6936728F-FA36-47CE-9CE4-4A7DD4B7E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960" y="4215027"/>
                <a:ext cx="163186" cy="138499"/>
              </a:xfrm>
              <a:prstGeom prst="rect">
                <a:avLst/>
              </a:prstGeom>
              <a:blipFill>
                <a:blip r:embed="rId79"/>
                <a:stretch>
                  <a:fillRect l="-23077" r="-769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A2FE0C6-DA65-AF76-4EE2-D2B6F7888074}"/>
              </a:ext>
            </a:extLst>
          </p:cNvPr>
          <p:cNvGrpSpPr/>
          <p:nvPr/>
        </p:nvGrpSpPr>
        <p:grpSpPr>
          <a:xfrm>
            <a:off x="6352424" y="2481093"/>
            <a:ext cx="272510" cy="1890430"/>
            <a:chOff x="4440982" y="2519856"/>
            <a:chExt cx="272510" cy="18904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A65DE807-2EA4-3722-025A-B85626A031F9}"/>
                    </a:ext>
                  </a:extLst>
                </p:cNvPr>
                <p:cNvSpPr txBox="1"/>
                <p:nvPr/>
              </p:nvSpPr>
              <p:spPr>
                <a:xfrm>
                  <a:off x="4440982" y="2519856"/>
                  <a:ext cx="272510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0.05</m:t>
                        </m:r>
                      </m:oMath>
                    </m:oMathPara>
                  </a14:m>
                  <a:endParaRPr lang="en-US" sz="10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538190FF-CD30-80E2-D9CE-D2CEF2D85A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0982" y="2519856"/>
                  <a:ext cx="272510" cy="138499"/>
                </a:xfrm>
                <a:prstGeom prst="rect">
                  <a:avLst/>
                </a:prstGeom>
                <a:blipFill>
                  <a:blip r:embed="rId13"/>
                  <a:stretch>
                    <a:fillRect l="-8696" r="-8696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5801EFB7-54B3-EBE3-635D-3CE2273B85E7}"/>
                    </a:ext>
                  </a:extLst>
                </p:cNvPr>
                <p:cNvSpPr txBox="1"/>
                <p:nvPr/>
              </p:nvSpPr>
              <p:spPr>
                <a:xfrm>
                  <a:off x="4440982" y="2769408"/>
                  <a:ext cx="272510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0.06</m:t>
                        </m:r>
                      </m:oMath>
                    </m:oMathPara>
                  </a14:m>
                  <a:endParaRPr lang="en-US" sz="10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17B6F70A-BC94-19AD-318A-D2F26F0159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0982" y="2769408"/>
                  <a:ext cx="272510" cy="138499"/>
                </a:xfrm>
                <a:prstGeom prst="rect">
                  <a:avLst/>
                </a:prstGeom>
                <a:blipFill>
                  <a:blip r:embed="rId14"/>
                  <a:stretch>
                    <a:fillRect l="-8696" r="-8696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7B95306D-E876-601A-8D5E-0D6D97AF6DD8}"/>
                    </a:ext>
                  </a:extLst>
                </p:cNvPr>
                <p:cNvSpPr txBox="1"/>
                <p:nvPr/>
              </p:nvSpPr>
              <p:spPr>
                <a:xfrm>
                  <a:off x="4440982" y="3019216"/>
                  <a:ext cx="201978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0.2</m:t>
                        </m:r>
                      </m:oMath>
                    </m:oMathPara>
                  </a14:m>
                  <a:endParaRPr lang="en-US" sz="1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E7A5199-A2B0-8DD3-87AA-DB24F9BA3E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0982" y="3019216"/>
                  <a:ext cx="201978" cy="138499"/>
                </a:xfrm>
                <a:prstGeom prst="rect">
                  <a:avLst/>
                </a:prstGeom>
                <a:blipFill>
                  <a:blip r:embed="rId15"/>
                  <a:stretch>
                    <a:fillRect l="-11765" r="-11765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2078D61F-A762-0AC4-B687-79FC38632057}"/>
                    </a:ext>
                  </a:extLst>
                </p:cNvPr>
                <p:cNvSpPr txBox="1"/>
                <p:nvPr/>
              </p:nvSpPr>
              <p:spPr>
                <a:xfrm>
                  <a:off x="4440982" y="3269730"/>
                  <a:ext cx="272510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0.08</m:t>
                        </m:r>
                      </m:oMath>
                    </m:oMathPara>
                  </a14:m>
                  <a:endParaRPr lang="en-US" sz="10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B46F43B-DBD2-FE6F-DC92-56FE826775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0982" y="3269730"/>
                  <a:ext cx="272510" cy="138499"/>
                </a:xfrm>
                <a:prstGeom prst="rect">
                  <a:avLst/>
                </a:prstGeom>
                <a:blipFill>
                  <a:blip r:embed="rId16"/>
                  <a:stretch>
                    <a:fillRect l="-8696" r="-8696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A4C63D9E-B449-BE26-942D-53C3917F0B34}"/>
                    </a:ext>
                  </a:extLst>
                </p:cNvPr>
                <p:cNvSpPr txBox="1"/>
                <p:nvPr/>
              </p:nvSpPr>
              <p:spPr>
                <a:xfrm>
                  <a:off x="4440982" y="3519154"/>
                  <a:ext cx="201978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0.5</m:t>
                        </m:r>
                      </m:oMath>
                    </m:oMathPara>
                  </a14:m>
                  <a:endParaRPr lang="en-US" sz="1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75503BA-48DC-68EB-F3FA-1B991D2AF5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0982" y="3519154"/>
                  <a:ext cx="201978" cy="138499"/>
                </a:xfrm>
                <a:prstGeom prst="rect">
                  <a:avLst/>
                </a:prstGeom>
                <a:blipFill>
                  <a:blip r:embed="rId17"/>
                  <a:stretch>
                    <a:fillRect l="-11765" r="-11765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06C38576-34BD-2697-BA28-3F74DEE8CDB6}"/>
                    </a:ext>
                  </a:extLst>
                </p:cNvPr>
                <p:cNvSpPr txBox="1"/>
                <p:nvPr/>
              </p:nvSpPr>
              <p:spPr>
                <a:xfrm>
                  <a:off x="4440982" y="3771784"/>
                  <a:ext cx="272510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0.02</m:t>
                        </m:r>
                      </m:oMath>
                    </m:oMathPara>
                  </a14:m>
                  <a:endParaRPr lang="en-US" sz="10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AE2DB6B-F1FB-B374-66F2-6BB9A27BF2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0982" y="3771784"/>
                  <a:ext cx="272510" cy="138499"/>
                </a:xfrm>
                <a:prstGeom prst="rect">
                  <a:avLst/>
                </a:prstGeom>
                <a:blipFill>
                  <a:blip r:embed="rId18"/>
                  <a:stretch>
                    <a:fillRect l="-8696" r="-8696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B2D9881B-90DD-9534-1715-3AD4218FDCE6}"/>
                    </a:ext>
                  </a:extLst>
                </p:cNvPr>
                <p:cNvSpPr txBox="1"/>
                <p:nvPr/>
              </p:nvSpPr>
              <p:spPr>
                <a:xfrm>
                  <a:off x="4440982" y="4022490"/>
                  <a:ext cx="272510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0.04</m:t>
                        </m:r>
                      </m:oMath>
                    </m:oMathPara>
                  </a14:m>
                  <a:endParaRPr lang="en-US" sz="10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549213A-3706-DA74-FDD8-3C523E6D97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0982" y="4022490"/>
                  <a:ext cx="272510" cy="138499"/>
                </a:xfrm>
                <a:prstGeom prst="rect">
                  <a:avLst/>
                </a:prstGeom>
                <a:blipFill>
                  <a:blip r:embed="rId19"/>
                  <a:stretch>
                    <a:fillRect l="-8696" r="-8696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04807C72-E914-900A-389C-F096164C749C}"/>
                    </a:ext>
                  </a:extLst>
                </p:cNvPr>
                <p:cNvSpPr txBox="1"/>
                <p:nvPr/>
              </p:nvSpPr>
              <p:spPr>
                <a:xfrm>
                  <a:off x="4440982" y="4271787"/>
                  <a:ext cx="272510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0.05</m:t>
                        </m:r>
                      </m:oMath>
                    </m:oMathPara>
                  </a14:m>
                  <a:endParaRPr lang="en-US" sz="10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D496DB1-AF1D-9D9E-CA16-2D05723AA0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0982" y="4271787"/>
                  <a:ext cx="272510" cy="138499"/>
                </a:xfrm>
                <a:prstGeom prst="rect">
                  <a:avLst/>
                </a:prstGeom>
                <a:blipFill>
                  <a:blip r:embed="rId20"/>
                  <a:stretch>
                    <a:fillRect l="-8696" r="-8696"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739593E3-D9F1-50D8-2C7A-55C5AF8B2285}"/>
                  </a:ext>
                </a:extLst>
              </p:cNvPr>
              <p:cNvSpPr txBox="1"/>
              <p:nvPr/>
            </p:nvSpPr>
            <p:spPr>
              <a:xfrm>
                <a:off x="6694872" y="2177601"/>
                <a:ext cx="143244" cy="166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739593E3-D9F1-50D8-2C7A-55C5AF8B2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872" y="2177601"/>
                <a:ext cx="143244" cy="166199"/>
              </a:xfrm>
              <a:prstGeom prst="rect">
                <a:avLst/>
              </a:prstGeom>
              <a:blipFill>
                <a:blip r:embed="rId80"/>
                <a:stretch>
                  <a:fillRect l="-25000" r="-16667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7789453"/>
      </p:ext>
    </p:extLst>
  </p:cSld>
  <p:clrMapOvr>
    <a:masterClrMapping/>
  </p:clrMapOvr>
</p:sld>
</file>

<file path=ppt/theme/theme1.xml><?xml version="1.0" encoding="utf-8"?>
<a:theme xmlns:a="http://schemas.openxmlformats.org/drawingml/2006/main" name="10 September 2009">
  <a:themeElements>
    <a:clrScheme name="10 September 2009 1">
      <a:dk1>
        <a:srgbClr val="6D6E70"/>
      </a:dk1>
      <a:lt1>
        <a:srgbClr val="FFFFFF"/>
      </a:lt1>
      <a:dk2>
        <a:srgbClr val="191919"/>
      </a:dk2>
      <a:lt2>
        <a:srgbClr val="B2B2B2"/>
      </a:lt2>
      <a:accent1>
        <a:srgbClr val="00B0DA"/>
      </a:accent1>
      <a:accent2>
        <a:srgbClr val="00B0DA"/>
      </a:accent2>
      <a:accent3>
        <a:srgbClr val="FFFFFF"/>
      </a:accent3>
      <a:accent4>
        <a:srgbClr val="5C5D5F"/>
      </a:accent4>
      <a:accent5>
        <a:srgbClr val="AAD4EA"/>
      </a:accent5>
      <a:accent6>
        <a:srgbClr val="009FC5"/>
      </a:accent6>
      <a:hlink>
        <a:srgbClr val="00B0DA"/>
      </a:hlink>
      <a:folHlink>
        <a:srgbClr val="AB1A86"/>
      </a:folHlink>
    </a:clrScheme>
    <a:fontScheme name="10 September 2009">
      <a:majorFont>
        <a:latin typeface="HelvNeue Light for IBM"/>
        <a:ea typeface=""/>
        <a:cs typeface=""/>
      </a:majorFont>
      <a:minorFont>
        <a:latin typeface="HelvNeue Light for IB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191919"/>
            </a:solidFill>
            <a:effectLst/>
            <a:latin typeface="HelvNeue Light for IB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191919"/>
            </a:solidFill>
            <a:effectLst/>
            <a:latin typeface="HelvNeue Light for IBM" pitchFamily="34" charset="0"/>
          </a:defRPr>
        </a:defPPr>
      </a:lstStyle>
    </a:lnDef>
  </a:objectDefaults>
  <a:extraClrSchemeLst>
    <a:extraClrScheme>
      <a:clrScheme name="10 September 2009 1">
        <a:dk1>
          <a:srgbClr val="6D6E70"/>
        </a:dk1>
        <a:lt1>
          <a:srgbClr val="FFFFFF"/>
        </a:lt1>
        <a:dk2>
          <a:srgbClr val="191919"/>
        </a:dk2>
        <a:lt2>
          <a:srgbClr val="B2B2B2"/>
        </a:lt2>
        <a:accent1>
          <a:srgbClr val="00B0DA"/>
        </a:accent1>
        <a:accent2>
          <a:srgbClr val="00B0DA"/>
        </a:accent2>
        <a:accent3>
          <a:srgbClr val="FFFFFF"/>
        </a:accent3>
        <a:accent4>
          <a:srgbClr val="5C5D5F"/>
        </a:accent4>
        <a:accent5>
          <a:srgbClr val="AAD4EA"/>
        </a:accent5>
        <a:accent6>
          <a:srgbClr val="009FC5"/>
        </a:accent6>
        <a:hlink>
          <a:srgbClr val="00B0DA"/>
        </a:hlink>
        <a:folHlink>
          <a:srgbClr val="AB1A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74977</TotalTime>
  <Words>4958</Words>
  <Application>Microsoft Macintosh PowerPoint</Application>
  <PresentationFormat>On-screen Show (16:9)</PresentationFormat>
  <Paragraphs>1087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Cambria Math</vt:lpstr>
      <vt:lpstr>Courier New</vt:lpstr>
      <vt:lpstr>Helvetica Neue</vt:lpstr>
      <vt:lpstr>Helvetica Neue Light</vt:lpstr>
      <vt:lpstr>HelvNeue Light for IBM</vt:lpstr>
      <vt:lpstr>Times New Roman</vt:lpstr>
      <vt:lpstr>Wingdings</vt:lpstr>
      <vt:lpstr>10 September 2009</vt:lpstr>
      <vt:lpstr>Logical Credal Networks</vt:lpstr>
      <vt:lpstr>Knowledge Representation and Reasoning</vt:lpstr>
      <vt:lpstr>Knowledge Representation and Reasoning</vt:lpstr>
      <vt:lpstr>Outline</vt:lpstr>
      <vt:lpstr>Probabilistic Logic</vt:lpstr>
      <vt:lpstr>Probabilistic Logic</vt:lpstr>
      <vt:lpstr>Probabilistic Logic, Inference and Independence</vt:lpstr>
      <vt:lpstr>Probabilistic Logic, Inference and Independence</vt:lpstr>
      <vt:lpstr>Why Independencies?</vt:lpstr>
      <vt:lpstr>Graphical Models and Independencies</vt:lpstr>
      <vt:lpstr>Graphical Models and Independencies</vt:lpstr>
      <vt:lpstr>Graphical Models and Independencies</vt:lpstr>
      <vt:lpstr>Bayesian Networks</vt:lpstr>
      <vt:lpstr>Outline</vt:lpstr>
      <vt:lpstr>Logical Credal Networks</vt:lpstr>
      <vt:lpstr>A Simple Example</vt:lpstr>
      <vt:lpstr>Inference: Answering Queries in LCNs</vt:lpstr>
      <vt:lpstr>A Simple Example</vt:lpstr>
      <vt:lpstr>LCNs and Independence</vt:lpstr>
      <vt:lpstr>LCNs and Independence</vt:lpstr>
      <vt:lpstr>Stamps</vt:lpstr>
      <vt:lpstr>Primal Graph</vt:lpstr>
      <vt:lpstr>Local Markov Condition</vt:lpstr>
      <vt:lpstr>Exact Inference in LCNs</vt:lpstr>
      <vt:lpstr>Example</vt:lpstr>
      <vt:lpstr>Approximate Inference in LCNs</vt:lpstr>
      <vt:lpstr>ARIEL: AppRoximate InfErence in LCNs</vt:lpstr>
      <vt:lpstr>Properties</vt:lpstr>
      <vt:lpstr>MAP and Marginal MAP Inference</vt:lpstr>
      <vt:lpstr>MAP and MMAP Tasks in LCNs</vt:lpstr>
      <vt:lpstr>Exact MAP/MMAP Algorithms</vt:lpstr>
      <vt:lpstr>Approximate MAP/MMAP Algorithms</vt:lpstr>
      <vt:lpstr>Outline</vt:lpstr>
      <vt:lpstr>Results – Exact Inference</vt:lpstr>
      <vt:lpstr>Results – Approximate Inference</vt:lpstr>
      <vt:lpstr>Results – MAP Inference</vt:lpstr>
      <vt:lpstr>Conclusion</vt:lpstr>
      <vt:lpstr>Extension: Neural Message-Passing</vt:lpstr>
      <vt:lpstr>Extension: Deep Logical Credal Networks</vt:lpstr>
      <vt:lpstr>Markov Conditions and Factorization in LCNs</vt:lpstr>
      <vt:lpstr>Markov Conditions and Factorization in LCNs</vt:lpstr>
    </vt:vector>
  </TitlesOfParts>
  <Company>IBM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IBM Presentations: Smart Planet Template</dc:title>
  <dc:creator>krisbiron</dc:creator>
  <cp:lastModifiedBy>Radu Marinescu</cp:lastModifiedBy>
  <cp:revision>2278</cp:revision>
  <dcterms:created xsi:type="dcterms:W3CDTF">2014-12-08T21:56:56Z</dcterms:created>
  <dcterms:modified xsi:type="dcterms:W3CDTF">2024-10-10T19:56:17Z</dcterms:modified>
</cp:coreProperties>
</file>