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5143500" cx="9144000"/>
  <p:notesSz cx="6858000" cy="9144000"/>
  <p:embeddedFontLst>
    <p:embeddedFont>
      <p:font typeface="Roboto"/>
      <p:regular r:id="rId25"/>
      <p:bold r:id="rId26"/>
      <p:italic r:id="rId27"/>
      <p:boldItalic r:id="rId28"/>
    </p:embeddedFont>
    <p:embeddedFont>
      <p:font typeface="Montserrat"/>
      <p:regular r:id="rId29"/>
      <p:bold r:id="rId30"/>
      <p:italic r:id="rId31"/>
      <p:boldItalic r:id="rId32"/>
    </p:embeddedFont>
    <p:embeddedFont>
      <p:font typeface="Lato"/>
      <p:regular r:id="rId33"/>
      <p:bold r:id="rId34"/>
      <p:italic r:id="rId35"/>
      <p:boldItalic r:id="rId36"/>
    </p:embeddedFont>
    <p:embeddedFont>
      <p:font typeface="EB Garamond"/>
      <p:regular r:id="rId37"/>
      <p:bold r:id="rId38"/>
      <p:italic r:id="rId39"/>
      <p:boldItalic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EBGaramond-boldItalic.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Roboto-bold.fntdata"/><Relationship Id="rId25" Type="http://schemas.openxmlformats.org/officeDocument/2006/relationships/font" Target="fonts/Roboto-regular.fntdata"/><Relationship Id="rId28" Type="http://schemas.openxmlformats.org/officeDocument/2006/relationships/font" Target="fonts/Roboto-boldItalic.fntdata"/><Relationship Id="rId27" Type="http://schemas.openxmlformats.org/officeDocument/2006/relationships/font" Target="fonts/Roboto-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Montserrat-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Montserrat-italic.fntdata"/><Relationship Id="rId30" Type="http://schemas.openxmlformats.org/officeDocument/2006/relationships/font" Target="fonts/Montserrat-bold.fntdata"/><Relationship Id="rId11" Type="http://schemas.openxmlformats.org/officeDocument/2006/relationships/slide" Target="slides/slide6.xml"/><Relationship Id="rId33" Type="http://schemas.openxmlformats.org/officeDocument/2006/relationships/font" Target="fonts/Lato-regular.fntdata"/><Relationship Id="rId10" Type="http://schemas.openxmlformats.org/officeDocument/2006/relationships/slide" Target="slides/slide5.xml"/><Relationship Id="rId32" Type="http://schemas.openxmlformats.org/officeDocument/2006/relationships/font" Target="fonts/Montserrat-boldItalic.fntdata"/><Relationship Id="rId13" Type="http://schemas.openxmlformats.org/officeDocument/2006/relationships/slide" Target="slides/slide8.xml"/><Relationship Id="rId35" Type="http://schemas.openxmlformats.org/officeDocument/2006/relationships/font" Target="fonts/Lato-italic.fntdata"/><Relationship Id="rId12" Type="http://schemas.openxmlformats.org/officeDocument/2006/relationships/slide" Target="slides/slide7.xml"/><Relationship Id="rId34" Type="http://schemas.openxmlformats.org/officeDocument/2006/relationships/font" Target="fonts/Lato-bold.fntdata"/><Relationship Id="rId15" Type="http://schemas.openxmlformats.org/officeDocument/2006/relationships/slide" Target="slides/slide10.xml"/><Relationship Id="rId37" Type="http://schemas.openxmlformats.org/officeDocument/2006/relationships/font" Target="fonts/EBGaramond-regular.fntdata"/><Relationship Id="rId14" Type="http://schemas.openxmlformats.org/officeDocument/2006/relationships/slide" Target="slides/slide9.xml"/><Relationship Id="rId36" Type="http://schemas.openxmlformats.org/officeDocument/2006/relationships/font" Target="fonts/Lato-boldItalic.fntdata"/><Relationship Id="rId17" Type="http://schemas.openxmlformats.org/officeDocument/2006/relationships/slide" Target="slides/slide12.xml"/><Relationship Id="rId39" Type="http://schemas.openxmlformats.org/officeDocument/2006/relationships/font" Target="fonts/EBGaramond-italic.fntdata"/><Relationship Id="rId16" Type="http://schemas.openxmlformats.org/officeDocument/2006/relationships/slide" Target="slides/slide11.xml"/><Relationship Id="rId38" Type="http://schemas.openxmlformats.org/officeDocument/2006/relationships/font" Target="fonts/EBGaramond-bold.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c6f73a04f_0_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c6f73a04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c6f73a04f_0_3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c6f73a04f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our workflow, we will go through each step and describe the details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2175b85e3e8_0_11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2175b85e3e8_0_1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Clr>
                <a:schemeClr val="dk1"/>
              </a:buClr>
              <a:buSzPts val="1100"/>
              <a:buFont typeface="Arial"/>
              <a:buNone/>
            </a:pPr>
            <a:r>
              <a:rPr lang="en">
                <a:solidFill>
                  <a:schemeClr val="dk1"/>
                </a:solidFill>
                <a:latin typeface="EB Garamond"/>
                <a:ea typeface="EB Garamond"/>
                <a:cs typeface="EB Garamond"/>
                <a:sym typeface="EB Garamond"/>
              </a:rPr>
              <a:t>The material is to be encoded in line with a developed XML schema for social media content. The encoding is to allow:</a:t>
            </a:r>
            <a:endParaRPr>
              <a:solidFill>
                <a:schemeClr val="dk1"/>
              </a:solidFill>
              <a:latin typeface="EB Garamond"/>
              <a:ea typeface="EB Garamond"/>
              <a:cs typeface="EB Garamond"/>
              <a:sym typeface="EB Garamond"/>
            </a:endParaRPr>
          </a:p>
          <a:p>
            <a:pPr indent="0" lvl="0" marL="0" rtl="0" algn="just">
              <a:spcBef>
                <a:spcPts val="0"/>
              </a:spcBef>
              <a:spcAft>
                <a:spcPts val="0"/>
              </a:spcAft>
              <a:buClr>
                <a:schemeClr val="dk1"/>
              </a:buClr>
              <a:buSzPts val="1100"/>
              <a:buFont typeface="Arial"/>
              <a:buNone/>
            </a:pPr>
            <a:r>
              <a:t/>
            </a:r>
            <a:endParaRPr>
              <a:solidFill>
                <a:schemeClr val="dk1"/>
              </a:solidFill>
              <a:latin typeface="EB Garamond"/>
              <a:ea typeface="EB Garamond"/>
              <a:cs typeface="EB Garamond"/>
              <a:sym typeface="EB Garamond"/>
            </a:endParaRPr>
          </a:p>
          <a:p>
            <a:pPr indent="-298450" lvl="0" marL="457200" rtl="0" algn="just">
              <a:spcBef>
                <a:spcPts val="0"/>
              </a:spcBef>
              <a:spcAft>
                <a:spcPts val="0"/>
              </a:spcAft>
              <a:buClr>
                <a:schemeClr val="dk1"/>
              </a:buClr>
              <a:buSzPts val="1100"/>
              <a:buFont typeface="EB Garamond"/>
              <a:buChar char="-"/>
            </a:pPr>
            <a:r>
              <a:rPr lang="en">
                <a:solidFill>
                  <a:schemeClr val="dk1"/>
                </a:solidFill>
                <a:latin typeface="EB Garamond"/>
                <a:ea typeface="EB Garamond"/>
                <a:cs typeface="EB Garamond"/>
                <a:sym typeface="EB Garamond"/>
              </a:rPr>
              <a:t>Representation of multiple sources in one edition, sources meaning both different platforms as well as different methods of data acquisition</a:t>
            </a:r>
            <a:endParaRPr>
              <a:solidFill>
                <a:schemeClr val="dk1"/>
              </a:solidFill>
              <a:latin typeface="EB Garamond"/>
              <a:ea typeface="EB Garamond"/>
              <a:cs typeface="EB Garamond"/>
              <a:sym typeface="EB Garamond"/>
            </a:endParaRPr>
          </a:p>
          <a:p>
            <a:pPr indent="-298450" lvl="0" marL="457200" rtl="0" algn="just">
              <a:spcBef>
                <a:spcPts val="0"/>
              </a:spcBef>
              <a:spcAft>
                <a:spcPts val="0"/>
              </a:spcAft>
              <a:buClr>
                <a:schemeClr val="dk1"/>
              </a:buClr>
              <a:buSzPts val="1100"/>
              <a:buFont typeface="EB Garamond"/>
              <a:buChar char="-"/>
            </a:pPr>
            <a:r>
              <a:rPr lang="en">
                <a:solidFill>
                  <a:schemeClr val="dk1"/>
                </a:solidFill>
                <a:latin typeface="EB Garamond"/>
                <a:ea typeface="EB Garamond"/>
                <a:cs typeface="EB Garamond"/>
                <a:sym typeface="EB Garamond"/>
              </a:rPr>
              <a:t>Clear indication of crawl method and time</a:t>
            </a:r>
            <a:endParaRPr>
              <a:solidFill>
                <a:schemeClr val="dk1"/>
              </a:solidFill>
              <a:latin typeface="EB Garamond"/>
              <a:ea typeface="EB Garamond"/>
              <a:cs typeface="EB Garamond"/>
              <a:sym typeface="EB Garamond"/>
            </a:endParaRPr>
          </a:p>
          <a:p>
            <a:pPr indent="-298450" lvl="0" marL="457200" rtl="0" algn="just">
              <a:spcBef>
                <a:spcPts val="0"/>
              </a:spcBef>
              <a:spcAft>
                <a:spcPts val="0"/>
              </a:spcAft>
              <a:buClr>
                <a:schemeClr val="dk1"/>
              </a:buClr>
              <a:buSzPts val="1100"/>
              <a:buFont typeface="EB Garamond"/>
              <a:buChar char="-"/>
            </a:pPr>
            <a:r>
              <a:rPr lang="en">
                <a:solidFill>
                  <a:schemeClr val="dk1"/>
                </a:solidFill>
                <a:latin typeface="EB Garamond"/>
                <a:ea typeface="EB Garamond"/>
                <a:cs typeface="EB Garamond"/>
                <a:sym typeface="EB Garamond"/>
              </a:rPr>
              <a:t>To be as platform-agnostic as possible while still capturing the essence of the platform interactions</a:t>
            </a:r>
            <a:endParaRPr>
              <a:solidFill>
                <a:schemeClr val="dk1"/>
              </a:solidFill>
            </a:endParaRPr>
          </a:p>
          <a:p>
            <a:pPr indent="0" lvl="0" marL="0" rtl="0" algn="just">
              <a:spcBef>
                <a:spcPts val="0"/>
              </a:spcBef>
              <a:spcAft>
                <a:spcPts val="0"/>
              </a:spcAft>
              <a:buClr>
                <a:schemeClr val="dk1"/>
              </a:buClr>
              <a:buSzPts val="1100"/>
              <a:buFont typeface="Arial"/>
              <a:buNone/>
            </a:pPr>
            <a:r>
              <a:t/>
            </a:r>
            <a:endParaRPr>
              <a:solidFill>
                <a:schemeClr val="dk1"/>
              </a:solidFill>
              <a:latin typeface="EB Garamond"/>
              <a:ea typeface="EB Garamond"/>
              <a:cs typeface="EB Garamond"/>
              <a:sym typeface="EB Garamond"/>
            </a:endParaRPr>
          </a:p>
          <a:p>
            <a:pPr indent="0" lvl="0" marL="0" rtl="0" algn="just">
              <a:spcBef>
                <a:spcPts val="0"/>
              </a:spcBef>
              <a:spcAft>
                <a:spcPts val="0"/>
              </a:spcAft>
              <a:buNone/>
            </a:pPr>
            <a:r>
              <a:t/>
            </a:r>
            <a:endParaRPr>
              <a:solidFill>
                <a:schemeClr val="dk1"/>
              </a:solidFill>
              <a:latin typeface="EB Garamond"/>
              <a:ea typeface="EB Garamond"/>
              <a:cs typeface="EB Garamond"/>
              <a:sym typeface="EB Garamond"/>
            </a:endParaRPr>
          </a:p>
          <a:p>
            <a:pPr indent="0" lvl="0" marL="0" rtl="0" algn="just">
              <a:spcBef>
                <a:spcPts val="0"/>
              </a:spcBef>
              <a:spcAft>
                <a:spcPts val="0"/>
              </a:spcAft>
              <a:buNone/>
            </a:pPr>
            <a:r>
              <a:rPr lang="en">
                <a:solidFill>
                  <a:schemeClr val="dk1"/>
                </a:solidFill>
                <a:latin typeface="EB Garamond"/>
                <a:ea typeface="EB Garamond"/>
                <a:cs typeface="EB Garamond"/>
                <a:sym typeface="EB Garamond"/>
              </a:rPr>
              <a:t>Walled gardens</a:t>
            </a:r>
            <a:endParaRPr>
              <a:solidFill>
                <a:schemeClr val="dk1"/>
              </a:solidFill>
              <a:latin typeface="EB Garamond"/>
              <a:ea typeface="EB Garamond"/>
              <a:cs typeface="EB Garamond"/>
              <a:sym typeface="EB Garamond"/>
            </a:endParaRPr>
          </a:p>
          <a:p>
            <a:pPr indent="0" lvl="0" marL="0" rtl="0" algn="just">
              <a:spcBef>
                <a:spcPts val="0"/>
              </a:spcBef>
              <a:spcAft>
                <a:spcPts val="0"/>
              </a:spcAft>
              <a:buNone/>
            </a:pPr>
            <a:r>
              <a:t/>
            </a:r>
            <a:endParaRPr>
              <a:solidFill>
                <a:schemeClr val="dk1"/>
              </a:solidFill>
              <a:latin typeface="EB Garamond"/>
              <a:ea typeface="EB Garamond"/>
              <a:cs typeface="EB Garamond"/>
              <a:sym typeface="EB Garamond"/>
            </a:endParaRPr>
          </a:p>
          <a:p>
            <a:pPr indent="0" lvl="0" marL="0" rtl="0" algn="just">
              <a:spcBef>
                <a:spcPts val="0"/>
              </a:spcBef>
              <a:spcAft>
                <a:spcPts val="0"/>
              </a:spcAft>
              <a:buNone/>
            </a:pPr>
            <a:r>
              <a:rPr lang="en">
                <a:solidFill>
                  <a:schemeClr val="dk1"/>
                </a:solidFill>
                <a:latin typeface="EB Garamond"/>
                <a:ea typeface="EB Garamond"/>
                <a:cs typeface="EB Garamond"/>
                <a:sym typeface="EB Garamond"/>
              </a:rPr>
              <a:t>Data is business </a:t>
            </a:r>
            <a:r>
              <a:rPr lang="en">
                <a:solidFill>
                  <a:schemeClr val="dk1"/>
                </a:solidFill>
                <a:latin typeface="EB Garamond"/>
                <a:ea typeface="EB Garamond"/>
                <a:cs typeface="EB Garamond"/>
                <a:sym typeface="EB Garamond"/>
              </a:rPr>
              <a:t>asset</a:t>
            </a:r>
            <a:endParaRPr>
              <a:solidFill>
                <a:schemeClr val="dk1"/>
              </a:solidFill>
              <a:latin typeface="EB Garamond"/>
              <a:ea typeface="EB Garamond"/>
              <a:cs typeface="EB Garamond"/>
              <a:sym typeface="EB Garamond"/>
            </a:endParaRPr>
          </a:p>
          <a:p>
            <a:pPr indent="0" lvl="0" marL="0" rtl="0" algn="just">
              <a:spcBef>
                <a:spcPts val="0"/>
              </a:spcBef>
              <a:spcAft>
                <a:spcPts val="0"/>
              </a:spcAft>
              <a:buNone/>
            </a:pPr>
            <a:r>
              <a:t/>
            </a:r>
            <a:endParaRPr>
              <a:solidFill>
                <a:schemeClr val="dk1"/>
              </a:solidFill>
              <a:latin typeface="EB Garamond"/>
              <a:ea typeface="EB Garamond"/>
              <a:cs typeface="EB Garamond"/>
              <a:sym typeface="EB Garamond"/>
            </a:endParaRPr>
          </a:p>
          <a:p>
            <a:pPr indent="0" lvl="0" marL="0" rtl="0" algn="just">
              <a:spcBef>
                <a:spcPts val="0"/>
              </a:spcBef>
              <a:spcAft>
                <a:spcPts val="0"/>
              </a:spcAft>
              <a:buNone/>
            </a:pPr>
            <a:r>
              <a:rPr lang="en">
                <a:solidFill>
                  <a:schemeClr val="dk1"/>
                </a:solidFill>
                <a:latin typeface="EB Garamond"/>
                <a:ea typeface="EB Garamond"/>
                <a:cs typeface="EB Garamond"/>
                <a:sym typeface="EB Garamond"/>
              </a:rPr>
              <a:t>Example: link shorteners </a:t>
            </a:r>
            <a:endParaRPr>
              <a:solidFill>
                <a:schemeClr val="dk1"/>
              </a:solidFill>
              <a:latin typeface="EB Garamond"/>
              <a:ea typeface="EB Garamond"/>
              <a:cs typeface="EB Garamond"/>
              <a:sym typeface="EB Garamond"/>
            </a:endParaRPr>
          </a:p>
          <a:p>
            <a:pPr indent="0" lvl="0" marL="0" rtl="0" algn="just">
              <a:spcBef>
                <a:spcPts val="0"/>
              </a:spcBef>
              <a:spcAft>
                <a:spcPts val="0"/>
              </a:spcAft>
              <a:buNone/>
            </a:pPr>
            <a:r>
              <a:t/>
            </a:r>
            <a:endParaRPr>
              <a:solidFill>
                <a:schemeClr val="dk1"/>
              </a:solidFill>
              <a:latin typeface="EB Garamond"/>
              <a:ea typeface="EB Garamond"/>
              <a:cs typeface="EB Garamond"/>
              <a:sym typeface="EB Garamond"/>
            </a:endParaRPr>
          </a:p>
          <a:p>
            <a:pPr indent="0" lvl="0" marL="0" rtl="0" algn="just">
              <a:spcBef>
                <a:spcPts val="0"/>
              </a:spcBef>
              <a:spcAft>
                <a:spcPts val="0"/>
              </a:spcAft>
              <a:buNone/>
            </a:pPr>
            <a:r>
              <a:rPr lang="en">
                <a:solidFill>
                  <a:schemeClr val="dk1"/>
                </a:solidFill>
                <a:latin typeface="EB Garamond"/>
                <a:ea typeface="EB Garamond"/>
                <a:cs typeface="EB Garamond"/>
                <a:sym typeface="EB Garamond"/>
              </a:rPr>
              <a:t>Consider crawl depth</a:t>
            </a:r>
            <a:endParaRPr>
              <a:solidFill>
                <a:schemeClr val="dk1"/>
              </a:solidFill>
              <a:latin typeface="EB Garamond"/>
              <a:ea typeface="EB Garamond"/>
              <a:cs typeface="EB Garamond"/>
              <a:sym typeface="EB Garamond"/>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2175b85e3e8_0_12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2175b85e3e8_0_1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Clr>
                <a:schemeClr val="dk1"/>
              </a:buClr>
              <a:buSzPts val="1100"/>
              <a:buFont typeface="Arial"/>
              <a:buNone/>
            </a:pPr>
            <a:r>
              <a:rPr lang="en">
                <a:solidFill>
                  <a:schemeClr val="dk1"/>
                </a:solidFill>
                <a:latin typeface="EB Garamond"/>
                <a:ea typeface="EB Garamond"/>
                <a:cs typeface="EB Garamond"/>
                <a:sym typeface="EB Garamond"/>
              </a:rPr>
              <a:t>I have mentioned</a:t>
            </a:r>
            <a:r>
              <a:rPr lang="en">
                <a:solidFill>
                  <a:schemeClr val="dk1"/>
                </a:solidFill>
                <a:latin typeface="EB Garamond"/>
                <a:ea typeface="EB Garamond"/>
                <a:cs typeface="EB Garamond"/>
                <a:sym typeface="EB Garamond"/>
              </a:rPr>
              <a:t> digital editions’ reliance on methodologies designed for linear text. Implied in this debate is the question of whether to opt for the adaptation of a TEI-schema or to start a new development which will be incompatible with existing systems. The choices made in relation to the encoding of data are in line with the stated use cases and the encoding objectives:</a:t>
            </a:r>
            <a:endParaRPr>
              <a:solidFill>
                <a:schemeClr val="dk1"/>
              </a:solidFill>
              <a:latin typeface="EB Garamond"/>
              <a:ea typeface="EB Garamond"/>
              <a:cs typeface="EB Garamond"/>
              <a:sym typeface="EB Garamond"/>
            </a:endParaRPr>
          </a:p>
          <a:p>
            <a:pPr indent="0" lvl="0" marL="0" rtl="0" algn="just">
              <a:spcBef>
                <a:spcPts val="0"/>
              </a:spcBef>
              <a:spcAft>
                <a:spcPts val="0"/>
              </a:spcAft>
              <a:buClr>
                <a:schemeClr val="dk1"/>
              </a:buClr>
              <a:buSzPts val="1100"/>
              <a:buFont typeface="Arial"/>
              <a:buNone/>
            </a:pPr>
            <a:r>
              <a:t/>
            </a:r>
            <a:endParaRPr>
              <a:solidFill>
                <a:schemeClr val="dk1"/>
              </a:solidFill>
              <a:latin typeface="EB Garamond"/>
              <a:ea typeface="EB Garamond"/>
              <a:cs typeface="EB Garamond"/>
              <a:sym typeface="EB Garamond"/>
            </a:endParaRPr>
          </a:p>
          <a:p>
            <a:pPr indent="-298450" lvl="0" marL="457200" rtl="0" algn="just">
              <a:spcBef>
                <a:spcPts val="0"/>
              </a:spcBef>
              <a:spcAft>
                <a:spcPts val="0"/>
              </a:spcAft>
              <a:buClr>
                <a:schemeClr val="dk1"/>
              </a:buClr>
              <a:buSzPts val="1100"/>
              <a:buFont typeface="EB Garamond"/>
              <a:buAutoNum type="arabicParenR"/>
            </a:pPr>
            <a:r>
              <a:rPr lang="en">
                <a:solidFill>
                  <a:schemeClr val="dk1"/>
                </a:solidFill>
                <a:latin typeface="EB Garamond"/>
                <a:ea typeface="EB Garamond"/>
                <a:cs typeface="EB Garamond"/>
                <a:sym typeface="EB Garamond"/>
              </a:rPr>
              <a:t>The encoding structure curates the data in line with use case objective A - it stabilises the material by converting it from a live social media post into a static object</a:t>
            </a:r>
            <a:endParaRPr>
              <a:solidFill>
                <a:schemeClr val="dk1"/>
              </a:solidFill>
              <a:latin typeface="EB Garamond"/>
              <a:ea typeface="EB Garamond"/>
              <a:cs typeface="EB Garamond"/>
              <a:sym typeface="EB Garamond"/>
            </a:endParaRPr>
          </a:p>
          <a:p>
            <a:pPr indent="-298450" lvl="0" marL="457200" rtl="0" algn="just">
              <a:spcBef>
                <a:spcPts val="0"/>
              </a:spcBef>
              <a:spcAft>
                <a:spcPts val="0"/>
              </a:spcAft>
              <a:buClr>
                <a:schemeClr val="dk1"/>
              </a:buClr>
              <a:buSzPts val="1100"/>
              <a:buFont typeface="EB Garamond"/>
              <a:buAutoNum type="arabicParenR"/>
            </a:pPr>
            <a:r>
              <a:rPr lang="en">
                <a:solidFill>
                  <a:schemeClr val="dk1"/>
                </a:solidFill>
                <a:latin typeface="EB Garamond"/>
                <a:ea typeface="EB Garamond"/>
                <a:cs typeface="EB Garamond"/>
                <a:sym typeface="EB Garamond"/>
              </a:rPr>
              <a:t>The encoding structure treats these converted elements not as a linear text, but as objects which can be flexibly re-arranged, enriched and contextualised (Objective B). It allows TEI elements to be used within the structure, yet it is in its entirety not a TEI schema.</a:t>
            </a:r>
            <a:endParaRPr>
              <a:solidFill>
                <a:schemeClr val="dk1"/>
              </a:solidFill>
              <a:latin typeface="EB Garamond"/>
              <a:ea typeface="EB Garamond"/>
              <a:cs typeface="EB Garamond"/>
              <a:sym typeface="EB Garamond"/>
            </a:endParaRPr>
          </a:p>
          <a:p>
            <a:pPr indent="-298450" lvl="0" marL="457200" rtl="0" algn="just">
              <a:spcBef>
                <a:spcPts val="0"/>
              </a:spcBef>
              <a:spcAft>
                <a:spcPts val="0"/>
              </a:spcAft>
              <a:buClr>
                <a:schemeClr val="dk1"/>
              </a:buClr>
              <a:buSzPts val="1100"/>
              <a:buFont typeface="EB Garamond"/>
              <a:buAutoNum type="arabicParenR"/>
            </a:pPr>
            <a:r>
              <a:rPr lang="en">
                <a:solidFill>
                  <a:schemeClr val="dk1"/>
                </a:solidFill>
                <a:latin typeface="EB Garamond"/>
                <a:ea typeface="EB Garamond"/>
                <a:cs typeface="EB Garamond"/>
                <a:sym typeface="EB Garamond"/>
              </a:rPr>
              <a:t>The encoding structure acknowledges through its design that algorithmically curated feeds do not have one, but many </a:t>
            </a:r>
            <a:r>
              <a:rPr i="1" lang="en">
                <a:solidFill>
                  <a:schemeClr val="dk1"/>
                </a:solidFill>
                <a:latin typeface="EB Garamond"/>
                <a:ea typeface="EB Garamond"/>
                <a:cs typeface="EB Garamond"/>
                <a:sym typeface="EB Garamond"/>
              </a:rPr>
              <a:t>ideal texts.</a:t>
            </a:r>
            <a:r>
              <a:rPr lang="en">
                <a:solidFill>
                  <a:schemeClr val="dk1"/>
                </a:solidFill>
                <a:latin typeface="EB Garamond"/>
                <a:ea typeface="EB Garamond"/>
                <a:cs typeface="EB Garamond"/>
                <a:sym typeface="EB Garamond"/>
              </a:rPr>
              <a:t> It accounts for this by providing linked information on the data source and the crawl/access time.</a:t>
            </a:r>
            <a:endParaRPr>
              <a:solidFill>
                <a:schemeClr val="dk1"/>
              </a:solidFill>
              <a:latin typeface="EB Garamond"/>
              <a:ea typeface="EB Garamond"/>
              <a:cs typeface="EB Garamond"/>
              <a:sym typeface="EB Garamond"/>
            </a:endParaRPr>
          </a:p>
          <a:p>
            <a:pPr indent="-298450" lvl="0" marL="457200" rtl="0" algn="just">
              <a:spcBef>
                <a:spcPts val="0"/>
              </a:spcBef>
              <a:spcAft>
                <a:spcPts val="0"/>
              </a:spcAft>
              <a:buClr>
                <a:schemeClr val="dk1"/>
              </a:buClr>
              <a:buSzPts val="1100"/>
              <a:buFont typeface="EB Garamond"/>
              <a:buAutoNum type="arabicParenR"/>
            </a:pPr>
            <a:r>
              <a:rPr lang="en">
                <a:solidFill>
                  <a:schemeClr val="dk1"/>
                </a:solidFill>
                <a:latin typeface="EB Garamond"/>
                <a:ea typeface="EB Garamond"/>
                <a:cs typeface="EB Garamond"/>
                <a:sym typeface="EB Garamond"/>
              </a:rPr>
              <a:t>The number of platform-specific elements is deliberately reduced to facilitate a multi-source approach over the accurate recreation of one platform.</a:t>
            </a:r>
            <a:endParaRPr>
              <a:solidFill>
                <a:schemeClr val="dk1"/>
              </a:solidFill>
              <a:latin typeface="EB Garamond"/>
              <a:ea typeface="EB Garamond"/>
              <a:cs typeface="EB Garamond"/>
              <a:sym typeface="EB Garamond"/>
            </a:endParaRPr>
          </a:p>
          <a:p>
            <a:pPr indent="-298450" lvl="0" marL="457200" rtl="0" algn="just">
              <a:spcBef>
                <a:spcPts val="0"/>
              </a:spcBef>
              <a:spcAft>
                <a:spcPts val="0"/>
              </a:spcAft>
              <a:buClr>
                <a:schemeClr val="dk1"/>
              </a:buClr>
              <a:buSzPts val="1100"/>
              <a:buFont typeface="EB Garamond"/>
              <a:buAutoNum type="arabicParenR"/>
            </a:pPr>
            <a:r>
              <a:rPr lang="en">
                <a:solidFill>
                  <a:schemeClr val="dk1"/>
                </a:solidFill>
                <a:latin typeface="EB Garamond"/>
                <a:ea typeface="EB Garamond"/>
                <a:cs typeface="EB Garamond"/>
                <a:sym typeface="EB Garamond"/>
              </a:rPr>
              <a:t>The encoding structure uses a minimalist approach - it aims to encode what is necessary using the simplest structure.</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2175b85e3e8_0_12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2175b85e3e8_0_12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Clr>
                <a:schemeClr val="dk1"/>
              </a:buClr>
              <a:buSzPts val="1100"/>
              <a:buFont typeface="Arial"/>
              <a:buNone/>
            </a:pPr>
            <a:r>
              <a:rPr lang="en">
                <a:solidFill>
                  <a:schemeClr val="dk1"/>
                </a:solidFill>
                <a:latin typeface="EB Garamond"/>
                <a:ea typeface="EB Garamond"/>
                <a:cs typeface="EB Garamond"/>
                <a:sym typeface="EB Garamond"/>
              </a:rPr>
              <a:t>The minimum attributes in &lt;post&gt; identify:</a:t>
            </a:r>
            <a:endParaRPr>
              <a:solidFill>
                <a:schemeClr val="dk1"/>
              </a:solidFill>
              <a:latin typeface="EB Garamond"/>
              <a:ea typeface="EB Garamond"/>
              <a:cs typeface="EB Garamond"/>
              <a:sym typeface="EB Garamond"/>
            </a:endParaRPr>
          </a:p>
          <a:p>
            <a:pPr indent="0" lvl="0" marL="0" rtl="0" algn="just">
              <a:spcBef>
                <a:spcPts val="0"/>
              </a:spcBef>
              <a:spcAft>
                <a:spcPts val="0"/>
              </a:spcAft>
              <a:buClr>
                <a:schemeClr val="dk1"/>
              </a:buClr>
              <a:buSzPts val="1100"/>
              <a:buFont typeface="Arial"/>
              <a:buNone/>
            </a:pPr>
            <a:r>
              <a:t/>
            </a:r>
            <a:endParaRPr>
              <a:solidFill>
                <a:schemeClr val="dk1"/>
              </a:solidFill>
              <a:latin typeface="EB Garamond"/>
              <a:ea typeface="EB Garamond"/>
              <a:cs typeface="EB Garamond"/>
              <a:sym typeface="EB Garamond"/>
            </a:endParaRPr>
          </a:p>
          <a:p>
            <a:pPr indent="-298450" lvl="0" marL="457200" rtl="0" algn="just">
              <a:spcBef>
                <a:spcPts val="0"/>
              </a:spcBef>
              <a:spcAft>
                <a:spcPts val="0"/>
              </a:spcAft>
              <a:buClr>
                <a:schemeClr val="dk1"/>
              </a:buClr>
              <a:buSzPts val="1100"/>
              <a:buFont typeface="EB Garamond"/>
              <a:buChar char="-"/>
            </a:pPr>
            <a:r>
              <a:rPr lang="en">
                <a:solidFill>
                  <a:schemeClr val="dk1"/>
                </a:solidFill>
                <a:latin typeface="EB Garamond"/>
                <a:ea typeface="EB Garamond"/>
                <a:cs typeface="EB Garamond"/>
                <a:sym typeface="EB Garamond"/>
              </a:rPr>
              <a:t>The element ID. This is internal to the edition and used and as an identifier</a:t>
            </a:r>
            <a:endParaRPr>
              <a:solidFill>
                <a:schemeClr val="dk1"/>
              </a:solidFill>
              <a:latin typeface="EB Garamond"/>
              <a:ea typeface="EB Garamond"/>
              <a:cs typeface="EB Garamond"/>
              <a:sym typeface="EB Garamond"/>
            </a:endParaRPr>
          </a:p>
          <a:p>
            <a:pPr indent="-298450" lvl="0" marL="457200" rtl="0" algn="just">
              <a:spcBef>
                <a:spcPts val="0"/>
              </a:spcBef>
              <a:spcAft>
                <a:spcPts val="0"/>
              </a:spcAft>
              <a:buClr>
                <a:schemeClr val="dk1"/>
              </a:buClr>
              <a:buSzPts val="1100"/>
              <a:buFont typeface="EB Garamond"/>
              <a:buChar char="-"/>
            </a:pPr>
            <a:r>
              <a:rPr lang="en">
                <a:solidFill>
                  <a:schemeClr val="dk1"/>
                </a:solidFill>
                <a:latin typeface="EB Garamond"/>
                <a:ea typeface="EB Garamond"/>
                <a:cs typeface="EB Garamond"/>
                <a:sym typeface="EB Garamond"/>
              </a:rPr>
              <a:t>The type of post. This can be used to identify the platform, can also indicate a standalone post or retweet, reply, etc. Where the type of post refers to another post, the ID must be provided.</a:t>
            </a:r>
            <a:endParaRPr>
              <a:solidFill>
                <a:schemeClr val="dk1"/>
              </a:solidFill>
              <a:latin typeface="EB Garamond"/>
              <a:ea typeface="EB Garamond"/>
              <a:cs typeface="EB Garamond"/>
              <a:sym typeface="EB Garamond"/>
            </a:endParaRPr>
          </a:p>
          <a:p>
            <a:pPr indent="-298450" lvl="0" marL="457200" rtl="0" algn="just">
              <a:spcBef>
                <a:spcPts val="0"/>
              </a:spcBef>
              <a:spcAft>
                <a:spcPts val="0"/>
              </a:spcAft>
              <a:buClr>
                <a:schemeClr val="dk1"/>
              </a:buClr>
              <a:buSzPts val="1100"/>
              <a:buFont typeface="EB Garamond"/>
              <a:buChar char="-"/>
            </a:pPr>
            <a:r>
              <a:rPr lang="en">
                <a:solidFill>
                  <a:schemeClr val="dk1"/>
                </a:solidFill>
                <a:latin typeface="EB Garamond"/>
                <a:ea typeface="EB Garamond"/>
                <a:cs typeface="EB Garamond"/>
                <a:sym typeface="EB Garamond"/>
              </a:rPr>
              <a:t>The creation by a user, a bot or the system.</a:t>
            </a:r>
            <a:endParaRPr>
              <a:solidFill>
                <a:schemeClr val="dk1"/>
              </a:solidFill>
              <a:latin typeface="EB Garamond"/>
              <a:ea typeface="EB Garamond"/>
              <a:cs typeface="EB Garamond"/>
              <a:sym typeface="EB Garamond"/>
            </a:endParaRPr>
          </a:p>
          <a:p>
            <a:pPr indent="-298450" lvl="0" marL="457200" rtl="0" algn="just">
              <a:spcBef>
                <a:spcPts val="0"/>
              </a:spcBef>
              <a:spcAft>
                <a:spcPts val="0"/>
              </a:spcAft>
              <a:buClr>
                <a:schemeClr val="dk1"/>
              </a:buClr>
              <a:buSzPts val="1100"/>
              <a:buFont typeface="EB Garamond"/>
              <a:buChar char="-"/>
            </a:pPr>
            <a:r>
              <a:rPr lang="en">
                <a:solidFill>
                  <a:schemeClr val="dk1"/>
                </a:solidFill>
                <a:latin typeface="EB Garamond"/>
                <a:ea typeface="EB Garamond"/>
                <a:cs typeface="EB Garamond"/>
                <a:sym typeface="EB Garamond"/>
              </a:rPr>
              <a:t>A unique identifier for the account which links to a dataset with information on the user profile at the time of the crawl. This dataset may be a relational database, or XML-encoded information. </a:t>
            </a:r>
            <a:endParaRPr>
              <a:solidFill>
                <a:schemeClr val="dk1"/>
              </a:solidFill>
              <a:latin typeface="EB Garamond"/>
              <a:ea typeface="EB Garamond"/>
              <a:cs typeface="EB Garamond"/>
              <a:sym typeface="EB Garamond"/>
            </a:endParaRPr>
          </a:p>
          <a:p>
            <a:pPr indent="-298450" lvl="0" marL="457200" rtl="0" algn="just">
              <a:spcBef>
                <a:spcPts val="0"/>
              </a:spcBef>
              <a:spcAft>
                <a:spcPts val="0"/>
              </a:spcAft>
              <a:buClr>
                <a:schemeClr val="dk1"/>
              </a:buClr>
              <a:buSzPts val="1100"/>
              <a:buFont typeface="EB Garamond"/>
              <a:buChar char="-"/>
            </a:pPr>
            <a:r>
              <a:rPr lang="en">
                <a:solidFill>
                  <a:schemeClr val="dk1"/>
                </a:solidFill>
                <a:latin typeface="EB Garamond"/>
                <a:ea typeface="EB Garamond"/>
                <a:cs typeface="EB Garamond"/>
                <a:sym typeface="EB Garamond"/>
              </a:rPr>
              <a:t>The creation time and date.</a:t>
            </a:r>
            <a:endParaRPr>
              <a:solidFill>
                <a:schemeClr val="dk1"/>
              </a:solidFill>
              <a:latin typeface="EB Garamond"/>
              <a:ea typeface="EB Garamond"/>
              <a:cs typeface="EB Garamond"/>
              <a:sym typeface="EB Garamond"/>
            </a:endParaRPr>
          </a:p>
          <a:p>
            <a:pPr indent="-298450" lvl="0" marL="457200" rtl="0" algn="just">
              <a:spcBef>
                <a:spcPts val="0"/>
              </a:spcBef>
              <a:spcAft>
                <a:spcPts val="0"/>
              </a:spcAft>
              <a:buClr>
                <a:schemeClr val="dk1"/>
              </a:buClr>
              <a:buSzPts val="1100"/>
              <a:buFont typeface="EB Garamond"/>
              <a:buChar char="-"/>
            </a:pPr>
            <a:r>
              <a:rPr lang="en">
                <a:solidFill>
                  <a:schemeClr val="dk1"/>
                </a:solidFill>
                <a:latin typeface="EB Garamond"/>
                <a:ea typeface="EB Garamond"/>
                <a:cs typeface="EB Garamond"/>
                <a:sym typeface="EB Garamond"/>
              </a:rPr>
              <a:t>The crawlId which links to the crawl dataset. This dataset holds metadata about the data source and helps describe the available data. This dataset can also take any form that is relevant to the research project and the scope of the edition.</a:t>
            </a:r>
            <a:endParaRPr>
              <a:solidFill>
                <a:schemeClr val="dk1"/>
              </a:solidFill>
              <a:latin typeface="EB Garamond"/>
              <a:ea typeface="EB Garamond"/>
              <a:cs typeface="EB Garamond"/>
              <a:sym typeface="EB Garamond"/>
            </a:endParaRPr>
          </a:p>
          <a:p>
            <a:pPr indent="0" lvl="0" marL="0" rtl="0" algn="just">
              <a:spcBef>
                <a:spcPts val="0"/>
              </a:spcBef>
              <a:spcAft>
                <a:spcPts val="0"/>
              </a:spcAft>
              <a:buClr>
                <a:schemeClr val="dk1"/>
              </a:buClr>
              <a:buSzPts val="1100"/>
              <a:buFont typeface="Arial"/>
              <a:buNone/>
            </a:pPr>
            <a:r>
              <a:t/>
            </a:r>
            <a:endParaRPr>
              <a:solidFill>
                <a:schemeClr val="dk1"/>
              </a:solidFill>
              <a:latin typeface="EB Garamond"/>
              <a:ea typeface="EB Garamond"/>
              <a:cs typeface="EB Garamond"/>
              <a:sym typeface="EB Garamond"/>
            </a:endParaRPr>
          </a:p>
          <a:p>
            <a:pPr indent="0" lvl="0" marL="0" rtl="0" algn="just">
              <a:spcBef>
                <a:spcPts val="0"/>
              </a:spcBef>
              <a:spcAft>
                <a:spcPts val="0"/>
              </a:spcAft>
              <a:buClr>
                <a:schemeClr val="dk1"/>
              </a:buClr>
              <a:buSzPts val="1100"/>
              <a:buFont typeface="Arial"/>
              <a:buNone/>
            </a:pPr>
            <a:r>
              <a:rPr lang="en">
                <a:solidFill>
                  <a:schemeClr val="dk1"/>
                </a:solidFill>
                <a:latin typeface="EB Garamond"/>
                <a:ea typeface="EB Garamond"/>
                <a:cs typeface="EB Garamond"/>
                <a:sym typeface="EB Garamond"/>
              </a:rPr>
              <a:t>Within the &lt;post&gt; element, TEI elements can be used as necessary. For example, images can either be described as a whole, or parts of images can be annotated using the existing &lt;zone&gt; element. This enables individual projects to define relevant elements through the extensive library of TEI elements.</a:t>
            </a:r>
            <a:endParaRPr>
              <a:solidFill>
                <a:schemeClr val="dk1"/>
              </a:solidFill>
              <a:latin typeface="EB Garamond"/>
              <a:ea typeface="EB Garamond"/>
              <a:cs typeface="EB Garamond"/>
              <a:sym typeface="EB Garamond"/>
            </a:endParaRPr>
          </a:p>
          <a:p>
            <a:pPr indent="0" lvl="0" marL="0" rtl="0" algn="just">
              <a:spcBef>
                <a:spcPts val="0"/>
              </a:spcBef>
              <a:spcAft>
                <a:spcPts val="0"/>
              </a:spcAft>
              <a:buClr>
                <a:schemeClr val="dk1"/>
              </a:buClr>
              <a:buSzPts val="1100"/>
              <a:buFont typeface="Arial"/>
              <a:buNone/>
            </a:pPr>
            <a:r>
              <a:t/>
            </a:r>
            <a:endParaRPr>
              <a:solidFill>
                <a:schemeClr val="dk1"/>
              </a:solidFill>
              <a:latin typeface="EB Garamond"/>
              <a:ea typeface="EB Garamond"/>
              <a:cs typeface="EB Garamond"/>
              <a:sym typeface="EB Garamond"/>
            </a:endParaRPr>
          </a:p>
          <a:p>
            <a:pPr indent="0" lvl="0" marL="0" rtl="0" algn="just">
              <a:spcBef>
                <a:spcPts val="0"/>
              </a:spcBef>
              <a:spcAft>
                <a:spcPts val="0"/>
              </a:spcAft>
              <a:buClr>
                <a:schemeClr val="dk1"/>
              </a:buClr>
              <a:buSzPts val="1100"/>
              <a:buFont typeface="Arial"/>
              <a:buNone/>
            </a:pPr>
            <a:r>
              <a:rPr lang="en">
                <a:solidFill>
                  <a:schemeClr val="dk1"/>
                </a:solidFill>
                <a:latin typeface="EB Garamond"/>
                <a:ea typeface="EB Garamond"/>
                <a:cs typeface="EB Garamond"/>
                <a:sym typeface="EB Garamond"/>
              </a:rPr>
              <a:t>The profile dataset describes the user profiles belonging to the posts. As a minimum, the profile dataset includes the profile picture and text at the time of the data collection, as well as a reference to the data source. The level of detail here is platform and use-case specific, but at a minimum should provide enough information to contextualise the post at the time of capture. In the case of the C21 Editions project, this profile dataset was realised through XML-encoded data, but a number of solutions such as JSON arrays or relational databases are possible.</a:t>
            </a:r>
            <a:endParaRPr>
              <a:solidFill>
                <a:schemeClr val="dk1"/>
              </a:solidFill>
              <a:latin typeface="EB Garamond"/>
              <a:ea typeface="EB Garamond"/>
              <a:cs typeface="EB Garamond"/>
              <a:sym typeface="EB Garamond"/>
            </a:endParaRPr>
          </a:p>
          <a:p>
            <a:pPr indent="0" lvl="0" marL="0" rtl="0" algn="just">
              <a:spcBef>
                <a:spcPts val="0"/>
              </a:spcBef>
              <a:spcAft>
                <a:spcPts val="0"/>
              </a:spcAft>
              <a:buClr>
                <a:schemeClr val="dk1"/>
              </a:buClr>
              <a:buSzPts val="1100"/>
              <a:buFont typeface="Arial"/>
              <a:buNone/>
            </a:pPr>
            <a:r>
              <a:t/>
            </a:r>
            <a:endParaRPr>
              <a:solidFill>
                <a:schemeClr val="dk1"/>
              </a:solidFill>
              <a:latin typeface="EB Garamond"/>
              <a:ea typeface="EB Garamond"/>
              <a:cs typeface="EB Garamond"/>
              <a:sym typeface="EB Garamond"/>
            </a:endParaRPr>
          </a:p>
          <a:p>
            <a:pPr indent="0" lvl="0" marL="0" rtl="0" algn="just">
              <a:spcBef>
                <a:spcPts val="0"/>
              </a:spcBef>
              <a:spcAft>
                <a:spcPts val="0"/>
              </a:spcAft>
              <a:buClr>
                <a:schemeClr val="dk1"/>
              </a:buClr>
              <a:buSzPts val="1100"/>
              <a:buFont typeface="Arial"/>
              <a:buNone/>
            </a:pPr>
            <a:r>
              <a:rPr lang="en">
                <a:solidFill>
                  <a:schemeClr val="dk1"/>
                </a:solidFill>
                <a:latin typeface="EB Garamond"/>
                <a:ea typeface="EB Garamond"/>
                <a:cs typeface="EB Garamond"/>
                <a:sym typeface="EB Garamond"/>
              </a:rPr>
              <a:t>Finally, the &lt;post&gt; element refers to its own datasource through the crawlId attribute. The crawl dataset holds general information about the data source such as the way data was acquired (through manual collection, data  export, a crawler, etc). It further provides information about the licence the data falls under. This can be used to account for platform-specific limitations on the usage of data. The data structure allows multiple data sources to be used alongside each other, including data with different usage rights and restrictions. As in the case of the profile dataset, this crawl database can be realised using structured markup or relational databases as needed for the scope of an edition.</a:t>
            </a:r>
            <a:endParaRPr>
              <a:solidFill>
                <a:schemeClr val="dk1"/>
              </a:solidFill>
              <a:latin typeface="EB Garamond"/>
              <a:ea typeface="EB Garamond"/>
              <a:cs typeface="EB Garamond"/>
              <a:sym typeface="EB Garamond"/>
            </a:endParaRPr>
          </a:p>
          <a:p>
            <a:pPr indent="0" lvl="0" marL="0" rtl="0" algn="just">
              <a:spcBef>
                <a:spcPts val="0"/>
              </a:spcBef>
              <a:spcAft>
                <a:spcPts val="0"/>
              </a:spcAft>
              <a:buClr>
                <a:schemeClr val="dk1"/>
              </a:buClr>
              <a:buSzPts val="1100"/>
              <a:buFont typeface="Arial"/>
              <a:buNone/>
            </a:pPr>
            <a:r>
              <a:t/>
            </a:r>
            <a:endParaRPr>
              <a:solidFill>
                <a:schemeClr val="dk1"/>
              </a:solidFill>
              <a:latin typeface="EB Garamond"/>
              <a:ea typeface="EB Garamond"/>
              <a:cs typeface="EB Garamond"/>
              <a:sym typeface="EB Garamond"/>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2175b85e3e8_0_12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2175b85e3e8_0_12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Two different approaches here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Timeline, which treats the timestamp as the smallest common denominator for the data and </a:t>
            </a:r>
            <a:r>
              <a:rPr lang="en"/>
              <a:t>presents</a:t>
            </a:r>
            <a:r>
              <a:rPr lang="en"/>
              <a:t> on a linear scale</a:t>
            </a:r>
            <a:endParaRPr/>
          </a:p>
          <a:p>
            <a:pPr indent="0" lvl="0" marL="0" rtl="0" algn="l">
              <a:spcBef>
                <a:spcPts val="0"/>
              </a:spcBef>
              <a:spcAft>
                <a:spcPts val="0"/>
              </a:spcAft>
              <a:buNone/>
            </a:pPr>
            <a:r>
              <a:rPr lang="en"/>
              <a:t>Works for small data sets</a:t>
            </a:r>
            <a:endParaRPr/>
          </a:p>
          <a:p>
            <a:pPr indent="0" lvl="0" marL="0" rtl="0" algn="l">
              <a:spcBef>
                <a:spcPts val="0"/>
              </a:spcBef>
              <a:spcAft>
                <a:spcPts val="0"/>
              </a:spcAft>
              <a:buNone/>
            </a:pPr>
            <a:r>
              <a:rPr lang="en"/>
              <a:t>Combine with other sources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Network (graph_presenter deep zoom tool)</a:t>
            </a:r>
            <a:endParaRPr/>
          </a:p>
          <a:p>
            <a:pPr indent="0" lvl="0" marL="0" rtl="0" algn="l">
              <a:spcBef>
                <a:spcPts val="0"/>
              </a:spcBef>
              <a:spcAft>
                <a:spcPts val="0"/>
              </a:spcAft>
              <a:buNone/>
            </a:pPr>
            <a:r>
              <a:rPr lang="en"/>
              <a:t>Allows zooming and tiling</a:t>
            </a:r>
            <a:endParaRPr/>
          </a:p>
          <a:p>
            <a:pPr indent="0" lvl="0" marL="0" rtl="0" algn="l">
              <a:spcBef>
                <a:spcPts val="0"/>
              </a:spcBef>
              <a:spcAft>
                <a:spcPts val="0"/>
              </a:spcAft>
              <a:buNone/>
            </a:pPr>
            <a:r>
              <a:rPr lang="en"/>
              <a:t>Nodes can be highlighted by clicking on them</a:t>
            </a:r>
            <a:endParaRPr/>
          </a:p>
          <a:p>
            <a:pPr indent="0" lvl="0" marL="0" rtl="0" algn="l">
              <a:spcBef>
                <a:spcPts val="0"/>
              </a:spcBef>
              <a:spcAft>
                <a:spcPts val="0"/>
              </a:spcAft>
              <a:buNone/>
            </a:pPr>
            <a:r>
              <a:rPr lang="en"/>
              <a:t>Good for large datasets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Combination of the two also possible, timeline showing the changes in a network.</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2175b85e3e8_0_12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2175b85e3e8_0_12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There is low interoperability with DSE that only focus on text - what is the value if sources are incompatible?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Not very complicated on a small scale - but how to advise on a structure that can be used for interoperable DSEs?  How do we balance ethics on such a large scale?</a:t>
            </a:r>
            <a:endParaRPr/>
          </a:p>
          <a:p>
            <a:pPr indent="0" lvl="0" marL="0" rtl="0" algn="l">
              <a:spcBef>
                <a:spcPts val="0"/>
              </a:spcBef>
              <a:spcAft>
                <a:spcPts val="0"/>
              </a:spcAft>
              <a:buNone/>
            </a:pPr>
            <a:r>
              <a:t/>
            </a:r>
            <a:endParaRPr/>
          </a:p>
          <a:p>
            <a:pPr indent="0" lvl="0" marL="0" rtl="0" algn="just">
              <a:spcBef>
                <a:spcPts val="0"/>
              </a:spcBef>
              <a:spcAft>
                <a:spcPts val="0"/>
              </a:spcAft>
              <a:buNone/>
            </a:pPr>
            <a:r>
              <a:rPr lang="en">
                <a:solidFill>
                  <a:schemeClr val="dk1"/>
                </a:solidFill>
                <a:latin typeface="EB Garamond"/>
                <a:ea typeface="EB Garamond"/>
                <a:cs typeface="EB Garamond"/>
                <a:sym typeface="EB Garamond"/>
              </a:rPr>
              <a:t>Building a digital edition from archived social media content brings additional challenges, as the outlined workflow has shown. These challenges are largely rooted in the incompatibility of tools and methods for digital editions with archived social media data. </a:t>
            </a:r>
            <a:endParaRPr>
              <a:solidFill>
                <a:schemeClr val="dk1"/>
              </a:solidFill>
              <a:latin typeface="EB Garamond"/>
              <a:ea typeface="EB Garamond"/>
              <a:cs typeface="EB Garamond"/>
              <a:sym typeface="EB Garamond"/>
            </a:endParaRPr>
          </a:p>
          <a:p>
            <a:pPr indent="0" lvl="0" marL="0" rtl="0" algn="just">
              <a:spcBef>
                <a:spcPts val="0"/>
              </a:spcBef>
              <a:spcAft>
                <a:spcPts val="0"/>
              </a:spcAft>
              <a:buNone/>
            </a:pPr>
            <a:r>
              <a:rPr lang="en">
                <a:solidFill>
                  <a:schemeClr val="dk1"/>
                </a:solidFill>
                <a:latin typeface="EB Garamond"/>
                <a:ea typeface="EB Garamond"/>
                <a:cs typeface="EB Garamond"/>
                <a:sym typeface="EB Garamond"/>
              </a:rPr>
              <a:t>Regarding tools, no widely accepted model for the annotation of archived web content in general exists. Where solutions are available, they generally struggle to capture time-based media, interactive environments and mobile-specific content such as apps. </a:t>
            </a:r>
            <a:endParaRPr>
              <a:solidFill>
                <a:schemeClr val="dk1"/>
              </a:solidFill>
              <a:latin typeface="EB Garamond"/>
              <a:ea typeface="EB Garamond"/>
              <a:cs typeface="EB Garamond"/>
              <a:sym typeface="EB Garamond"/>
            </a:endParaRPr>
          </a:p>
          <a:p>
            <a:pPr indent="0" lvl="0" marL="0" rtl="0" algn="just">
              <a:spcBef>
                <a:spcPts val="0"/>
              </a:spcBef>
              <a:spcAft>
                <a:spcPts val="0"/>
              </a:spcAft>
              <a:buNone/>
            </a:pPr>
            <a:r>
              <a:rPr lang="en">
                <a:solidFill>
                  <a:schemeClr val="dk1"/>
                </a:solidFill>
                <a:latin typeface="EB Garamond"/>
                <a:ea typeface="EB Garamond"/>
                <a:cs typeface="EB Garamond"/>
                <a:sym typeface="EB Garamond"/>
              </a:rPr>
              <a:t>While developments exist, new solutions are difficult to integrate with existing tools such as TEI schemas. Regarding methods, editions face even greater challenges. In the majority of cases, social media content is curated through an algorithm. This means there is no single </a:t>
            </a:r>
            <a:r>
              <a:rPr i="1" lang="en">
                <a:solidFill>
                  <a:schemeClr val="dk1"/>
                </a:solidFill>
                <a:latin typeface="EB Garamond"/>
                <a:ea typeface="EB Garamond"/>
                <a:cs typeface="EB Garamond"/>
                <a:sym typeface="EB Garamond"/>
              </a:rPr>
              <a:t>ideal text </a:t>
            </a:r>
            <a:r>
              <a:rPr lang="en">
                <a:solidFill>
                  <a:schemeClr val="dk1"/>
                </a:solidFill>
                <a:latin typeface="EB Garamond"/>
                <a:ea typeface="EB Garamond"/>
                <a:cs typeface="EB Garamond"/>
                <a:sym typeface="EB Garamond"/>
              </a:rPr>
              <a:t>or </a:t>
            </a:r>
            <a:r>
              <a:rPr i="1" lang="en">
                <a:solidFill>
                  <a:schemeClr val="dk1"/>
                </a:solidFill>
                <a:latin typeface="EB Garamond"/>
                <a:ea typeface="EB Garamond"/>
                <a:cs typeface="EB Garamond"/>
                <a:sym typeface="EB Garamond"/>
              </a:rPr>
              <a:t>work</a:t>
            </a:r>
            <a:r>
              <a:rPr lang="en">
                <a:solidFill>
                  <a:schemeClr val="dk1"/>
                </a:solidFill>
                <a:latin typeface="EB Garamond"/>
                <a:ea typeface="EB Garamond"/>
                <a:cs typeface="EB Garamond"/>
                <a:sym typeface="EB Garamond"/>
              </a:rPr>
              <a:t> to be reconstructed, as the text a user experiences is highly personalised. </a:t>
            </a:r>
            <a:endParaRPr>
              <a:solidFill>
                <a:schemeClr val="dk1"/>
              </a:solidFill>
              <a:latin typeface="EB Garamond"/>
              <a:ea typeface="EB Garamond"/>
              <a:cs typeface="EB Garamond"/>
              <a:sym typeface="EB Garamond"/>
            </a:endParaRPr>
          </a:p>
          <a:p>
            <a:pPr indent="0" lvl="0" marL="0" rtl="0" algn="just">
              <a:spcBef>
                <a:spcPts val="0"/>
              </a:spcBef>
              <a:spcAft>
                <a:spcPts val="0"/>
              </a:spcAft>
              <a:buClr>
                <a:schemeClr val="dk1"/>
              </a:buClr>
              <a:buSzPts val="1100"/>
              <a:buFont typeface="Arial"/>
              <a:buNone/>
            </a:pPr>
            <a:r>
              <a:rPr lang="en">
                <a:solidFill>
                  <a:schemeClr val="dk1"/>
                </a:solidFill>
                <a:latin typeface="EB Garamond"/>
                <a:ea typeface="EB Garamond"/>
                <a:cs typeface="EB Garamond"/>
                <a:sym typeface="EB Garamond"/>
              </a:rPr>
              <a:t>While it is still possible to arrive at data-based insight into the dominant content in a social network for a certain time and user base, tools which have been developed for the analysis of linear text struggle with the analysis of algorithmically curated hypertext.</a:t>
            </a:r>
            <a:endParaRPr>
              <a:solidFill>
                <a:schemeClr val="dk1"/>
              </a:solidFill>
              <a:latin typeface="EB Garamond"/>
              <a:ea typeface="EB Garamond"/>
              <a:cs typeface="EB Garamond"/>
              <a:sym typeface="EB Garamond"/>
            </a:endParaRPr>
          </a:p>
          <a:p>
            <a:pPr indent="0" lvl="0" marL="0" rtl="0" algn="just">
              <a:spcBef>
                <a:spcPts val="0"/>
              </a:spcBef>
              <a:spcAft>
                <a:spcPts val="0"/>
              </a:spcAft>
              <a:buClr>
                <a:schemeClr val="dk1"/>
              </a:buClr>
              <a:buSzPts val="1100"/>
              <a:buFont typeface="Arial"/>
              <a:buNone/>
            </a:pPr>
            <a:r>
              <a:t/>
            </a:r>
            <a:endParaRPr>
              <a:solidFill>
                <a:schemeClr val="dk1"/>
              </a:solidFill>
              <a:latin typeface="EB Garamond"/>
              <a:ea typeface="EB Garamond"/>
              <a:cs typeface="EB Garamond"/>
              <a:sym typeface="EB Garamond"/>
            </a:endParaRPr>
          </a:p>
          <a:p>
            <a:pPr indent="0" lvl="0" marL="0" rtl="0" algn="just">
              <a:spcBef>
                <a:spcPts val="0"/>
              </a:spcBef>
              <a:spcAft>
                <a:spcPts val="0"/>
              </a:spcAft>
              <a:buClr>
                <a:schemeClr val="dk1"/>
              </a:buClr>
              <a:buSzPts val="1100"/>
              <a:buFont typeface="Arial"/>
              <a:buNone/>
            </a:pPr>
            <a:r>
              <a:rPr lang="en">
                <a:solidFill>
                  <a:schemeClr val="dk1"/>
                </a:solidFill>
                <a:latin typeface="EB Garamond"/>
                <a:ea typeface="EB Garamond"/>
                <a:cs typeface="EB Garamond"/>
                <a:sym typeface="EB Garamond"/>
              </a:rPr>
              <a:t>Levels of data access also present a significant challenge to the creation of an edition from archived social media content. The idea of extracting data from a social media platform to transform it into an edited element is at odds with the data capitalist business model of social media platforms. This and the above-mentioned automated curation make it difficult to apply traditional editing techniques. At the same time, a sample workflow such as the one described in this paper must aim for interoperability with existing workflows where possible. </a:t>
            </a:r>
            <a:endParaRPr>
              <a:solidFill>
                <a:schemeClr val="dk1"/>
              </a:solidFill>
              <a:latin typeface="EB Garamond"/>
              <a:ea typeface="EB Garamond"/>
              <a:cs typeface="EB Garamond"/>
              <a:sym typeface="EB Garamond"/>
            </a:endParaRPr>
          </a:p>
          <a:p>
            <a:pPr indent="0" lvl="0" marL="0" rtl="0" algn="just">
              <a:spcBef>
                <a:spcPts val="0"/>
              </a:spcBef>
              <a:spcAft>
                <a:spcPts val="0"/>
              </a:spcAft>
              <a:buClr>
                <a:schemeClr val="dk1"/>
              </a:buClr>
              <a:buSzPts val="1100"/>
              <a:buFont typeface="Arial"/>
              <a:buNone/>
            </a:pPr>
            <a:r>
              <a:t/>
            </a:r>
            <a:endParaRPr>
              <a:solidFill>
                <a:schemeClr val="dk1"/>
              </a:solidFill>
              <a:latin typeface="EB Garamond"/>
              <a:ea typeface="EB Garamond"/>
              <a:cs typeface="EB Garamond"/>
              <a:sym typeface="EB Garamond"/>
            </a:endParaRPr>
          </a:p>
          <a:p>
            <a:pPr indent="0" lvl="0" marL="0" rtl="0" algn="just">
              <a:spcBef>
                <a:spcPts val="0"/>
              </a:spcBef>
              <a:spcAft>
                <a:spcPts val="0"/>
              </a:spcAft>
              <a:buNone/>
            </a:pPr>
            <a:r>
              <a:rPr lang="en">
                <a:solidFill>
                  <a:schemeClr val="dk1"/>
                </a:solidFill>
                <a:latin typeface="EB Garamond"/>
                <a:ea typeface="EB Garamond"/>
                <a:cs typeface="EB Garamond"/>
                <a:sym typeface="EB Garamond"/>
              </a:rPr>
              <a:t>The solution presented here is a data scheme which is centred around the social media </a:t>
            </a:r>
            <a:r>
              <a:rPr i="1" lang="en">
                <a:solidFill>
                  <a:schemeClr val="dk1"/>
                </a:solidFill>
                <a:latin typeface="EB Garamond"/>
                <a:ea typeface="EB Garamond"/>
                <a:cs typeface="EB Garamond"/>
                <a:sym typeface="EB Garamond"/>
              </a:rPr>
              <a:t>element</a:t>
            </a:r>
            <a:r>
              <a:rPr lang="en">
                <a:solidFill>
                  <a:schemeClr val="dk1"/>
                </a:solidFill>
                <a:latin typeface="EB Garamond"/>
                <a:ea typeface="EB Garamond"/>
                <a:cs typeface="EB Garamond"/>
                <a:sym typeface="EB Garamond"/>
              </a:rPr>
              <a:t> and accounts for multiple data sources. The encoding scheme is as open as possible, allowing all TEI elements to be used without itself being based on hierarchic markup. Through the combination of hierarchical XML-based markup and relational databases, edited social media elements can be reconfigured through a frontent solution, so that multiple editions are possible from one set of encoded elements. </a:t>
            </a:r>
            <a:endParaRPr>
              <a:solidFill>
                <a:schemeClr val="dk1"/>
              </a:solidFill>
              <a:latin typeface="EB Garamond"/>
              <a:ea typeface="EB Garamond"/>
              <a:cs typeface="EB Garamond"/>
              <a:sym typeface="EB Garamond"/>
            </a:endParaRPr>
          </a:p>
          <a:p>
            <a:pPr indent="0" lvl="0" marL="0" rtl="0" algn="just">
              <a:spcBef>
                <a:spcPts val="0"/>
              </a:spcBef>
              <a:spcAft>
                <a:spcPts val="0"/>
              </a:spcAft>
              <a:buNone/>
            </a:pPr>
            <a:r>
              <a:rPr lang="en">
                <a:solidFill>
                  <a:schemeClr val="dk1"/>
                </a:solidFill>
                <a:latin typeface="EB Garamond"/>
                <a:ea typeface="EB Garamond"/>
                <a:cs typeface="EB Garamond"/>
                <a:sym typeface="EB Garamond"/>
              </a:rPr>
              <a:t>The presentation of these editions can also be chosen to represent the scale and scope of the edition. Two examples were presented, one timeline-based solution which understands the chronological sequence of elements as their unifying characteristic, and a directed network graph which visualises relations between elements. </a:t>
            </a:r>
            <a:endParaRPr>
              <a:solidFill>
                <a:schemeClr val="dk1"/>
              </a:solidFill>
              <a:latin typeface="EB Garamond"/>
              <a:ea typeface="EB Garamond"/>
              <a:cs typeface="EB Garamond"/>
              <a:sym typeface="EB Garamond"/>
            </a:endParaRPr>
          </a:p>
          <a:p>
            <a:pPr indent="0" lvl="0" marL="0" rtl="0" algn="just">
              <a:spcBef>
                <a:spcPts val="0"/>
              </a:spcBef>
              <a:spcAft>
                <a:spcPts val="0"/>
              </a:spcAft>
              <a:buClr>
                <a:schemeClr val="dk1"/>
              </a:buClr>
              <a:buSzPts val="1100"/>
              <a:buFont typeface="Arial"/>
              <a:buNone/>
            </a:pPr>
            <a:r>
              <a:rPr lang="en">
                <a:solidFill>
                  <a:schemeClr val="dk1"/>
                </a:solidFill>
                <a:latin typeface="EB Garamond"/>
                <a:ea typeface="EB Garamond"/>
                <a:cs typeface="EB Garamond"/>
                <a:sym typeface="EB Garamond"/>
              </a:rPr>
              <a:t>These interfaces are understood to provide users with a way to navigate and explore the edition, while individual elements can be presented in a range of ways ranging from deep zoom to XSL transformations. </a:t>
            </a:r>
            <a:endParaRPr>
              <a:solidFill>
                <a:schemeClr val="dk1"/>
              </a:solidFill>
              <a:latin typeface="EB Garamond"/>
              <a:ea typeface="EB Garamond"/>
              <a:cs typeface="EB Garamond"/>
              <a:sym typeface="EB Garamond"/>
            </a:endParaRPr>
          </a:p>
          <a:p>
            <a:pPr indent="0" lvl="0" marL="0" rtl="0" algn="just">
              <a:spcBef>
                <a:spcPts val="0"/>
              </a:spcBef>
              <a:spcAft>
                <a:spcPts val="0"/>
              </a:spcAft>
              <a:buClr>
                <a:schemeClr val="dk1"/>
              </a:buClr>
              <a:buSzPts val="1100"/>
              <a:buFont typeface="Arial"/>
              <a:buNone/>
            </a:pPr>
            <a:r>
              <a:t/>
            </a:r>
            <a:endParaRPr>
              <a:solidFill>
                <a:schemeClr val="dk1"/>
              </a:solidFill>
              <a:latin typeface="EB Garamond"/>
              <a:ea typeface="EB Garamond"/>
              <a:cs typeface="EB Garamond"/>
              <a:sym typeface="EB Garamond"/>
            </a:endParaRPr>
          </a:p>
          <a:p>
            <a:pPr indent="0" lvl="0" marL="0" rtl="0" algn="just">
              <a:spcBef>
                <a:spcPts val="0"/>
              </a:spcBef>
              <a:spcAft>
                <a:spcPts val="0"/>
              </a:spcAft>
              <a:buNone/>
            </a:pPr>
            <a:r>
              <a:rPr lang="en">
                <a:solidFill>
                  <a:schemeClr val="dk1"/>
                </a:solidFill>
                <a:latin typeface="EB Garamond"/>
                <a:ea typeface="EB Garamond"/>
                <a:cs typeface="EB Garamond"/>
                <a:sym typeface="EB Garamond"/>
              </a:rPr>
              <a:t>Through providing this workflow example, problems in creating a digital edition from archived social media content were illustrated, and sample solutions provided. These solutions were designed with the aim to be as inclusive and open as possible, while providing appropriate methods to encode born-digital content. Additionally, the workflow example provided a framework for creating digital editions that can be adapted to fit the needs of any project.</a:t>
            </a:r>
            <a:endParaRPr>
              <a:solidFill>
                <a:schemeClr val="dk1"/>
              </a:solidFill>
              <a:latin typeface="EB Garamond"/>
              <a:ea typeface="EB Garamond"/>
              <a:cs typeface="EB Garamond"/>
              <a:sym typeface="EB Garamond"/>
            </a:endParaRPr>
          </a:p>
          <a:p>
            <a:pPr indent="0" lvl="0" marL="0" rtl="0" algn="just">
              <a:spcBef>
                <a:spcPts val="0"/>
              </a:spcBef>
              <a:spcAft>
                <a:spcPts val="0"/>
              </a:spcAft>
              <a:buNone/>
            </a:pPr>
            <a:r>
              <a:t/>
            </a:r>
            <a:endParaRPr>
              <a:solidFill>
                <a:schemeClr val="dk1"/>
              </a:solidFill>
              <a:latin typeface="EB Garamond"/>
              <a:ea typeface="EB Garamond"/>
              <a:cs typeface="EB Garamond"/>
              <a:sym typeface="EB Garamond"/>
            </a:endParaRPr>
          </a:p>
          <a:p>
            <a:pPr indent="0" lvl="0" marL="0" rtl="0" algn="just">
              <a:spcBef>
                <a:spcPts val="0"/>
              </a:spcBef>
              <a:spcAft>
                <a:spcPts val="0"/>
              </a:spcAft>
              <a:buNone/>
            </a:pPr>
            <a:r>
              <a:rPr lang="en">
                <a:solidFill>
                  <a:schemeClr val="dk1"/>
                </a:solidFill>
                <a:latin typeface="EB Garamond"/>
                <a:ea typeface="EB Garamond"/>
                <a:cs typeface="EB Garamond"/>
                <a:sym typeface="EB Garamond"/>
              </a:rPr>
              <a:t>Thanks</a:t>
            </a:r>
            <a:endParaRPr>
              <a:solidFill>
                <a:schemeClr val="dk1"/>
              </a:solidFill>
              <a:latin typeface="EB Garamond"/>
              <a:ea typeface="EB Garamond"/>
              <a:cs typeface="EB Garamond"/>
              <a:sym typeface="EB Garamond"/>
            </a:endParaRPr>
          </a:p>
          <a:p>
            <a:pPr indent="0" lvl="0" marL="0" rtl="0" algn="just">
              <a:spcBef>
                <a:spcPts val="0"/>
              </a:spcBef>
              <a:spcAft>
                <a:spcPts val="0"/>
              </a:spcAft>
              <a:buNone/>
            </a:pPr>
            <a:r>
              <a:t/>
            </a:r>
            <a:endParaRPr>
              <a:solidFill>
                <a:schemeClr val="dk1"/>
              </a:solidFill>
              <a:latin typeface="EB Garamond"/>
              <a:ea typeface="EB Garamond"/>
              <a:cs typeface="EB Garamond"/>
              <a:sym typeface="EB Garamond"/>
            </a:endParaRPr>
          </a:p>
          <a:p>
            <a:pPr indent="0" lvl="0" marL="0" rtl="0" algn="just">
              <a:spcBef>
                <a:spcPts val="0"/>
              </a:spcBef>
              <a:spcAft>
                <a:spcPts val="0"/>
              </a:spcAft>
              <a:buNone/>
            </a:pPr>
            <a:r>
              <a:rPr lang="en">
                <a:solidFill>
                  <a:schemeClr val="dk1"/>
                </a:solidFill>
                <a:latin typeface="EB Garamond"/>
                <a:ea typeface="EB Garamond"/>
                <a:cs typeface="EB Garamond"/>
                <a:sym typeface="EB Garamond"/>
              </a:rPr>
              <a:t>I hope I was able to give you some insight into what we do and what the challenges are that we are working on. </a:t>
            </a:r>
            <a:endParaRPr>
              <a:solidFill>
                <a:schemeClr val="dk1"/>
              </a:solidFill>
              <a:latin typeface="EB Garamond"/>
              <a:ea typeface="EB Garamond"/>
              <a:cs typeface="EB Garamond"/>
              <a:sym typeface="EB Garamond"/>
            </a:endParaRPr>
          </a:p>
          <a:p>
            <a:pPr indent="0" lvl="0" marL="0" rtl="0" algn="just">
              <a:spcBef>
                <a:spcPts val="0"/>
              </a:spcBef>
              <a:spcAft>
                <a:spcPts val="0"/>
              </a:spcAft>
              <a:buNone/>
            </a:pPr>
            <a:r>
              <a:t/>
            </a:r>
            <a:endParaRPr>
              <a:solidFill>
                <a:schemeClr val="dk1"/>
              </a:solidFill>
              <a:latin typeface="EB Garamond"/>
              <a:ea typeface="EB Garamond"/>
              <a:cs typeface="EB Garamond"/>
              <a:sym typeface="EB Garamond"/>
            </a:endParaRPr>
          </a:p>
          <a:p>
            <a:pPr indent="0" lvl="0" marL="0" rtl="0" algn="just">
              <a:spcBef>
                <a:spcPts val="0"/>
              </a:spcBef>
              <a:spcAft>
                <a:spcPts val="0"/>
              </a:spcAft>
              <a:buClr>
                <a:schemeClr val="dk1"/>
              </a:buClr>
              <a:buSzPts val="1100"/>
              <a:buFont typeface="Arial"/>
              <a:buNone/>
            </a:pPr>
            <a:r>
              <a:rPr lang="en">
                <a:solidFill>
                  <a:schemeClr val="dk1"/>
                </a:solidFill>
                <a:latin typeface="EB Garamond"/>
                <a:ea typeface="EB Garamond"/>
                <a:cs typeface="EB Garamond"/>
                <a:sym typeface="EB Garamond"/>
              </a:rPr>
              <a:t>If you want to continue this conversation or like to learn more about the project…</a:t>
            </a:r>
            <a:endParaRPr>
              <a:solidFill>
                <a:schemeClr val="dk1"/>
              </a:solidFill>
              <a:latin typeface="EB Garamond"/>
              <a:ea typeface="EB Garamond"/>
              <a:cs typeface="EB Garamond"/>
              <a:sym typeface="EB Garamon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2175b85e3e8_0_12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2175b85e3e8_0_12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Clr>
                <a:schemeClr val="dk1"/>
              </a:buClr>
              <a:buSzPts val="1100"/>
              <a:buFont typeface="Arial"/>
              <a:buNone/>
            </a:pPr>
            <a:r>
              <a:t/>
            </a:r>
            <a:endParaRPr>
              <a:solidFill>
                <a:schemeClr val="dk1"/>
              </a:solidFill>
              <a:latin typeface="EB Garamond"/>
              <a:ea typeface="EB Garamond"/>
              <a:cs typeface="EB Garamond"/>
              <a:sym typeface="EB Garamond"/>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c6f73a04f_0_36: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c6f73a04f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c6f73a04f_0_42: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c6f73a04f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c6f73a04f_0_46: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c6f73a04f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c6f73a04f_0_5: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c6f73a04f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Little bit about me - humanities degree, DH phd.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Explain the project approach</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Need to cover some concepts from humanities and textual scholarship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c6f73a04f_0_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c6f73a04f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c6f73a04f_0_14: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c6f73a04f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300">
                <a:solidFill>
                  <a:schemeClr val="dk1"/>
                </a:solidFill>
                <a:latin typeface="Lato"/>
                <a:ea typeface="Lato"/>
                <a:cs typeface="Lato"/>
                <a:sym typeface="Lato"/>
              </a:rPr>
              <a:t>A scholarly edition is a scholarly enriched of a text that is prepared by an editor or team of editors in line with the edition objectives It is usually based on a critical examination of all available sources.</a:t>
            </a:r>
            <a:endParaRPr sz="1300">
              <a:solidFill>
                <a:schemeClr val="dk1"/>
              </a:solidFill>
              <a:latin typeface="Lato"/>
              <a:ea typeface="Lato"/>
              <a:cs typeface="Lato"/>
              <a:sym typeface="Lato"/>
            </a:endParaRPr>
          </a:p>
          <a:p>
            <a:pPr indent="0" lvl="0" marL="0" rtl="0" algn="l">
              <a:lnSpc>
                <a:spcPct val="115000"/>
              </a:lnSpc>
              <a:spcBef>
                <a:spcPts val="1200"/>
              </a:spcBef>
              <a:spcAft>
                <a:spcPts val="0"/>
              </a:spcAft>
              <a:buNone/>
            </a:pPr>
            <a:r>
              <a:t/>
            </a:r>
            <a:endParaRPr sz="1300">
              <a:solidFill>
                <a:schemeClr val="dk1"/>
              </a:solidFill>
              <a:latin typeface="Lato"/>
              <a:ea typeface="Lato"/>
              <a:cs typeface="Lato"/>
              <a:sym typeface="Lato"/>
            </a:endParaRPr>
          </a:p>
          <a:p>
            <a:pPr indent="0" lvl="0" marL="0" rtl="0" algn="l">
              <a:lnSpc>
                <a:spcPct val="115000"/>
              </a:lnSpc>
              <a:spcBef>
                <a:spcPts val="1200"/>
              </a:spcBef>
              <a:spcAft>
                <a:spcPts val="0"/>
              </a:spcAft>
              <a:buNone/>
            </a:pPr>
            <a:r>
              <a:rPr lang="en" sz="1300">
                <a:solidFill>
                  <a:schemeClr val="dk1"/>
                </a:solidFill>
                <a:latin typeface="Lato"/>
                <a:ea typeface="Lato"/>
                <a:cs typeface="Lato"/>
                <a:sym typeface="Lato"/>
              </a:rPr>
              <a:t>Breakdown:</a:t>
            </a:r>
            <a:endParaRPr sz="1300">
              <a:solidFill>
                <a:schemeClr val="dk1"/>
              </a:solidFill>
              <a:latin typeface="Lato"/>
              <a:ea typeface="Lato"/>
              <a:cs typeface="Lato"/>
              <a:sym typeface="Lato"/>
            </a:endParaRPr>
          </a:p>
          <a:p>
            <a:pPr indent="0" lvl="0" marL="0" rtl="0" algn="l">
              <a:lnSpc>
                <a:spcPct val="115000"/>
              </a:lnSpc>
              <a:spcBef>
                <a:spcPts val="1200"/>
              </a:spcBef>
              <a:spcAft>
                <a:spcPts val="0"/>
              </a:spcAft>
              <a:buNone/>
            </a:pPr>
            <a:r>
              <a:rPr lang="en" sz="1300">
                <a:solidFill>
                  <a:schemeClr val="dk1"/>
                </a:solidFill>
                <a:latin typeface="Lato"/>
                <a:ea typeface="Lato"/>
                <a:cs typeface="Lato"/>
                <a:sym typeface="Lato"/>
              </a:rPr>
              <a:t>Scholarly enriched: information is added. In this example, a transcription is added ( there is more that we cover later)</a:t>
            </a:r>
            <a:endParaRPr sz="1300">
              <a:solidFill>
                <a:schemeClr val="dk1"/>
              </a:solidFill>
              <a:latin typeface="Lato"/>
              <a:ea typeface="Lato"/>
              <a:cs typeface="Lato"/>
              <a:sym typeface="Lato"/>
            </a:endParaRPr>
          </a:p>
          <a:p>
            <a:pPr indent="0" lvl="0" marL="0" rtl="0" algn="l">
              <a:lnSpc>
                <a:spcPct val="115000"/>
              </a:lnSpc>
              <a:spcBef>
                <a:spcPts val="1200"/>
              </a:spcBef>
              <a:spcAft>
                <a:spcPts val="0"/>
              </a:spcAft>
              <a:buNone/>
            </a:pPr>
            <a:r>
              <a:rPr lang="en" sz="1300">
                <a:solidFill>
                  <a:schemeClr val="dk1"/>
                </a:solidFill>
                <a:latin typeface="Lato"/>
                <a:ea typeface="Lato"/>
                <a:cs typeface="Lato"/>
                <a:sym typeface="Lato"/>
              </a:rPr>
              <a:t>Prepared by an editor: Subject matter experts make documented decisions on the text. They evaluate sources, order and describe them.</a:t>
            </a:r>
            <a:endParaRPr sz="1300">
              <a:solidFill>
                <a:schemeClr val="dk1"/>
              </a:solidFill>
              <a:latin typeface="Lato"/>
              <a:ea typeface="Lato"/>
              <a:cs typeface="Lato"/>
              <a:sym typeface="Lato"/>
            </a:endParaRPr>
          </a:p>
          <a:p>
            <a:pPr indent="0" lvl="0" marL="0" rtl="0" algn="l">
              <a:lnSpc>
                <a:spcPct val="115000"/>
              </a:lnSpc>
              <a:spcBef>
                <a:spcPts val="1200"/>
              </a:spcBef>
              <a:spcAft>
                <a:spcPts val="0"/>
              </a:spcAft>
              <a:buNone/>
            </a:pPr>
            <a:r>
              <a:rPr lang="en" sz="1300">
                <a:solidFill>
                  <a:schemeClr val="dk1"/>
                </a:solidFill>
                <a:latin typeface="Lato"/>
                <a:ea typeface="Lato"/>
                <a:cs typeface="Lato"/>
                <a:sym typeface="Lato"/>
              </a:rPr>
              <a:t>Edition objectives: Classic example on an edition is textual transmission of texts that were copied over long periods of time. Also complex drafts and multiple editions can be included. If that is the objective, it is important to show the transmission history of every document. Other objectives might exist as well, as we will see with born-digital content.</a:t>
            </a:r>
            <a:endParaRPr sz="1300">
              <a:solidFill>
                <a:schemeClr val="dk1"/>
              </a:solidFill>
              <a:latin typeface="Lato"/>
              <a:ea typeface="Lato"/>
              <a:cs typeface="Lato"/>
              <a:sym typeface="Lato"/>
            </a:endParaRPr>
          </a:p>
          <a:p>
            <a:pPr indent="0" lvl="0" marL="0" rtl="0" algn="l">
              <a:lnSpc>
                <a:spcPct val="115000"/>
              </a:lnSpc>
              <a:spcBef>
                <a:spcPts val="1200"/>
              </a:spcBef>
              <a:spcAft>
                <a:spcPts val="1200"/>
              </a:spcAft>
              <a:buClr>
                <a:schemeClr val="dk1"/>
              </a:buClr>
              <a:buSzPts val="1100"/>
              <a:buFont typeface="Arial"/>
              <a:buNone/>
            </a:pPr>
            <a:r>
              <a:t/>
            </a:r>
            <a:endParaRPr sz="1300">
              <a:solidFill>
                <a:schemeClr val="lt1"/>
              </a:solidFill>
              <a:highlight>
                <a:schemeClr val="dk1"/>
              </a:highlight>
              <a:latin typeface="Lato"/>
              <a:ea typeface="Lato"/>
              <a:cs typeface="Lato"/>
              <a:sym typeface="Lato"/>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2163cae2964_0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2163cae2964_0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Explains sources</a:t>
            </a:r>
            <a:endParaRPr/>
          </a:p>
          <a:p>
            <a:pPr indent="0" lvl="0" marL="0" rtl="0" algn="l">
              <a:spcBef>
                <a:spcPts val="0"/>
              </a:spcBef>
              <a:spcAft>
                <a:spcPts val="0"/>
              </a:spcAft>
              <a:buNone/>
            </a:pPr>
            <a:r>
              <a:rPr lang="en"/>
              <a:t>Evaluates sources</a:t>
            </a:r>
            <a:endParaRPr/>
          </a:p>
          <a:p>
            <a:pPr indent="0" lvl="0" marL="0" rtl="0" algn="l">
              <a:spcBef>
                <a:spcPts val="0"/>
              </a:spcBef>
              <a:spcAft>
                <a:spcPts val="0"/>
              </a:spcAft>
              <a:buNone/>
            </a:pPr>
            <a:r>
              <a:rPr lang="en"/>
              <a:t>Contextualize sources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Different types of sources need different methods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2175b85e3e8_0_11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2175b85e3e8_0_1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Techniques and </a:t>
            </a:r>
            <a:r>
              <a:rPr lang="en"/>
              <a:t>methodology</a:t>
            </a:r>
            <a:r>
              <a:rPr lang="en"/>
              <a:t> have been developed for printed/written text.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TEI- TExt encoding initiative is an XML-based encoding schema.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It allows for custom tags and attributes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Easy to use and learn, flexible and low-resource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c6f73a04f_0_2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c6f73a04f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Baseline for evaluation is the print test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Other features also possible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2175b85e3e8_0_1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2175b85e3e8_0_1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practice, a lot of SE methods and tools come from</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a:t>
            </a:r>
            <a:endParaRPr/>
          </a:p>
          <a:p>
            <a:pPr indent="0" lvl="0" marL="0" rtl="0" algn="l">
              <a:spcBef>
                <a:spcPts val="0"/>
              </a:spcBef>
              <a:spcAft>
                <a:spcPts val="0"/>
              </a:spcAft>
              <a:buNone/>
            </a:pPr>
            <a:r>
              <a:rPr lang="en"/>
              <a:t> Textual studies - interested in the transmission of text and the relation of documents to each other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a:t>
            </a:r>
            <a:endParaRPr/>
          </a:p>
          <a:p>
            <a:pPr indent="0" lvl="0" marL="0" rtl="0" algn="l">
              <a:spcBef>
                <a:spcPts val="0"/>
              </a:spcBef>
              <a:spcAft>
                <a:spcPts val="0"/>
              </a:spcAft>
              <a:buNone/>
            </a:pPr>
            <a:r>
              <a:rPr lang="en"/>
              <a:t> Made for relatively stable printed or written documents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Also, SE can handle scarcity better than abundance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c6f73a04f_0_25: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c6f73a04f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DSE has elements of these three, but sits in the middle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rot="5400000">
            <a:off x="7500300" y="505"/>
            <a:ext cx="1643700" cy="1643700"/>
          </a:xfrm>
          <a:prstGeom prst="diagStripe">
            <a:avLst>
              <a:gd fmla="val 0" name="adj"/>
            </a:avLst>
          </a:prstGeom>
          <a:solidFill>
            <a:schemeClr val="lt1">
              <a:alpha val="30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 name="Google Shape;11;p2"/>
          <p:cNvGrpSpPr/>
          <p:nvPr/>
        </p:nvGrpSpPr>
        <p:grpSpPr>
          <a:xfrm>
            <a:off x="0" y="490"/>
            <a:ext cx="5153705" cy="5134399"/>
            <a:chOff x="0" y="75"/>
            <a:chExt cx="5153705" cy="5152950"/>
          </a:xfrm>
        </p:grpSpPr>
        <p:sp>
          <p:nvSpPr>
            <p:cNvPr id="12" name="Google Shape;12;p2"/>
            <p:cNvSpPr/>
            <p:nvPr/>
          </p:nvSpPr>
          <p:spPr>
            <a:xfrm rot="-5400000">
              <a:off x="455" y="-225"/>
              <a:ext cx="5152800" cy="5153700"/>
            </a:xfrm>
            <a:prstGeom prst="diagStripe">
              <a:avLst>
                <a:gd fmla="val 50000" name="adj"/>
              </a:avLst>
            </a:prstGeom>
            <a:solidFill>
              <a:schemeClr val="lt1">
                <a:alpha val="30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rot="-5400000">
              <a:off x="150" y="1145825"/>
              <a:ext cx="3996600" cy="3996900"/>
            </a:xfrm>
            <a:prstGeom prst="diagStripe">
              <a:avLst>
                <a:gd fmla="val 58774" name="adj"/>
              </a:avLst>
            </a:prstGeom>
            <a:solidFill>
              <a:schemeClr val="lt1">
                <a:alpha val="30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rot="-5400000">
              <a:off x="1646" y="-75"/>
              <a:ext cx="2299800" cy="23001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flipH="1">
              <a:off x="652821" y="590035"/>
              <a:ext cx="2300100" cy="2299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 name="Google Shape;16;p2"/>
          <p:cNvSpPr txBox="1"/>
          <p:nvPr>
            <p:ph type="ctrTitle"/>
          </p:nvPr>
        </p:nvSpPr>
        <p:spPr>
          <a:xfrm>
            <a:off x="3537150" y="1578400"/>
            <a:ext cx="5017500" cy="1578900"/>
          </a:xfrm>
          <a:prstGeom prst="rect">
            <a:avLst/>
          </a:prstGeom>
        </p:spPr>
        <p:txBody>
          <a:bodyPr anchorCtr="0" anchor="t" bIns="91425" lIns="91425" spcFirstLastPara="1" rIns="91425" wrap="square" tIns="91425">
            <a:norm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p:txBody>
      </p:sp>
      <p:sp>
        <p:nvSpPr>
          <p:cNvPr id="17" name="Google Shape;17;p2"/>
          <p:cNvSpPr txBox="1"/>
          <p:nvPr>
            <p:ph idx="1" type="subTitle"/>
          </p:nvPr>
        </p:nvSpPr>
        <p:spPr>
          <a:xfrm>
            <a:off x="5083950" y="3924925"/>
            <a:ext cx="3470700" cy="5061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p:txBody>
      </p:sp>
      <p:sp>
        <p:nvSpPr>
          <p:cNvPr id="18" name="Google Shape;18;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05" name="Shape 105"/>
        <p:cNvGrpSpPr/>
        <p:nvPr/>
      </p:nvGrpSpPr>
      <p:grpSpPr>
        <a:xfrm>
          <a:off x="0" y="0"/>
          <a:ext cx="0" cy="0"/>
          <a:chOff x="0" y="0"/>
          <a:chExt cx="0" cy="0"/>
        </a:xfrm>
      </p:grpSpPr>
      <p:grpSp>
        <p:nvGrpSpPr>
          <p:cNvPr id="106" name="Google Shape;106;p11"/>
          <p:cNvGrpSpPr/>
          <p:nvPr/>
        </p:nvGrpSpPr>
        <p:grpSpPr>
          <a:xfrm>
            <a:off x="4406400" y="0"/>
            <a:ext cx="4737600" cy="5143065"/>
            <a:chOff x="4406400" y="0"/>
            <a:chExt cx="4737600" cy="5143065"/>
          </a:xfrm>
        </p:grpSpPr>
        <p:sp>
          <p:nvSpPr>
            <p:cNvPr id="107" name="Google Shape;107;p11"/>
            <p:cNvSpPr/>
            <p:nvPr/>
          </p:nvSpPr>
          <p:spPr>
            <a:xfrm rot="5400000">
              <a:off x="4408200" y="-1800"/>
              <a:ext cx="47340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1"/>
            <p:cNvSpPr/>
            <p:nvPr/>
          </p:nvSpPr>
          <p:spPr>
            <a:xfrm rot="5400000">
              <a:off x="4841125" y="5700"/>
              <a:ext cx="42981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1"/>
            <p:cNvSpPr/>
            <p:nvPr/>
          </p:nvSpPr>
          <p:spPr>
            <a:xfrm rot="-5400000">
              <a:off x="5618399" y="123646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1"/>
            <p:cNvSpPr/>
            <p:nvPr/>
          </p:nvSpPr>
          <p:spPr>
            <a:xfrm flipH="1">
              <a:off x="5849857" y="14439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1"/>
            <p:cNvSpPr/>
            <p:nvPr/>
          </p:nvSpPr>
          <p:spPr>
            <a:xfrm rot="-5400000">
              <a:off x="5987081" y="24694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1"/>
            <p:cNvSpPr/>
            <p:nvPr/>
          </p:nvSpPr>
          <p:spPr>
            <a:xfrm flipH="1">
              <a:off x="6222115" y="267695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1"/>
            <p:cNvSpPr/>
            <p:nvPr/>
          </p:nvSpPr>
          <p:spPr>
            <a:xfrm rot="-5400000">
              <a:off x="6675341" y="186201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1"/>
            <p:cNvSpPr/>
            <p:nvPr/>
          </p:nvSpPr>
          <p:spPr>
            <a:xfrm flipH="1">
              <a:off x="6908099" y="2069505"/>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1"/>
            <p:cNvSpPr/>
            <p:nvPr/>
          </p:nvSpPr>
          <p:spPr>
            <a:xfrm rot="-5400000">
              <a:off x="6861141" y="247781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1"/>
            <p:cNvSpPr/>
            <p:nvPr/>
          </p:nvSpPr>
          <p:spPr>
            <a:xfrm flipH="1">
              <a:off x="7965266" y="269296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1"/>
            <p:cNvSpPr/>
            <p:nvPr/>
          </p:nvSpPr>
          <p:spPr>
            <a:xfrm flipH="1">
              <a:off x="8145082" y="330875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1"/>
            <p:cNvSpPr/>
            <p:nvPr/>
          </p:nvSpPr>
          <p:spPr>
            <a:xfrm rot="-5400000">
              <a:off x="7047599" y="309501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1"/>
            <p:cNvSpPr/>
            <p:nvPr/>
          </p:nvSpPr>
          <p:spPr>
            <a:xfrm flipH="1">
              <a:off x="7276649" y="330250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1"/>
            <p:cNvSpPr/>
            <p:nvPr/>
          </p:nvSpPr>
          <p:spPr>
            <a:xfrm rot="-5400000">
              <a:off x="7227414" y="3710807"/>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1"/>
            <p:cNvSpPr/>
            <p:nvPr/>
          </p:nvSpPr>
          <p:spPr>
            <a:xfrm flipH="1">
              <a:off x="7462448" y="391829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1"/>
            <p:cNvSpPr/>
            <p:nvPr/>
          </p:nvSpPr>
          <p:spPr>
            <a:xfrm rot="-5400000">
              <a:off x="8102491" y="371847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1"/>
            <p:cNvSpPr/>
            <p:nvPr/>
          </p:nvSpPr>
          <p:spPr>
            <a:xfrm flipH="1">
              <a:off x="8334533" y="392596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1"/>
            <p:cNvSpPr/>
            <p:nvPr/>
          </p:nvSpPr>
          <p:spPr>
            <a:xfrm rot="-5400000">
              <a:off x="8288290" y="43342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5" name="Google Shape;125;p11"/>
          <p:cNvSpPr txBox="1"/>
          <p:nvPr>
            <p:ph hasCustomPrompt="1" type="title"/>
          </p:nvPr>
        </p:nvSpPr>
        <p:spPr>
          <a:xfrm>
            <a:off x="823850" y="1284675"/>
            <a:ext cx="4776000" cy="1300800"/>
          </a:xfrm>
          <a:prstGeom prst="rect">
            <a:avLst/>
          </a:prstGeom>
        </p:spPr>
        <p:txBody>
          <a:bodyPr anchorCtr="0" anchor="t" bIns="91425" lIns="91425" spcFirstLastPara="1" rIns="91425" wrap="square" tIns="91425">
            <a:normAutofit/>
          </a:bodyPr>
          <a:lstStyle>
            <a:lvl1pPr lvl="0">
              <a:spcBef>
                <a:spcPts val="0"/>
              </a:spcBef>
              <a:spcAft>
                <a:spcPts val="0"/>
              </a:spcAft>
              <a:buSzPts val="8000"/>
              <a:buNone/>
              <a:defRPr sz="8000"/>
            </a:lvl1pPr>
            <a:lvl2pPr lvl="1">
              <a:spcBef>
                <a:spcPts val="0"/>
              </a:spcBef>
              <a:spcAft>
                <a:spcPts val="0"/>
              </a:spcAft>
              <a:buSzPts val="8000"/>
              <a:buNone/>
              <a:defRPr sz="8000"/>
            </a:lvl2pPr>
            <a:lvl3pPr lvl="2">
              <a:spcBef>
                <a:spcPts val="0"/>
              </a:spcBef>
              <a:spcAft>
                <a:spcPts val="0"/>
              </a:spcAft>
              <a:buSzPts val="8000"/>
              <a:buNone/>
              <a:defRPr sz="8000"/>
            </a:lvl3pPr>
            <a:lvl4pPr lvl="3">
              <a:spcBef>
                <a:spcPts val="0"/>
              </a:spcBef>
              <a:spcAft>
                <a:spcPts val="0"/>
              </a:spcAft>
              <a:buSzPts val="8000"/>
              <a:buNone/>
              <a:defRPr sz="8000"/>
            </a:lvl4pPr>
            <a:lvl5pPr lvl="4">
              <a:spcBef>
                <a:spcPts val="0"/>
              </a:spcBef>
              <a:spcAft>
                <a:spcPts val="0"/>
              </a:spcAft>
              <a:buSzPts val="8000"/>
              <a:buNone/>
              <a:defRPr sz="8000"/>
            </a:lvl5pPr>
            <a:lvl6pPr lvl="5">
              <a:spcBef>
                <a:spcPts val="0"/>
              </a:spcBef>
              <a:spcAft>
                <a:spcPts val="0"/>
              </a:spcAft>
              <a:buSzPts val="8000"/>
              <a:buNone/>
              <a:defRPr sz="8000"/>
            </a:lvl6pPr>
            <a:lvl7pPr lvl="6">
              <a:spcBef>
                <a:spcPts val="0"/>
              </a:spcBef>
              <a:spcAft>
                <a:spcPts val="0"/>
              </a:spcAft>
              <a:buSzPts val="8000"/>
              <a:buNone/>
              <a:defRPr sz="8000"/>
            </a:lvl7pPr>
            <a:lvl8pPr lvl="7">
              <a:spcBef>
                <a:spcPts val="0"/>
              </a:spcBef>
              <a:spcAft>
                <a:spcPts val="0"/>
              </a:spcAft>
              <a:buSzPts val="8000"/>
              <a:buNone/>
              <a:defRPr sz="8000"/>
            </a:lvl8pPr>
            <a:lvl9pPr lvl="8">
              <a:spcBef>
                <a:spcPts val="0"/>
              </a:spcBef>
              <a:spcAft>
                <a:spcPts val="0"/>
              </a:spcAft>
              <a:buSzPts val="8000"/>
              <a:buNone/>
              <a:defRPr sz="8000"/>
            </a:lvl9pPr>
          </a:lstStyle>
          <a:p>
            <a:r>
              <a:t>xx%</a:t>
            </a:r>
          </a:p>
        </p:txBody>
      </p:sp>
      <p:sp>
        <p:nvSpPr>
          <p:cNvPr id="126" name="Google Shape;126;p11"/>
          <p:cNvSpPr txBox="1"/>
          <p:nvPr>
            <p:ph idx="1" type="body"/>
          </p:nvPr>
        </p:nvSpPr>
        <p:spPr>
          <a:xfrm>
            <a:off x="823850" y="2643124"/>
            <a:ext cx="4776000" cy="12189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127" name="Google Shape;12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8" name="Shape 128"/>
        <p:cNvGrpSpPr/>
        <p:nvPr/>
      </p:nvGrpSpPr>
      <p:grpSpPr>
        <a:xfrm>
          <a:off x="0" y="0"/>
          <a:ext cx="0" cy="0"/>
          <a:chOff x="0" y="0"/>
          <a:chExt cx="0" cy="0"/>
        </a:xfrm>
      </p:grpSpPr>
      <p:sp>
        <p:nvSpPr>
          <p:cNvPr id="129" name="Google Shape;12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 name="Shape 19"/>
        <p:cNvGrpSpPr/>
        <p:nvPr/>
      </p:nvGrpSpPr>
      <p:grpSpPr>
        <a:xfrm>
          <a:off x="0" y="0"/>
          <a:ext cx="0" cy="0"/>
          <a:chOff x="0" y="0"/>
          <a:chExt cx="0" cy="0"/>
        </a:xfrm>
      </p:grpSpPr>
      <p:grpSp>
        <p:nvGrpSpPr>
          <p:cNvPr id="20" name="Google Shape;20;p3"/>
          <p:cNvGrpSpPr/>
          <p:nvPr/>
        </p:nvGrpSpPr>
        <p:grpSpPr>
          <a:xfrm>
            <a:off x="4406400" y="0"/>
            <a:ext cx="4737600" cy="5143065"/>
            <a:chOff x="4406400" y="0"/>
            <a:chExt cx="4737600" cy="5143065"/>
          </a:xfrm>
        </p:grpSpPr>
        <p:sp>
          <p:nvSpPr>
            <p:cNvPr id="21" name="Google Shape;21;p3"/>
            <p:cNvSpPr/>
            <p:nvPr/>
          </p:nvSpPr>
          <p:spPr>
            <a:xfrm rot="5400000">
              <a:off x="4408200" y="-1800"/>
              <a:ext cx="47340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3"/>
            <p:cNvSpPr/>
            <p:nvPr/>
          </p:nvSpPr>
          <p:spPr>
            <a:xfrm rot="5400000">
              <a:off x="4841125" y="5700"/>
              <a:ext cx="42981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p:nvPr/>
          </p:nvSpPr>
          <p:spPr>
            <a:xfrm rot="-5400000">
              <a:off x="5618399" y="123646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3"/>
            <p:cNvSpPr/>
            <p:nvPr/>
          </p:nvSpPr>
          <p:spPr>
            <a:xfrm flipH="1">
              <a:off x="5849857" y="14439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3"/>
            <p:cNvSpPr/>
            <p:nvPr/>
          </p:nvSpPr>
          <p:spPr>
            <a:xfrm rot="-5400000">
              <a:off x="5987081" y="24694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3"/>
            <p:cNvSpPr/>
            <p:nvPr/>
          </p:nvSpPr>
          <p:spPr>
            <a:xfrm flipH="1">
              <a:off x="6222115" y="267695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3"/>
            <p:cNvSpPr/>
            <p:nvPr/>
          </p:nvSpPr>
          <p:spPr>
            <a:xfrm rot="-5400000">
              <a:off x="6675341" y="186201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3"/>
            <p:cNvSpPr/>
            <p:nvPr/>
          </p:nvSpPr>
          <p:spPr>
            <a:xfrm flipH="1">
              <a:off x="6908099" y="2069505"/>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3"/>
            <p:cNvSpPr/>
            <p:nvPr/>
          </p:nvSpPr>
          <p:spPr>
            <a:xfrm rot="-5400000">
              <a:off x="6861141" y="247781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3"/>
            <p:cNvSpPr/>
            <p:nvPr/>
          </p:nvSpPr>
          <p:spPr>
            <a:xfrm flipH="1">
              <a:off x="7965266" y="269296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3"/>
            <p:cNvSpPr/>
            <p:nvPr/>
          </p:nvSpPr>
          <p:spPr>
            <a:xfrm flipH="1">
              <a:off x="8145082" y="330875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3"/>
            <p:cNvSpPr/>
            <p:nvPr/>
          </p:nvSpPr>
          <p:spPr>
            <a:xfrm rot="-5400000">
              <a:off x="7047599" y="309501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3"/>
            <p:cNvSpPr/>
            <p:nvPr/>
          </p:nvSpPr>
          <p:spPr>
            <a:xfrm flipH="1">
              <a:off x="7276649" y="330250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3"/>
            <p:cNvSpPr/>
            <p:nvPr/>
          </p:nvSpPr>
          <p:spPr>
            <a:xfrm rot="-5400000">
              <a:off x="7227414" y="3710807"/>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3"/>
            <p:cNvSpPr/>
            <p:nvPr/>
          </p:nvSpPr>
          <p:spPr>
            <a:xfrm flipH="1">
              <a:off x="7462448" y="391829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3"/>
            <p:cNvSpPr/>
            <p:nvPr/>
          </p:nvSpPr>
          <p:spPr>
            <a:xfrm rot="-5400000">
              <a:off x="8102491" y="371847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3"/>
            <p:cNvSpPr/>
            <p:nvPr/>
          </p:nvSpPr>
          <p:spPr>
            <a:xfrm flipH="1">
              <a:off x="8334533" y="392596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3"/>
            <p:cNvSpPr/>
            <p:nvPr/>
          </p:nvSpPr>
          <p:spPr>
            <a:xfrm rot="-5400000">
              <a:off x="8288290" y="43342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 name="Google Shape;39;p3"/>
          <p:cNvSpPr txBox="1"/>
          <p:nvPr>
            <p:ph type="title"/>
          </p:nvPr>
        </p:nvSpPr>
        <p:spPr>
          <a:xfrm>
            <a:off x="823850" y="2053000"/>
            <a:ext cx="4587000" cy="1148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0" name="Google Shape;40;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1" name="Shape 41"/>
        <p:cNvGrpSpPr/>
        <p:nvPr/>
      </p:nvGrpSpPr>
      <p:grpSpPr>
        <a:xfrm>
          <a:off x="0" y="0"/>
          <a:ext cx="0" cy="0"/>
          <a:chOff x="0" y="0"/>
          <a:chExt cx="0" cy="0"/>
        </a:xfrm>
      </p:grpSpPr>
      <p:grpSp>
        <p:nvGrpSpPr>
          <p:cNvPr id="42" name="Google Shape;42;p4"/>
          <p:cNvGrpSpPr/>
          <p:nvPr/>
        </p:nvGrpSpPr>
        <p:grpSpPr>
          <a:xfrm>
            <a:off x="0" y="381001"/>
            <a:ext cx="1037850" cy="1016287"/>
            <a:chOff x="0" y="381001"/>
            <a:chExt cx="1037850" cy="1016287"/>
          </a:xfrm>
        </p:grpSpPr>
        <p:sp>
          <p:nvSpPr>
            <p:cNvPr id="43" name="Google Shape;43;p4"/>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4"/>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 name="Google Shape;45;p4"/>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6" name="Google Shape;46;p4"/>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47" name="Google Shape;47;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8" name="Shape 48"/>
        <p:cNvGrpSpPr/>
        <p:nvPr/>
      </p:nvGrpSpPr>
      <p:grpSpPr>
        <a:xfrm>
          <a:off x="0" y="0"/>
          <a:ext cx="0" cy="0"/>
          <a:chOff x="0" y="0"/>
          <a:chExt cx="0" cy="0"/>
        </a:xfrm>
      </p:grpSpPr>
      <p:grpSp>
        <p:nvGrpSpPr>
          <p:cNvPr id="49" name="Google Shape;49;p5"/>
          <p:cNvGrpSpPr/>
          <p:nvPr/>
        </p:nvGrpSpPr>
        <p:grpSpPr>
          <a:xfrm>
            <a:off x="0" y="381001"/>
            <a:ext cx="1037850" cy="1016287"/>
            <a:chOff x="0" y="381001"/>
            <a:chExt cx="1037850" cy="1016287"/>
          </a:xfrm>
        </p:grpSpPr>
        <p:sp>
          <p:nvSpPr>
            <p:cNvPr id="50" name="Google Shape;50;p5"/>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5"/>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 name="Google Shape;52;p5"/>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53" name="Google Shape;53;p5"/>
          <p:cNvSpPr txBox="1"/>
          <p:nvPr>
            <p:ph idx="1" type="body"/>
          </p:nvPr>
        </p:nvSpPr>
        <p:spPr>
          <a:xfrm>
            <a:off x="1297500" y="1567550"/>
            <a:ext cx="3403200" cy="29112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4" name="Google Shape;54;p5"/>
          <p:cNvSpPr txBox="1"/>
          <p:nvPr>
            <p:ph idx="2" type="body"/>
          </p:nvPr>
        </p:nvSpPr>
        <p:spPr>
          <a:xfrm>
            <a:off x="4933221" y="1567550"/>
            <a:ext cx="3403200" cy="29112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5" name="Google Shape;55;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6" name="Shape 56"/>
        <p:cNvGrpSpPr/>
        <p:nvPr/>
      </p:nvGrpSpPr>
      <p:grpSpPr>
        <a:xfrm>
          <a:off x="0" y="0"/>
          <a:ext cx="0" cy="0"/>
          <a:chOff x="0" y="0"/>
          <a:chExt cx="0" cy="0"/>
        </a:xfrm>
      </p:grpSpPr>
      <p:grpSp>
        <p:nvGrpSpPr>
          <p:cNvPr id="57" name="Google Shape;57;p6"/>
          <p:cNvGrpSpPr/>
          <p:nvPr/>
        </p:nvGrpSpPr>
        <p:grpSpPr>
          <a:xfrm>
            <a:off x="0" y="381001"/>
            <a:ext cx="1037850" cy="1016287"/>
            <a:chOff x="0" y="381001"/>
            <a:chExt cx="1037850" cy="1016287"/>
          </a:xfrm>
        </p:grpSpPr>
        <p:sp>
          <p:nvSpPr>
            <p:cNvPr id="58" name="Google Shape;58;p6"/>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6"/>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0" name="Google Shape;60;p6"/>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61" name="Google Shape;61;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62" name="Shape 62"/>
        <p:cNvGrpSpPr/>
        <p:nvPr/>
      </p:nvGrpSpPr>
      <p:grpSpPr>
        <a:xfrm>
          <a:off x="0" y="0"/>
          <a:ext cx="0" cy="0"/>
          <a:chOff x="0" y="0"/>
          <a:chExt cx="0" cy="0"/>
        </a:xfrm>
      </p:grpSpPr>
      <p:grpSp>
        <p:nvGrpSpPr>
          <p:cNvPr id="63" name="Google Shape;63;p7"/>
          <p:cNvGrpSpPr/>
          <p:nvPr/>
        </p:nvGrpSpPr>
        <p:grpSpPr>
          <a:xfrm>
            <a:off x="0" y="381001"/>
            <a:ext cx="1037850" cy="1016287"/>
            <a:chOff x="0" y="381001"/>
            <a:chExt cx="1037850" cy="1016287"/>
          </a:xfrm>
        </p:grpSpPr>
        <p:sp>
          <p:nvSpPr>
            <p:cNvPr id="64" name="Google Shape;64;p7"/>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7"/>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 name="Google Shape;66;p7"/>
          <p:cNvSpPr txBox="1"/>
          <p:nvPr>
            <p:ph type="title"/>
          </p:nvPr>
        </p:nvSpPr>
        <p:spPr>
          <a:xfrm>
            <a:off x="1297500" y="393750"/>
            <a:ext cx="3798900" cy="14931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67" name="Google Shape;67;p7"/>
          <p:cNvSpPr txBox="1"/>
          <p:nvPr>
            <p:ph idx="1" type="body"/>
          </p:nvPr>
        </p:nvSpPr>
        <p:spPr>
          <a:xfrm>
            <a:off x="1297500" y="1972550"/>
            <a:ext cx="3798900" cy="24159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68" name="Google Shape;68;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9" name="Shape 69"/>
        <p:cNvGrpSpPr/>
        <p:nvPr/>
      </p:nvGrpSpPr>
      <p:grpSpPr>
        <a:xfrm>
          <a:off x="0" y="0"/>
          <a:ext cx="0" cy="0"/>
          <a:chOff x="0" y="0"/>
          <a:chExt cx="0" cy="0"/>
        </a:xfrm>
      </p:grpSpPr>
      <p:grpSp>
        <p:nvGrpSpPr>
          <p:cNvPr id="70" name="Google Shape;70;p8"/>
          <p:cNvGrpSpPr/>
          <p:nvPr/>
        </p:nvGrpSpPr>
        <p:grpSpPr>
          <a:xfrm>
            <a:off x="4406400" y="0"/>
            <a:ext cx="4737600" cy="5143500"/>
            <a:chOff x="4406400" y="0"/>
            <a:chExt cx="4737600" cy="5143500"/>
          </a:xfrm>
        </p:grpSpPr>
        <p:sp>
          <p:nvSpPr>
            <p:cNvPr id="71" name="Google Shape;71;p8"/>
            <p:cNvSpPr/>
            <p:nvPr/>
          </p:nvSpPr>
          <p:spPr>
            <a:xfrm rot="5400000">
              <a:off x="4407900" y="-1500"/>
              <a:ext cx="47346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8"/>
            <p:cNvSpPr/>
            <p:nvPr/>
          </p:nvSpPr>
          <p:spPr>
            <a:xfrm rot="5400000">
              <a:off x="4840825" y="6000"/>
              <a:ext cx="42987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8"/>
            <p:cNvSpPr/>
            <p:nvPr/>
          </p:nvSpPr>
          <p:spPr>
            <a:xfrm rot="-5400000">
              <a:off x="5618399" y="123664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8"/>
            <p:cNvSpPr/>
            <p:nvPr/>
          </p:nvSpPr>
          <p:spPr>
            <a:xfrm flipH="1">
              <a:off x="5849857" y="144407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8"/>
            <p:cNvSpPr/>
            <p:nvPr/>
          </p:nvSpPr>
          <p:spPr>
            <a:xfrm rot="-5400000">
              <a:off x="5987081" y="246974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8"/>
            <p:cNvSpPr/>
            <p:nvPr/>
          </p:nvSpPr>
          <p:spPr>
            <a:xfrm flipH="1">
              <a:off x="6222115" y="2677179"/>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8"/>
            <p:cNvSpPr/>
            <p:nvPr/>
          </p:nvSpPr>
          <p:spPr>
            <a:xfrm rot="-5400000">
              <a:off x="6675341" y="186224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8"/>
            <p:cNvSpPr/>
            <p:nvPr/>
          </p:nvSpPr>
          <p:spPr>
            <a:xfrm flipH="1">
              <a:off x="6908099" y="2069680"/>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8"/>
            <p:cNvSpPr/>
            <p:nvPr/>
          </p:nvSpPr>
          <p:spPr>
            <a:xfrm rot="-5400000">
              <a:off x="6861141" y="247808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8"/>
            <p:cNvSpPr/>
            <p:nvPr/>
          </p:nvSpPr>
          <p:spPr>
            <a:xfrm flipH="1">
              <a:off x="7965266" y="269319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8"/>
            <p:cNvSpPr/>
            <p:nvPr/>
          </p:nvSpPr>
          <p:spPr>
            <a:xfrm flipH="1">
              <a:off x="8145082" y="330903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8"/>
            <p:cNvSpPr/>
            <p:nvPr/>
          </p:nvSpPr>
          <p:spPr>
            <a:xfrm rot="-5400000">
              <a:off x="7047599" y="309534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8"/>
            <p:cNvSpPr/>
            <p:nvPr/>
          </p:nvSpPr>
          <p:spPr>
            <a:xfrm flipH="1">
              <a:off x="7276649" y="330278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8"/>
            <p:cNvSpPr/>
            <p:nvPr/>
          </p:nvSpPr>
          <p:spPr>
            <a:xfrm rot="-5400000">
              <a:off x="7227414" y="3711189"/>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8"/>
            <p:cNvSpPr/>
            <p:nvPr/>
          </p:nvSpPr>
          <p:spPr>
            <a:xfrm flipH="1">
              <a:off x="7462448" y="391862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8"/>
            <p:cNvSpPr/>
            <p:nvPr/>
          </p:nvSpPr>
          <p:spPr>
            <a:xfrm rot="-5400000">
              <a:off x="8102491" y="37188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8"/>
            <p:cNvSpPr/>
            <p:nvPr/>
          </p:nvSpPr>
          <p:spPr>
            <a:xfrm flipH="1">
              <a:off x="8334533" y="392629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8"/>
            <p:cNvSpPr/>
            <p:nvPr/>
          </p:nvSpPr>
          <p:spPr>
            <a:xfrm rot="-5400000">
              <a:off x="8288290" y="433470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9" name="Google Shape;89;p8"/>
          <p:cNvSpPr txBox="1"/>
          <p:nvPr>
            <p:ph type="title"/>
          </p:nvPr>
        </p:nvSpPr>
        <p:spPr>
          <a:xfrm>
            <a:off x="823850" y="866775"/>
            <a:ext cx="4587000" cy="35211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90" name="Google Shape;90;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1" name="Shape 91"/>
        <p:cNvGrpSpPr/>
        <p:nvPr/>
      </p:nvGrpSpPr>
      <p:grpSpPr>
        <a:xfrm>
          <a:off x="0" y="0"/>
          <a:ext cx="0" cy="0"/>
          <a:chOff x="0" y="0"/>
          <a:chExt cx="0" cy="0"/>
        </a:xfrm>
      </p:grpSpPr>
      <p:grpSp>
        <p:nvGrpSpPr>
          <p:cNvPr id="92" name="Google Shape;92;p9"/>
          <p:cNvGrpSpPr/>
          <p:nvPr/>
        </p:nvGrpSpPr>
        <p:grpSpPr>
          <a:xfrm>
            <a:off x="0" y="381001"/>
            <a:ext cx="1037850" cy="1016287"/>
            <a:chOff x="0" y="381001"/>
            <a:chExt cx="1037850" cy="1016287"/>
          </a:xfrm>
        </p:grpSpPr>
        <p:sp>
          <p:nvSpPr>
            <p:cNvPr id="93" name="Google Shape;93;p9"/>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9"/>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5" name="Google Shape;95;p9"/>
          <p:cNvSpPr txBox="1"/>
          <p:nvPr>
            <p:ph type="title"/>
          </p:nvPr>
        </p:nvSpPr>
        <p:spPr>
          <a:xfrm>
            <a:off x="1297500" y="1658325"/>
            <a:ext cx="3036300" cy="17517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96" name="Google Shape;96;p9"/>
          <p:cNvSpPr txBox="1"/>
          <p:nvPr>
            <p:ph idx="1" type="subTitle"/>
          </p:nvPr>
        </p:nvSpPr>
        <p:spPr>
          <a:xfrm>
            <a:off x="1297500" y="3538000"/>
            <a:ext cx="3036300" cy="5061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p:txBody>
      </p:sp>
      <p:sp>
        <p:nvSpPr>
          <p:cNvPr id="97" name="Google Shape;97;p9"/>
          <p:cNvSpPr txBox="1"/>
          <p:nvPr>
            <p:ph idx="2" type="body"/>
          </p:nvPr>
        </p:nvSpPr>
        <p:spPr>
          <a:xfrm>
            <a:off x="4648200" y="1696600"/>
            <a:ext cx="3676800" cy="2347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98" name="Google Shape;98;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9" name="Shape 99"/>
        <p:cNvGrpSpPr/>
        <p:nvPr/>
      </p:nvGrpSpPr>
      <p:grpSpPr>
        <a:xfrm>
          <a:off x="0" y="0"/>
          <a:ext cx="0" cy="0"/>
          <a:chOff x="0" y="0"/>
          <a:chExt cx="0" cy="0"/>
        </a:xfrm>
      </p:grpSpPr>
      <p:grpSp>
        <p:nvGrpSpPr>
          <p:cNvPr id="100" name="Google Shape;100;p10"/>
          <p:cNvGrpSpPr/>
          <p:nvPr/>
        </p:nvGrpSpPr>
        <p:grpSpPr>
          <a:xfrm>
            <a:off x="0" y="4128572"/>
            <a:ext cx="698925" cy="684657"/>
            <a:chOff x="0" y="3785672"/>
            <a:chExt cx="698925" cy="684657"/>
          </a:xfrm>
        </p:grpSpPr>
        <p:sp>
          <p:nvSpPr>
            <p:cNvPr id="101" name="Google Shape;101;p10"/>
            <p:cNvSpPr/>
            <p:nvPr/>
          </p:nvSpPr>
          <p:spPr>
            <a:xfrm rot="-5400000">
              <a:off x="0" y="3785672"/>
              <a:ext cx="544800" cy="544800"/>
            </a:xfrm>
            <a:prstGeom prst="diagStripe">
              <a:avLst>
                <a:gd fmla="val 50000" name="adj"/>
              </a:avLst>
            </a:prstGeom>
            <a:solidFill>
              <a:schemeClr val="lt1">
                <a:alpha val="96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0"/>
            <p:cNvSpPr/>
            <p:nvPr/>
          </p:nvSpPr>
          <p:spPr>
            <a:xfrm flipH="1">
              <a:off x="154125" y="3925529"/>
              <a:ext cx="544800" cy="544800"/>
            </a:xfrm>
            <a:prstGeom prst="diagStripe">
              <a:avLst>
                <a:gd fmla="val 50000" name="adj"/>
              </a:avLst>
            </a:prstGeom>
            <a:solidFill>
              <a:schemeClr val="lt1">
                <a:alpha val="96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3" name="Google Shape;103;p10"/>
          <p:cNvSpPr txBox="1"/>
          <p:nvPr>
            <p:ph idx="1" type="body"/>
          </p:nvPr>
        </p:nvSpPr>
        <p:spPr>
          <a:xfrm>
            <a:off x="812725" y="4305375"/>
            <a:ext cx="6936000" cy="523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300"/>
              <a:buNone/>
              <a:defRPr/>
            </a:lvl1pPr>
          </a:lstStyle>
          <a:p/>
        </p:txBody>
      </p:sp>
      <p:sp>
        <p:nvSpPr>
          <p:cNvPr id="104" name="Google Shape;104;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focus">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1pPr>
            <a:lvl2pPr lvl="1">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2pPr>
            <a:lvl3pPr lvl="2">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3pPr>
            <a:lvl4pPr lvl="3">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4pPr>
            <a:lvl5pPr lvl="4">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5pPr>
            <a:lvl6pPr lvl="5">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6pPr>
            <a:lvl7pPr lvl="6">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7pPr>
            <a:lvl8pPr lvl="7">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8pPr>
            <a:lvl9pPr lvl="8">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a:lnSpc>
                <a:spcPct val="115000"/>
              </a:lnSpc>
              <a:spcBef>
                <a:spcPts val="0"/>
              </a:spcBef>
              <a:spcAft>
                <a:spcPts val="0"/>
              </a:spcAft>
              <a:buClr>
                <a:schemeClr val="lt1"/>
              </a:buClr>
              <a:buSzPts val="1300"/>
              <a:buFont typeface="Lato"/>
              <a:buChar char="●"/>
              <a:defRPr sz="1300">
                <a:solidFill>
                  <a:schemeClr val="lt1"/>
                </a:solidFill>
                <a:latin typeface="Lato"/>
                <a:ea typeface="Lato"/>
                <a:cs typeface="Lato"/>
                <a:sym typeface="Lato"/>
              </a:defRPr>
            </a:lvl1pPr>
            <a:lvl2pPr indent="-298450" lvl="1" marL="9144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2pPr>
            <a:lvl3pPr indent="-298450" lvl="2" marL="13716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3pPr>
            <a:lvl4pPr indent="-298450" lvl="3" marL="18288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4pPr>
            <a:lvl5pPr indent="-298450" lvl="4" marL="22860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5pPr>
            <a:lvl6pPr indent="-298450" lvl="5" marL="27432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6pPr>
            <a:lvl7pPr indent="-298450" lvl="6" marL="32004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7pPr>
            <a:lvl8pPr indent="-298450" lvl="7" marL="36576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8pPr>
            <a:lvl9pPr indent="-298450" lvl="8" marL="41148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1"/>
                </a:solidFill>
                <a:latin typeface="Lato"/>
                <a:ea typeface="Lato"/>
                <a:cs typeface="Lato"/>
                <a:sym typeface="Lato"/>
              </a:defRPr>
            </a:lvl1pPr>
            <a:lvl2pPr lvl="1" algn="r">
              <a:buNone/>
              <a:defRPr sz="1000">
                <a:solidFill>
                  <a:schemeClr val="lt1"/>
                </a:solidFill>
                <a:latin typeface="Lato"/>
                <a:ea typeface="Lato"/>
                <a:cs typeface="Lato"/>
                <a:sym typeface="Lato"/>
              </a:defRPr>
            </a:lvl2pPr>
            <a:lvl3pPr lvl="2" algn="r">
              <a:buNone/>
              <a:defRPr sz="1000">
                <a:solidFill>
                  <a:schemeClr val="lt1"/>
                </a:solidFill>
                <a:latin typeface="Lato"/>
                <a:ea typeface="Lato"/>
                <a:cs typeface="Lato"/>
                <a:sym typeface="Lato"/>
              </a:defRPr>
            </a:lvl3pPr>
            <a:lvl4pPr lvl="3" algn="r">
              <a:buNone/>
              <a:defRPr sz="1000">
                <a:solidFill>
                  <a:schemeClr val="lt1"/>
                </a:solidFill>
                <a:latin typeface="Lato"/>
                <a:ea typeface="Lato"/>
                <a:cs typeface="Lato"/>
                <a:sym typeface="Lato"/>
              </a:defRPr>
            </a:lvl4pPr>
            <a:lvl5pPr lvl="4" algn="r">
              <a:buNone/>
              <a:defRPr sz="1000">
                <a:solidFill>
                  <a:schemeClr val="lt1"/>
                </a:solidFill>
                <a:latin typeface="Lato"/>
                <a:ea typeface="Lato"/>
                <a:cs typeface="Lato"/>
                <a:sym typeface="Lato"/>
              </a:defRPr>
            </a:lvl5pPr>
            <a:lvl6pPr lvl="5" algn="r">
              <a:buNone/>
              <a:defRPr sz="1000">
                <a:solidFill>
                  <a:schemeClr val="lt1"/>
                </a:solidFill>
                <a:latin typeface="Lato"/>
                <a:ea typeface="Lato"/>
                <a:cs typeface="Lato"/>
                <a:sym typeface="Lato"/>
              </a:defRPr>
            </a:lvl6pPr>
            <a:lvl7pPr lvl="6" algn="r">
              <a:buNone/>
              <a:defRPr sz="1000">
                <a:solidFill>
                  <a:schemeClr val="lt1"/>
                </a:solidFill>
                <a:latin typeface="Lato"/>
                <a:ea typeface="Lato"/>
                <a:cs typeface="Lato"/>
                <a:sym typeface="Lato"/>
              </a:defRPr>
            </a:lvl7pPr>
            <a:lvl8pPr lvl="7" algn="r">
              <a:buNone/>
              <a:defRPr sz="1000">
                <a:solidFill>
                  <a:schemeClr val="lt1"/>
                </a:solidFill>
                <a:latin typeface="Lato"/>
                <a:ea typeface="Lato"/>
                <a:cs typeface="Lato"/>
                <a:sym typeface="Lato"/>
              </a:defRPr>
            </a:lvl8pPr>
            <a:lvl9pPr lvl="8" algn="r">
              <a:buNone/>
              <a:defRPr sz="1000">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 Id="rId3"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3.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4.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hyperlink" Target="https://www.c21editions.org/" TargetMode="External"/><Relationship Id="rId4" Type="http://schemas.openxmlformats.org/officeDocument/2006/relationships/hyperlink" Target="https://cora.ucc.ie/handle/10468/13525" TargetMode="External"/><Relationship Id="rId5"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5.jpg"/><Relationship Id="rId4" Type="http://schemas.openxmlformats.org/officeDocument/2006/relationships/hyperlink" Target="http://research.ucc.ie/profiles/A003/jamesosullivan" TargetMode="External"/><Relationship Id="rId5" Type="http://schemas.openxmlformats.org/officeDocument/2006/relationships/hyperlink" Target="https://www.dhi.ac.uk/pidd" TargetMode="External"/><Relationship Id="rId6" Type="http://schemas.openxmlformats.org/officeDocument/2006/relationships/hyperlink" Target="http://publish.ucc.ie/researchprofiles/A014/omurphy" TargetMode="External"/><Relationship Id="rId7" Type="http://schemas.openxmlformats.org/officeDocument/2006/relationships/hyperlink" Target="https://www.gla.ac.uk/schools/socialpolitical/staff/bridgettewessels/" TargetMode="External"/><Relationship Id="rId8" Type="http://schemas.openxmlformats.org/officeDocument/2006/relationships/hyperlink" Target="https://www.dhi.ac.uk/mclaughlin"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hyperlink" Target="https://doi.org/10.11647/OBP.0095.02" TargetMode="External"/><Relationship Id="rId4" Type="http://schemas.openxmlformats.org/officeDocument/2006/relationships/hyperlink" Target="https://doi.org/10.11647/OBP.0095.02"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13"/>
          <p:cNvSpPr txBox="1"/>
          <p:nvPr>
            <p:ph type="ctrTitle"/>
          </p:nvPr>
        </p:nvSpPr>
        <p:spPr>
          <a:xfrm>
            <a:off x="3537150" y="1578400"/>
            <a:ext cx="5017500" cy="15789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Making archived social media data accessible for research</a:t>
            </a:r>
            <a:endParaRPr/>
          </a:p>
        </p:txBody>
      </p:sp>
      <p:sp>
        <p:nvSpPr>
          <p:cNvPr id="135" name="Google Shape;135;p13"/>
          <p:cNvSpPr txBox="1"/>
          <p:nvPr>
            <p:ph idx="1" type="subTitle"/>
          </p:nvPr>
        </p:nvSpPr>
        <p:spPr>
          <a:xfrm>
            <a:off x="5083950" y="3924925"/>
            <a:ext cx="3470700" cy="506100"/>
          </a:xfrm>
          <a:prstGeom prst="rect">
            <a:avLst/>
          </a:prstGeom>
        </p:spPr>
        <p:txBody>
          <a:bodyPr anchorCtr="0" anchor="t" bIns="91425" lIns="91425" spcFirstLastPara="1" rIns="91425" wrap="square" tIns="91425">
            <a:normAutofit fontScale="55000"/>
          </a:bodyPr>
          <a:lstStyle/>
          <a:p>
            <a:pPr indent="0" lvl="0" marL="0" rtl="0" algn="l">
              <a:spcBef>
                <a:spcPts val="0"/>
              </a:spcBef>
              <a:spcAft>
                <a:spcPts val="0"/>
              </a:spcAft>
              <a:buNone/>
            </a:pPr>
            <a:r>
              <a:rPr lang="en" sz="2400"/>
              <a:t>Michael Kurzmeier, C21 Editions Project</a:t>
            </a:r>
            <a:endParaRPr sz="2400"/>
          </a:p>
        </p:txBody>
      </p:sp>
      <p:pic>
        <p:nvPicPr>
          <p:cNvPr id="136" name="Google Shape;136;p13"/>
          <p:cNvPicPr preferRelativeResize="0"/>
          <p:nvPr/>
        </p:nvPicPr>
        <p:blipFill>
          <a:blip r:embed="rId3">
            <a:alphaModFix/>
          </a:blip>
          <a:stretch>
            <a:fillRect/>
          </a:stretch>
        </p:blipFill>
        <p:spPr>
          <a:xfrm>
            <a:off x="167174" y="3099818"/>
            <a:ext cx="2763023" cy="697465"/>
          </a:xfrm>
          <a:prstGeom prst="rect">
            <a:avLst/>
          </a:prstGeom>
          <a:noFill/>
          <a:ln>
            <a:noFill/>
          </a:ln>
        </p:spPr>
      </p:pic>
      <p:pic>
        <p:nvPicPr>
          <p:cNvPr id="137" name="Google Shape;137;p13"/>
          <p:cNvPicPr preferRelativeResize="0"/>
          <p:nvPr/>
        </p:nvPicPr>
        <p:blipFill>
          <a:blip r:embed="rId4">
            <a:alphaModFix/>
          </a:blip>
          <a:stretch>
            <a:fillRect/>
          </a:stretch>
        </p:blipFill>
        <p:spPr>
          <a:xfrm>
            <a:off x="167174" y="4021187"/>
            <a:ext cx="2763025" cy="943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22"/>
          <p:cNvSpPr txBox="1"/>
          <p:nvPr>
            <p:ph type="title"/>
          </p:nvPr>
        </p:nvSpPr>
        <p:spPr>
          <a:xfrm>
            <a:off x="1697250" y="422400"/>
            <a:ext cx="5749500" cy="651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A digital edition of social media data</a:t>
            </a:r>
            <a:endParaRPr/>
          </a:p>
        </p:txBody>
      </p:sp>
      <p:grpSp>
        <p:nvGrpSpPr>
          <p:cNvPr id="212" name="Google Shape;212;p22"/>
          <p:cNvGrpSpPr/>
          <p:nvPr/>
        </p:nvGrpSpPr>
        <p:grpSpPr>
          <a:xfrm>
            <a:off x="5697367" y="1660450"/>
            <a:ext cx="3305700" cy="3483050"/>
            <a:chOff x="5632317" y="1189775"/>
            <a:chExt cx="3305700" cy="3483050"/>
          </a:xfrm>
        </p:grpSpPr>
        <p:sp>
          <p:nvSpPr>
            <p:cNvPr id="213" name="Google Shape;213;p22"/>
            <p:cNvSpPr/>
            <p:nvPr/>
          </p:nvSpPr>
          <p:spPr>
            <a:xfrm>
              <a:off x="5632317" y="1189775"/>
              <a:ext cx="3305700" cy="669000"/>
            </a:xfrm>
            <a:prstGeom prst="chevron">
              <a:avLst>
                <a:gd fmla="val 50000" name="adj"/>
              </a:avLst>
            </a:prstGeom>
            <a:solidFill>
              <a:srgbClr val="307B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Roboto"/>
                  <a:ea typeface="Roboto"/>
                  <a:cs typeface="Roboto"/>
                  <a:sym typeface="Roboto"/>
                </a:rPr>
                <a:t>Present</a:t>
              </a:r>
              <a:endParaRPr>
                <a:solidFill>
                  <a:srgbClr val="FFFFFF"/>
                </a:solidFill>
                <a:latin typeface="Roboto"/>
                <a:ea typeface="Roboto"/>
                <a:cs typeface="Roboto"/>
                <a:sym typeface="Roboto"/>
              </a:endParaRPr>
            </a:p>
          </p:txBody>
        </p:sp>
        <p:sp>
          <p:nvSpPr>
            <p:cNvPr id="214" name="Google Shape;214;p22"/>
            <p:cNvSpPr txBox="1"/>
            <p:nvPr/>
          </p:nvSpPr>
          <p:spPr>
            <a:xfrm>
              <a:off x="6167063" y="2057125"/>
              <a:ext cx="2236200" cy="2615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chemeClr val="dk2"/>
                  </a:solidFill>
                  <a:latin typeface="Roboto"/>
                  <a:ea typeface="Roboto"/>
                  <a:cs typeface="Roboto"/>
                  <a:sym typeface="Roboto"/>
                </a:rPr>
                <a:t>Make the material accessible and allow users to interact with it in </a:t>
              </a:r>
              <a:r>
                <a:rPr lang="en" sz="1200">
                  <a:solidFill>
                    <a:schemeClr val="dk2"/>
                  </a:solidFill>
                  <a:latin typeface="Roboto"/>
                  <a:ea typeface="Roboto"/>
                  <a:cs typeface="Roboto"/>
                  <a:sym typeface="Roboto"/>
                </a:rPr>
                <a:t>productive</a:t>
              </a:r>
              <a:r>
                <a:rPr lang="en" sz="1200">
                  <a:solidFill>
                    <a:schemeClr val="dk2"/>
                  </a:solidFill>
                  <a:latin typeface="Roboto"/>
                  <a:ea typeface="Roboto"/>
                  <a:cs typeface="Roboto"/>
                  <a:sym typeface="Roboto"/>
                </a:rPr>
                <a:t> ways, including interoperability.</a:t>
              </a:r>
              <a:endParaRPr sz="1200">
                <a:solidFill>
                  <a:schemeClr val="dk2"/>
                </a:solidFill>
                <a:latin typeface="Roboto"/>
                <a:ea typeface="Roboto"/>
                <a:cs typeface="Roboto"/>
                <a:sym typeface="Roboto"/>
              </a:endParaRPr>
            </a:p>
          </p:txBody>
        </p:sp>
      </p:grpSp>
      <p:grpSp>
        <p:nvGrpSpPr>
          <p:cNvPr id="215" name="Google Shape;215;p22"/>
          <p:cNvGrpSpPr/>
          <p:nvPr/>
        </p:nvGrpSpPr>
        <p:grpSpPr>
          <a:xfrm>
            <a:off x="65050" y="1660664"/>
            <a:ext cx="3546900" cy="3482836"/>
            <a:chOff x="0" y="1189989"/>
            <a:chExt cx="3546900" cy="3482836"/>
          </a:xfrm>
        </p:grpSpPr>
        <p:sp>
          <p:nvSpPr>
            <p:cNvPr id="216" name="Google Shape;216;p22"/>
            <p:cNvSpPr/>
            <p:nvPr/>
          </p:nvSpPr>
          <p:spPr>
            <a:xfrm>
              <a:off x="0" y="1189989"/>
              <a:ext cx="3546900" cy="669000"/>
            </a:xfrm>
            <a:prstGeom prst="homePlate">
              <a:avLst>
                <a:gd fmla="val 50000" name="adj"/>
              </a:avLst>
            </a:prstGeom>
            <a:solidFill>
              <a:srgbClr val="0944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Roboto"/>
                  <a:ea typeface="Roboto"/>
                  <a:cs typeface="Roboto"/>
                  <a:sym typeface="Roboto"/>
                </a:rPr>
                <a:t>Acquire and stabilize</a:t>
              </a:r>
              <a:endParaRPr>
                <a:solidFill>
                  <a:srgbClr val="FFFFFF"/>
                </a:solidFill>
                <a:latin typeface="Roboto"/>
                <a:ea typeface="Roboto"/>
                <a:cs typeface="Roboto"/>
                <a:sym typeface="Roboto"/>
              </a:endParaRPr>
            </a:p>
          </p:txBody>
        </p:sp>
        <p:sp>
          <p:nvSpPr>
            <p:cNvPr id="217" name="Google Shape;217;p22"/>
            <p:cNvSpPr txBox="1"/>
            <p:nvPr/>
          </p:nvSpPr>
          <p:spPr>
            <a:xfrm>
              <a:off x="655361" y="2057125"/>
              <a:ext cx="2236200" cy="2615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chemeClr val="dk2"/>
                  </a:solidFill>
                  <a:latin typeface="Roboto"/>
                  <a:ea typeface="Roboto"/>
                  <a:cs typeface="Roboto"/>
                  <a:sym typeface="Roboto"/>
                </a:rPr>
                <a:t>Receive data from a web archive or run custom crawler</a:t>
              </a:r>
              <a:endParaRPr sz="1200">
                <a:solidFill>
                  <a:schemeClr val="dk2"/>
                </a:solidFill>
                <a:latin typeface="Roboto"/>
                <a:ea typeface="Roboto"/>
                <a:cs typeface="Roboto"/>
                <a:sym typeface="Roboto"/>
              </a:endParaRPr>
            </a:p>
          </p:txBody>
        </p:sp>
      </p:grpSp>
      <p:grpSp>
        <p:nvGrpSpPr>
          <p:cNvPr id="218" name="Google Shape;218;p22"/>
          <p:cNvGrpSpPr/>
          <p:nvPr/>
        </p:nvGrpSpPr>
        <p:grpSpPr>
          <a:xfrm>
            <a:off x="3009254" y="1660450"/>
            <a:ext cx="3305700" cy="3483050"/>
            <a:chOff x="2944204" y="1189775"/>
            <a:chExt cx="3305700" cy="3483050"/>
          </a:xfrm>
        </p:grpSpPr>
        <p:sp>
          <p:nvSpPr>
            <p:cNvPr id="219" name="Google Shape;219;p22"/>
            <p:cNvSpPr/>
            <p:nvPr/>
          </p:nvSpPr>
          <p:spPr>
            <a:xfrm>
              <a:off x="2944204" y="1189775"/>
              <a:ext cx="3305700" cy="669000"/>
            </a:xfrm>
            <a:prstGeom prst="chevron">
              <a:avLst>
                <a:gd fmla="val 50000" name="adj"/>
              </a:avLst>
            </a:prstGeom>
            <a:solidFill>
              <a:srgbClr val="0D5DD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Roboto"/>
                  <a:ea typeface="Roboto"/>
                  <a:cs typeface="Roboto"/>
                  <a:sym typeface="Roboto"/>
                </a:rPr>
                <a:t>Select and enrich</a:t>
              </a:r>
              <a:endParaRPr>
                <a:solidFill>
                  <a:srgbClr val="FFFFFF"/>
                </a:solidFill>
                <a:latin typeface="Roboto"/>
                <a:ea typeface="Roboto"/>
                <a:cs typeface="Roboto"/>
                <a:sym typeface="Roboto"/>
              </a:endParaRPr>
            </a:p>
          </p:txBody>
        </p:sp>
        <p:sp>
          <p:nvSpPr>
            <p:cNvPr id="220" name="Google Shape;220;p22"/>
            <p:cNvSpPr txBox="1"/>
            <p:nvPr/>
          </p:nvSpPr>
          <p:spPr>
            <a:xfrm>
              <a:off x="3478949" y="2057125"/>
              <a:ext cx="2236200" cy="2615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chemeClr val="dk2"/>
                  </a:solidFill>
                  <a:latin typeface="Roboto"/>
                  <a:ea typeface="Roboto"/>
                  <a:cs typeface="Roboto"/>
                  <a:sym typeface="Roboto"/>
                </a:rPr>
                <a:t>Encode material in line with edition objectives</a:t>
              </a:r>
              <a:endParaRPr sz="1200">
                <a:solidFill>
                  <a:schemeClr val="dk2"/>
                </a:solidFill>
                <a:latin typeface="Roboto"/>
                <a:ea typeface="Roboto"/>
                <a:cs typeface="Roboto"/>
                <a:sym typeface="Roboto"/>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grpSp>
        <p:nvGrpSpPr>
          <p:cNvPr id="225" name="Google Shape;225;p23"/>
          <p:cNvGrpSpPr/>
          <p:nvPr/>
        </p:nvGrpSpPr>
        <p:grpSpPr>
          <a:xfrm>
            <a:off x="1449650" y="830327"/>
            <a:ext cx="3546900" cy="3482848"/>
            <a:chOff x="0" y="1189989"/>
            <a:chExt cx="3546900" cy="3482848"/>
          </a:xfrm>
        </p:grpSpPr>
        <p:sp>
          <p:nvSpPr>
            <p:cNvPr id="226" name="Google Shape;226;p23"/>
            <p:cNvSpPr/>
            <p:nvPr/>
          </p:nvSpPr>
          <p:spPr>
            <a:xfrm>
              <a:off x="0" y="1189989"/>
              <a:ext cx="3546900" cy="669000"/>
            </a:xfrm>
            <a:prstGeom prst="homePlate">
              <a:avLst>
                <a:gd fmla="val 50000" name="adj"/>
              </a:avLst>
            </a:prstGeom>
            <a:solidFill>
              <a:srgbClr val="0944A1"/>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Roboto"/>
                  <a:ea typeface="Roboto"/>
                  <a:cs typeface="Roboto"/>
                  <a:sym typeface="Roboto"/>
                </a:rPr>
                <a:t>Acquire and stabilize</a:t>
              </a:r>
              <a:endParaRPr>
                <a:solidFill>
                  <a:srgbClr val="FFFFFF"/>
                </a:solidFill>
                <a:latin typeface="Roboto"/>
                <a:ea typeface="Roboto"/>
                <a:cs typeface="Roboto"/>
                <a:sym typeface="Roboto"/>
              </a:endParaRPr>
            </a:p>
          </p:txBody>
        </p:sp>
        <p:sp>
          <p:nvSpPr>
            <p:cNvPr id="227" name="Google Shape;227;p23"/>
            <p:cNvSpPr txBox="1"/>
            <p:nvPr/>
          </p:nvSpPr>
          <p:spPr>
            <a:xfrm>
              <a:off x="655349" y="2057138"/>
              <a:ext cx="2392200" cy="2615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chemeClr val="dk2"/>
                  </a:solidFill>
                  <a:latin typeface="Roboto"/>
                  <a:ea typeface="Roboto"/>
                  <a:cs typeface="Roboto"/>
                  <a:sym typeface="Roboto"/>
                </a:rPr>
                <a:t>Objective: </a:t>
              </a:r>
              <a:r>
                <a:rPr lang="en" sz="1100">
                  <a:solidFill>
                    <a:schemeClr val="dk2"/>
                  </a:solidFill>
                  <a:latin typeface="Lato"/>
                  <a:ea typeface="Lato"/>
                  <a:cs typeface="Lato"/>
                  <a:sym typeface="Lato"/>
                </a:rPr>
                <a:t>S</a:t>
              </a:r>
              <a:r>
                <a:rPr lang="en" sz="1100">
                  <a:solidFill>
                    <a:schemeClr val="dk2"/>
                  </a:solidFill>
                  <a:latin typeface="Lato"/>
                  <a:ea typeface="Lato"/>
                  <a:cs typeface="Lato"/>
                  <a:sym typeface="Lato"/>
                </a:rPr>
                <a:t>tabilise material by converting it from a live social media post into a static object</a:t>
              </a:r>
              <a:endParaRPr sz="1200">
                <a:solidFill>
                  <a:schemeClr val="dk2"/>
                </a:solidFill>
                <a:latin typeface="Roboto"/>
                <a:ea typeface="Roboto"/>
                <a:cs typeface="Roboto"/>
                <a:sym typeface="Roboto"/>
              </a:endParaRPr>
            </a:p>
            <a:p>
              <a:pPr indent="0" lvl="0" marL="0" rtl="0" algn="l">
                <a:lnSpc>
                  <a:spcPct val="115000"/>
                </a:lnSpc>
                <a:spcBef>
                  <a:spcPts val="0"/>
                </a:spcBef>
                <a:spcAft>
                  <a:spcPts val="0"/>
                </a:spcAft>
                <a:buNone/>
              </a:pPr>
              <a:r>
                <a:t/>
              </a:r>
              <a:endParaRPr sz="1200">
                <a:solidFill>
                  <a:schemeClr val="dk2"/>
                </a:solidFill>
                <a:latin typeface="Roboto"/>
                <a:ea typeface="Roboto"/>
                <a:cs typeface="Roboto"/>
                <a:sym typeface="Roboto"/>
              </a:endParaRPr>
            </a:p>
            <a:p>
              <a:pPr indent="0" lvl="0" marL="0" rtl="0" algn="l">
                <a:lnSpc>
                  <a:spcPct val="115000"/>
                </a:lnSpc>
                <a:spcBef>
                  <a:spcPts val="0"/>
                </a:spcBef>
                <a:spcAft>
                  <a:spcPts val="0"/>
                </a:spcAft>
                <a:buNone/>
              </a:pPr>
              <a:r>
                <a:rPr lang="en" sz="1200">
                  <a:solidFill>
                    <a:schemeClr val="dk2"/>
                  </a:solidFill>
                  <a:latin typeface="Roboto"/>
                  <a:ea typeface="Roboto"/>
                  <a:cs typeface="Roboto"/>
                  <a:sym typeface="Roboto"/>
                </a:rPr>
                <a:t>Most social media platforms are unarchiveable by design</a:t>
              </a:r>
              <a:endParaRPr sz="1200">
                <a:solidFill>
                  <a:schemeClr val="dk2"/>
                </a:solidFill>
                <a:latin typeface="Roboto"/>
                <a:ea typeface="Roboto"/>
                <a:cs typeface="Roboto"/>
                <a:sym typeface="Roboto"/>
              </a:endParaRPr>
            </a:p>
            <a:p>
              <a:pPr indent="0" lvl="0" marL="0" rtl="0" algn="l">
                <a:lnSpc>
                  <a:spcPct val="115000"/>
                </a:lnSpc>
                <a:spcBef>
                  <a:spcPts val="0"/>
                </a:spcBef>
                <a:spcAft>
                  <a:spcPts val="0"/>
                </a:spcAft>
                <a:buNone/>
              </a:pPr>
              <a:r>
                <a:t/>
              </a:r>
              <a:endParaRPr sz="1200">
                <a:solidFill>
                  <a:schemeClr val="dk2"/>
                </a:solidFill>
                <a:latin typeface="Roboto"/>
                <a:ea typeface="Roboto"/>
                <a:cs typeface="Roboto"/>
                <a:sym typeface="Roboto"/>
              </a:endParaRPr>
            </a:p>
            <a:p>
              <a:pPr indent="0" lvl="0" marL="0" rtl="0" algn="l">
                <a:lnSpc>
                  <a:spcPct val="115000"/>
                </a:lnSpc>
                <a:spcBef>
                  <a:spcPts val="0"/>
                </a:spcBef>
                <a:spcAft>
                  <a:spcPts val="0"/>
                </a:spcAft>
                <a:buNone/>
              </a:pPr>
              <a:r>
                <a:rPr lang="en" sz="1200">
                  <a:solidFill>
                    <a:schemeClr val="dk2"/>
                  </a:solidFill>
                  <a:latin typeface="Roboto"/>
                  <a:ea typeface="Roboto"/>
                  <a:cs typeface="Roboto"/>
                  <a:sym typeface="Roboto"/>
                </a:rPr>
                <a:t>Balance ethics and crawl depth</a:t>
              </a:r>
              <a:endParaRPr sz="1200">
                <a:solidFill>
                  <a:schemeClr val="dk2"/>
                </a:solidFill>
                <a:latin typeface="Roboto"/>
                <a:ea typeface="Roboto"/>
                <a:cs typeface="Roboto"/>
                <a:sym typeface="Roboto"/>
              </a:endParaRPr>
            </a:p>
            <a:p>
              <a:pPr indent="0" lvl="0" marL="0" rtl="0" algn="l">
                <a:lnSpc>
                  <a:spcPct val="115000"/>
                </a:lnSpc>
                <a:spcBef>
                  <a:spcPts val="0"/>
                </a:spcBef>
                <a:spcAft>
                  <a:spcPts val="0"/>
                </a:spcAft>
                <a:buNone/>
              </a:pPr>
              <a:r>
                <a:t/>
              </a:r>
              <a:endParaRPr sz="1200">
                <a:solidFill>
                  <a:schemeClr val="dk2"/>
                </a:solidFill>
                <a:latin typeface="Roboto"/>
                <a:ea typeface="Roboto"/>
                <a:cs typeface="Roboto"/>
                <a:sym typeface="Roboto"/>
              </a:endParaRPr>
            </a:p>
            <a:p>
              <a:pPr indent="0" lvl="0" marL="0" rtl="0" algn="l">
                <a:lnSpc>
                  <a:spcPct val="115000"/>
                </a:lnSpc>
                <a:spcBef>
                  <a:spcPts val="0"/>
                </a:spcBef>
                <a:spcAft>
                  <a:spcPts val="0"/>
                </a:spcAft>
                <a:buNone/>
              </a:pPr>
              <a:r>
                <a:rPr lang="en" sz="1200">
                  <a:solidFill>
                    <a:schemeClr val="dk2"/>
                  </a:solidFill>
                  <a:latin typeface="Roboto"/>
                  <a:ea typeface="Roboto"/>
                  <a:cs typeface="Roboto"/>
                  <a:sym typeface="Roboto"/>
                </a:rPr>
                <a:t>Example: Twitter API and re-use of Tweets</a:t>
              </a:r>
              <a:endParaRPr sz="1200">
                <a:solidFill>
                  <a:schemeClr val="dk2"/>
                </a:solidFill>
                <a:latin typeface="Roboto"/>
                <a:ea typeface="Roboto"/>
                <a:cs typeface="Roboto"/>
                <a:sym typeface="Roboto"/>
              </a:endParaRPr>
            </a:p>
            <a:p>
              <a:pPr indent="0" lvl="0" marL="0" rtl="0" algn="l">
                <a:lnSpc>
                  <a:spcPct val="115000"/>
                </a:lnSpc>
                <a:spcBef>
                  <a:spcPts val="0"/>
                </a:spcBef>
                <a:spcAft>
                  <a:spcPts val="0"/>
                </a:spcAft>
                <a:buNone/>
              </a:pPr>
              <a:r>
                <a:t/>
              </a:r>
              <a:endParaRPr sz="1200">
                <a:solidFill>
                  <a:schemeClr val="dk2"/>
                </a:solidFill>
                <a:latin typeface="Roboto"/>
                <a:ea typeface="Roboto"/>
                <a:cs typeface="Roboto"/>
                <a:sym typeface="Roboto"/>
              </a:endParaRPr>
            </a:p>
            <a:p>
              <a:pPr indent="0" lvl="0" marL="0" rtl="0" algn="l">
                <a:lnSpc>
                  <a:spcPct val="115000"/>
                </a:lnSpc>
                <a:spcBef>
                  <a:spcPts val="0"/>
                </a:spcBef>
                <a:spcAft>
                  <a:spcPts val="0"/>
                </a:spcAft>
                <a:buNone/>
              </a:pPr>
              <a:r>
                <a:t/>
              </a:r>
              <a:endParaRPr sz="1200">
                <a:solidFill>
                  <a:schemeClr val="dk2"/>
                </a:solidFill>
                <a:latin typeface="Roboto"/>
                <a:ea typeface="Roboto"/>
                <a:cs typeface="Roboto"/>
                <a:sym typeface="Roboto"/>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grpSp>
        <p:nvGrpSpPr>
          <p:cNvPr id="232" name="Google Shape;232;p24"/>
          <p:cNvGrpSpPr/>
          <p:nvPr/>
        </p:nvGrpSpPr>
        <p:grpSpPr>
          <a:xfrm>
            <a:off x="2416909" y="855225"/>
            <a:ext cx="6074554" cy="3483050"/>
            <a:chOff x="2963169" y="1189775"/>
            <a:chExt cx="3305700" cy="3483050"/>
          </a:xfrm>
        </p:grpSpPr>
        <p:sp>
          <p:nvSpPr>
            <p:cNvPr id="233" name="Google Shape;233;p24"/>
            <p:cNvSpPr/>
            <p:nvPr/>
          </p:nvSpPr>
          <p:spPr>
            <a:xfrm>
              <a:off x="2963169" y="1189775"/>
              <a:ext cx="3305700" cy="669000"/>
            </a:xfrm>
            <a:prstGeom prst="chevron">
              <a:avLst>
                <a:gd fmla="val 50000" name="adj"/>
              </a:avLst>
            </a:prstGeom>
            <a:solidFill>
              <a:srgbClr val="0D5DDF"/>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Roboto"/>
                  <a:ea typeface="Roboto"/>
                  <a:cs typeface="Roboto"/>
                  <a:sym typeface="Roboto"/>
                </a:rPr>
                <a:t>Select and enrich</a:t>
              </a:r>
              <a:endParaRPr>
                <a:solidFill>
                  <a:srgbClr val="FFFFFF"/>
                </a:solidFill>
                <a:latin typeface="Roboto"/>
                <a:ea typeface="Roboto"/>
                <a:cs typeface="Roboto"/>
                <a:sym typeface="Roboto"/>
              </a:endParaRPr>
            </a:p>
          </p:txBody>
        </p:sp>
        <p:sp>
          <p:nvSpPr>
            <p:cNvPr id="234" name="Google Shape;234;p24"/>
            <p:cNvSpPr txBox="1"/>
            <p:nvPr/>
          </p:nvSpPr>
          <p:spPr>
            <a:xfrm>
              <a:off x="3478949" y="2057125"/>
              <a:ext cx="2236200" cy="2615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100">
                  <a:solidFill>
                    <a:schemeClr val="dk2"/>
                  </a:solidFill>
                  <a:latin typeface="Lato"/>
                  <a:ea typeface="Lato"/>
                  <a:cs typeface="Lato"/>
                  <a:sym typeface="Lato"/>
                </a:rPr>
                <a:t>Encode material in line with edition objectives: </a:t>
              </a:r>
              <a:endParaRPr sz="1100">
                <a:solidFill>
                  <a:schemeClr val="dk2"/>
                </a:solidFill>
                <a:latin typeface="Lato"/>
                <a:ea typeface="Lato"/>
                <a:cs typeface="Lato"/>
                <a:sym typeface="Lato"/>
              </a:endParaRPr>
            </a:p>
            <a:p>
              <a:pPr indent="0" lvl="0" marL="0" rtl="0" algn="l">
                <a:lnSpc>
                  <a:spcPct val="115000"/>
                </a:lnSpc>
                <a:spcBef>
                  <a:spcPts val="0"/>
                </a:spcBef>
                <a:spcAft>
                  <a:spcPts val="0"/>
                </a:spcAft>
                <a:buNone/>
              </a:pPr>
              <a:r>
                <a:t/>
              </a:r>
              <a:endParaRPr sz="1100">
                <a:solidFill>
                  <a:schemeClr val="dk2"/>
                </a:solidFill>
                <a:latin typeface="Lato"/>
                <a:ea typeface="Lato"/>
                <a:cs typeface="Lato"/>
                <a:sym typeface="Lato"/>
              </a:endParaRPr>
            </a:p>
            <a:p>
              <a:pPr indent="0" lvl="0" marL="0" rtl="0" algn="l">
                <a:lnSpc>
                  <a:spcPct val="115000"/>
                </a:lnSpc>
                <a:spcBef>
                  <a:spcPts val="0"/>
                </a:spcBef>
                <a:spcAft>
                  <a:spcPts val="0"/>
                </a:spcAft>
                <a:buNone/>
              </a:pPr>
              <a:r>
                <a:rPr lang="en" sz="1100">
                  <a:solidFill>
                    <a:schemeClr val="dk2"/>
                  </a:solidFill>
                  <a:latin typeface="Lato"/>
                  <a:ea typeface="Lato"/>
                  <a:cs typeface="Lato"/>
                  <a:sym typeface="Lato"/>
                </a:rPr>
                <a:t>Enrich and contextualise the material through editing and annotation</a:t>
              </a:r>
              <a:endParaRPr sz="1100">
                <a:solidFill>
                  <a:schemeClr val="dk2"/>
                </a:solidFill>
                <a:latin typeface="Lato"/>
                <a:ea typeface="Lato"/>
                <a:cs typeface="Lato"/>
                <a:sym typeface="Lato"/>
              </a:endParaRPr>
            </a:p>
            <a:p>
              <a:pPr indent="0" lvl="0" marL="0" rtl="0" algn="l">
                <a:lnSpc>
                  <a:spcPct val="115000"/>
                </a:lnSpc>
                <a:spcBef>
                  <a:spcPts val="0"/>
                </a:spcBef>
                <a:spcAft>
                  <a:spcPts val="0"/>
                </a:spcAft>
                <a:buNone/>
              </a:pPr>
              <a:r>
                <a:t/>
              </a:r>
              <a:endParaRPr sz="1100">
                <a:solidFill>
                  <a:schemeClr val="dk2"/>
                </a:solidFill>
                <a:latin typeface="Lato"/>
                <a:ea typeface="Lato"/>
                <a:cs typeface="Lato"/>
                <a:sym typeface="Lato"/>
              </a:endParaRPr>
            </a:p>
            <a:p>
              <a:pPr indent="0" lvl="0" marL="0" rtl="0" algn="just">
                <a:spcBef>
                  <a:spcPts val="0"/>
                </a:spcBef>
                <a:spcAft>
                  <a:spcPts val="0"/>
                </a:spcAft>
                <a:buNone/>
              </a:pPr>
              <a:r>
                <a:rPr lang="en" sz="1100">
                  <a:solidFill>
                    <a:schemeClr val="dk2"/>
                  </a:solidFill>
                  <a:latin typeface="Lato"/>
                  <a:ea typeface="Lato"/>
                  <a:cs typeface="Lato"/>
                  <a:sym typeface="Lato"/>
                </a:rPr>
                <a:t>Representation of multiple sources in one edition, sources meaning both different platforms as well as different methods of data acquisition</a:t>
              </a:r>
              <a:endParaRPr sz="1100">
                <a:solidFill>
                  <a:schemeClr val="dk2"/>
                </a:solidFill>
                <a:latin typeface="Lato"/>
                <a:ea typeface="Lato"/>
                <a:cs typeface="Lato"/>
                <a:sym typeface="Lato"/>
              </a:endParaRPr>
            </a:p>
            <a:p>
              <a:pPr indent="0" lvl="0" marL="0" rtl="0" algn="just">
                <a:spcBef>
                  <a:spcPts val="0"/>
                </a:spcBef>
                <a:spcAft>
                  <a:spcPts val="0"/>
                </a:spcAft>
                <a:buNone/>
              </a:pPr>
              <a:r>
                <a:t/>
              </a:r>
              <a:endParaRPr sz="1100">
                <a:solidFill>
                  <a:schemeClr val="dk2"/>
                </a:solidFill>
                <a:latin typeface="Lato"/>
                <a:ea typeface="Lato"/>
                <a:cs typeface="Lato"/>
                <a:sym typeface="Lato"/>
              </a:endParaRPr>
            </a:p>
            <a:p>
              <a:pPr indent="0" lvl="0" marL="0" rtl="0" algn="just">
                <a:spcBef>
                  <a:spcPts val="0"/>
                </a:spcBef>
                <a:spcAft>
                  <a:spcPts val="0"/>
                </a:spcAft>
                <a:buNone/>
              </a:pPr>
              <a:r>
                <a:rPr lang="en" sz="1100">
                  <a:solidFill>
                    <a:schemeClr val="dk2"/>
                  </a:solidFill>
                  <a:latin typeface="Lato"/>
                  <a:ea typeface="Lato"/>
                  <a:cs typeface="Lato"/>
                  <a:sym typeface="Lato"/>
                </a:rPr>
                <a:t>Clear indication of crawl method and time</a:t>
              </a:r>
              <a:endParaRPr sz="1100">
                <a:solidFill>
                  <a:schemeClr val="dk2"/>
                </a:solidFill>
                <a:latin typeface="Lato"/>
                <a:ea typeface="Lato"/>
                <a:cs typeface="Lato"/>
                <a:sym typeface="Lato"/>
              </a:endParaRPr>
            </a:p>
            <a:p>
              <a:pPr indent="0" lvl="0" marL="0" rtl="0" algn="just">
                <a:spcBef>
                  <a:spcPts val="0"/>
                </a:spcBef>
                <a:spcAft>
                  <a:spcPts val="0"/>
                </a:spcAft>
                <a:buNone/>
              </a:pPr>
              <a:r>
                <a:rPr lang="en" sz="1100">
                  <a:solidFill>
                    <a:schemeClr val="dk2"/>
                  </a:solidFill>
                  <a:latin typeface="Lato"/>
                  <a:ea typeface="Lato"/>
                  <a:cs typeface="Lato"/>
                  <a:sym typeface="Lato"/>
                </a:rPr>
                <a:t>To be as platform-agnostic as possible while still capturing the essence of the platform interactions</a:t>
              </a:r>
              <a:endParaRPr sz="1100">
                <a:solidFill>
                  <a:schemeClr val="dk2"/>
                </a:solidFill>
                <a:latin typeface="Lato"/>
                <a:ea typeface="Lato"/>
                <a:cs typeface="Lato"/>
                <a:sym typeface="Lato"/>
              </a:endParaRPr>
            </a:p>
            <a:p>
              <a:pPr indent="0" lvl="0" marL="0" rtl="0" algn="l">
                <a:lnSpc>
                  <a:spcPct val="115000"/>
                </a:lnSpc>
                <a:spcBef>
                  <a:spcPts val="0"/>
                </a:spcBef>
                <a:spcAft>
                  <a:spcPts val="0"/>
                </a:spcAft>
                <a:buNone/>
              </a:pPr>
              <a:r>
                <a:t/>
              </a:r>
              <a:endParaRPr sz="1100">
                <a:solidFill>
                  <a:schemeClr val="dk2"/>
                </a:solidFill>
                <a:latin typeface="Lato"/>
                <a:ea typeface="Lato"/>
                <a:cs typeface="Lato"/>
                <a:sym typeface="Lato"/>
              </a:endParaRPr>
            </a:p>
          </p:txBody>
        </p:sp>
      </p:grpSp>
      <p:sp>
        <p:nvSpPr>
          <p:cNvPr id="235" name="Google Shape;235;p24"/>
          <p:cNvSpPr/>
          <p:nvPr/>
        </p:nvSpPr>
        <p:spPr>
          <a:xfrm>
            <a:off x="1240550" y="855225"/>
            <a:ext cx="1479900" cy="669000"/>
          </a:xfrm>
          <a:prstGeom prst="homePlate">
            <a:avLst>
              <a:gd fmla="val 50000" name="adj"/>
            </a:avLst>
          </a:prstGeom>
          <a:solidFill>
            <a:srgbClr val="0944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Roboto"/>
                <a:ea typeface="Roboto"/>
                <a:cs typeface="Roboto"/>
                <a:sym typeface="Roboto"/>
              </a:rPr>
              <a:t>Acquire and stabilize</a:t>
            </a:r>
            <a:endParaRPr>
              <a:solidFill>
                <a:srgbClr val="FFFFFF"/>
              </a:solidFill>
              <a:latin typeface="Roboto"/>
              <a:ea typeface="Roboto"/>
              <a:cs typeface="Roboto"/>
              <a:sym typeface="Robot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25"/>
          <p:cNvSpPr/>
          <p:nvPr/>
        </p:nvSpPr>
        <p:spPr>
          <a:xfrm>
            <a:off x="2401959" y="855225"/>
            <a:ext cx="6074700" cy="669000"/>
          </a:xfrm>
          <a:prstGeom prst="chevron">
            <a:avLst>
              <a:gd fmla="val 50000" name="adj"/>
            </a:avLst>
          </a:prstGeom>
          <a:solidFill>
            <a:srgbClr val="0D5DDF"/>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Roboto"/>
                <a:ea typeface="Roboto"/>
                <a:cs typeface="Roboto"/>
                <a:sym typeface="Roboto"/>
              </a:rPr>
              <a:t>Select and enrich</a:t>
            </a:r>
            <a:endParaRPr>
              <a:solidFill>
                <a:srgbClr val="FFFFFF"/>
              </a:solidFill>
              <a:latin typeface="Roboto"/>
              <a:ea typeface="Roboto"/>
              <a:cs typeface="Roboto"/>
              <a:sym typeface="Roboto"/>
            </a:endParaRPr>
          </a:p>
        </p:txBody>
      </p:sp>
      <p:sp>
        <p:nvSpPr>
          <p:cNvPr id="241" name="Google Shape;241;p25"/>
          <p:cNvSpPr/>
          <p:nvPr/>
        </p:nvSpPr>
        <p:spPr>
          <a:xfrm>
            <a:off x="1240550" y="855225"/>
            <a:ext cx="1479900" cy="669000"/>
          </a:xfrm>
          <a:prstGeom prst="homePlate">
            <a:avLst>
              <a:gd fmla="val 50000" name="adj"/>
            </a:avLst>
          </a:prstGeom>
          <a:solidFill>
            <a:srgbClr val="0944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Roboto"/>
                <a:ea typeface="Roboto"/>
                <a:cs typeface="Roboto"/>
                <a:sym typeface="Roboto"/>
              </a:rPr>
              <a:t>Acquire and stabilize</a:t>
            </a:r>
            <a:endParaRPr>
              <a:solidFill>
                <a:srgbClr val="FFFFFF"/>
              </a:solidFill>
              <a:latin typeface="Roboto"/>
              <a:ea typeface="Roboto"/>
              <a:cs typeface="Roboto"/>
              <a:sym typeface="Roboto"/>
            </a:endParaRPr>
          </a:p>
        </p:txBody>
      </p:sp>
      <p:pic>
        <p:nvPicPr>
          <p:cNvPr id="242" name="Google Shape;242;p25"/>
          <p:cNvPicPr preferRelativeResize="0"/>
          <p:nvPr/>
        </p:nvPicPr>
        <p:blipFill rotWithShape="1">
          <a:blip r:embed="rId3">
            <a:alphaModFix/>
          </a:blip>
          <a:srcRect b="43084" l="0" r="0" t="0"/>
          <a:stretch/>
        </p:blipFill>
        <p:spPr>
          <a:xfrm>
            <a:off x="1704975" y="1995325"/>
            <a:ext cx="5734050" cy="16046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pic>
        <p:nvPicPr>
          <p:cNvPr id="247" name="Google Shape;247;p26"/>
          <p:cNvPicPr preferRelativeResize="0"/>
          <p:nvPr/>
        </p:nvPicPr>
        <p:blipFill>
          <a:blip r:embed="rId3">
            <a:alphaModFix/>
          </a:blip>
          <a:stretch>
            <a:fillRect/>
          </a:stretch>
        </p:blipFill>
        <p:spPr>
          <a:xfrm>
            <a:off x="754875" y="2396375"/>
            <a:ext cx="3782825" cy="2130200"/>
          </a:xfrm>
          <a:prstGeom prst="rect">
            <a:avLst/>
          </a:prstGeom>
          <a:noFill/>
          <a:ln>
            <a:noFill/>
          </a:ln>
        </p:spPr>
      </p:pic>
      <p:sp>
        <p:nvSpPr>
          <p:cNvPr id="248" name="Google Shape;248;p26"/>
          <p:cNvSpPr/>
          <p:nvPr/>
        </p:nvSpPr>
        <p:spPr>
          <a:xfrm>
            <a:off x="4282329" y="734325"/>
            <a:ext cx="3305700" cy="669000"/>
          </a:xfrm>
          <a:prstGeom prst="chevron">
            <a:avLst>
              <a:gd fmla="val 50000" name="adj"/>
            </a:avLst>
          </a:prstGeom>
          <a:solidFill>
            <a:srgbClr val="307BF3"/>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Roboto"/>
                <a:ea typeface="Roboto"/>
                <a:cs typeface="Roboto"/>
                <a:sym typeface="Roboto"/>
              </a:rPr>
              <a:t>Present</a:t>
            </a:r>
            <a:endParaRPr>
              <a:solidFill>
                <a:srgbClr val="FFFFFF"/>
              </a:solidFill>
              <a:latin typeface="Roboto"/>
              <a:ea typeface="Roboto"/>
              <a:cs typeface="Roboto"/>
              <a:sym typeface="Roboto"/>
            </a:endParaRPr>
          </a:p>
        </p:txBody>
      </p:sp>
      <p:sp>
        <p:nvSpPr>
          <p:cNvPr id="249" name="Google Shape;249;p26"/>
          <p:cNvSpPr/>
          <p:nvPr/>
        </p:nvSpPr>
        <p:spPr>
          <a:xfrm>
            <a:off x="1094770" y="734325"/>
            <a:ext cx="2028900" cy="669000"/>
          </a:xfrm>
          <a:prstGeom prst="homePlate">
            <a:avLst>
              <a:gd fmla="val 50000" name="adj"/>
            </a:avLst>
          </a:prstGeom>
          <a:solidFill>
            <a:srgbClr val="0944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Roboto"/>
                <a:ea typeface="Roboto"/>
                <a:cs typeface="Roboto"/>
                <a:sym typeface="Roboto"/>
              </a:rPr>
              <a:t>Acquire and stabilize</a:t>
            </a:r>
            <a:endParaRPr>
              <a:solidFill>
                <a:srgbClr val="FFFFFF"/>
              </a:solidFill>
              <a:latin typeface="Roboto"/>
              <a:ea typeface="Roboto"/>
              <a:cs typeface="Roboto"/>
              <a:sym typeface="Roboto"/>
            </a:endParaRPr>
          </a:p>
        </p:txBody>
      </p:sp>
      <p:sp>
        <p:nvSpPr>
          <p:cNvPr id="250" name="Google Shape;250;p26"/>
          <p:cNvSpPr/>
          <p:nvPr/>
        </p:nvSpPr>
        <p:spPr>
          <a:xfrm>
            <a:off x="2780646" y="734325"/>
            <a:ext cx="1816800" cy="669000"/>
          </a:xfrm>
          <a:prstGeom prst="chevron">
            <a:avLst>
              <a:gd fmla="val 50000" name="adj"/>
            </a:avLst>
          </a:prstGeom>
          <a:solidFill>
            <a:srgbClr val="0D5DD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Roboto"/>
                <a:ea typeface="Roboto"/>
                <a:cs typeface="Roboto"/>
                <a:sym typeface="Roboto"/>
              </a:rPr>
              <a:t>Select and enrich</a:t>
            </a:r>
            <a:endParaRPr>
              <a:solidFill>
                <a:srgbClr val="FFFFFF"/>
              </a:solidFill>
              <a:latin typeface="Roboto"/>
              <a:ea typeface="Roboto"/>
              <a:cs typeface="Roboto"/>
              <a:sym typeface="Roboto"/>
            </a:endParaRPr>
          </a:p>
        </p:txBody>
      </p:sp>
      <p:pic>
        <p:nvPicPr>
          <p:cNvPr id="251" name="Google Shape;251;p26"/>
          <p:cNvPicPr preferRelativeResize="0"/>
          <p:nvPr/>
        </p:nvPicPr>
        <p:blipFill>
          <a:blip r:embed="rId4">
            <a:alphaModFix/>
          </a:blip>
          <a:stretch>
            <a:fillRect/>
          </a:stretch>
        </p:blipFill>
        <p:spPr>
          <a:xfrm>
            <a:off x="4827659" y="2396375"/>
            <a:ext cx="3760641" cy="21302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pic>
        <p:nvPicPr>
          <p:cNvPr id="256" name="Google Shape;256;p27"/>
          <p:cNvPicPr preferRelativeResize="0"/>
          <p:nvPr/>
        </p:nvPicPr>
        <p:blipFill rotWithShape="1">
          <a:blip r:embed="rId3">
            <a:alphaModFix/>
          </a:blip>
          <a:srcRect b="0" l="30967" r="17151" t="0"/>
          <a:stretch/>
        </p:blipFill>
        <p:spPr>
          <a:xfrm>
            <a:off x="2954900" y="1654175"/>
            <a:ext cx="3234176" cy="3269151"/>
          </a:xfrm>
          <a:prstGeom prst="rect">
            <a:avLst/>
          </a:prstGeom>
          <a:noFill/>
          <a:ln>
            <a:noFill/>
          </a:ln>
        </p:spPr>
      </p:pic>
      <p:sp>
        <p:nvSpPr>
          <p:cNvPr id="257" name="Google Shape;257;p27"/>
          <p:cNvSpPr txBox="1"/>
          <p:nvPr>
            <p:ph type="title"/>
          </p:nvPr>
        </p:nvSpPr>
        <p:spPr>
          <a:xfrm>
            <a:off x="1297500" y="393750"/>
            <a:ext cx="7740600" cy="1005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The larger picture</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61" name="Shape 261"/>
        <p:cNvGrpSpPr/>
        <p:nvPr/>
      </p:nvGrpSpPr>
      <p:grpSpPr>
        <a:xfrm>
          <a:off x="0" y="0"/>
          <a:ext cx="0" cy="0"/>
          <a:chOff x="0" y="0"/>
          <a:chExt cx="0" cy="0"/>
        </a:xfrm>
      </p:grpSpPr>
      <p:pic>
        <p:nvPicPr>
          <p:cNvPr id="262" name="Google Shape;262;p28"/>
          <p:cNvPicPr preferRelativeResize="0"/>
          <p:nvPr/>
        </p:nvPicPr>
        <p:blipFill>
          <a:blip r:embed="rId3">
            <a:alphaModFix/>
          </a:blip>
          <a:stretch>
            <a:fillRect/>
          </a:stretch>
        </p:blipFill>
        <p:spPr>
          <a:xfrm>
            <a:off x="6058425" y="0"/>
            <a:ext cx="1894374" cy="1894374"/>
          </a:xfrm>
          <a:prstGeom prst="rect">
            <a:avLst/>
          </a:prstGeom>
          <a:noFill/>
          <a:ln>
            <a:noFill/>
          </a:ln>
        </p:spPr>
      </p:pic>
      <p:pic>
        <p:nvPicPr>
          <p:cNvPr id="263" name="Google Shape;263;p28"/>
          <p:cNvPicPr preferRelativeResize="0"/>
          <p:nvPr/>
        </p:nvPicPr>
        <p:blipFill>
          <a:blip r:embed="rId4">
            <a:alphaModFix/>
          </a:blip>
          <a:stretch>
            <a:fillRect/>
          </a:stretch>
        </p:blipFill>
        <p:spPr>
          <a:xfrm>
            <a:off x="3085575" y="1085325"/>
            <a:ext cx="2972851" cy="297285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67" name="Shape 267"/>
        <p:cNvGrpSpPr/>
        <p:nvPr/>
      </p:nvGrpSpPr>
      <p:grpSpPr>
        <a:xfrm>
          <a:off x="0" y="0"/>
          <a:ext cx="0" cy="0"/>
          <a:chOff x="0" y="0"/>
          <a:chExt cx="0" cy="0"/>
        </a:xfrm>
      </p:grpSpPr>
      <p:sp>
        <p:nvSpPr>
          <p:cNvPr id="268" name="Google Shape;268;p29"/>
          <p:cNvSpPr txBox="1"/>
          <p:nvPr>
            <p:ph idx="4294967295" type="title"/>
          </p:nvPr>
        </p:nvSpPr>
        <p:spPr>
          <a:xfrm>
            <a:off x="773700" y="1663450"/>
            <a:ext cx="7596600" cy="7617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solidFill>
                  <a:schemeClr val="lt2"/>
                </a:solidFill>
              </a:rPr>
              <a:t>“This is a super-important quote”</a:t>
            </a:r>
            <a:endParaRPr>
              <a:solidFill>
                <a:schemeClr val="lt2"/>
              </a:solidFill>
            </a:endParaRPr>
          </a:p>
        </p:txBody>
      </p:sp>
      <p:cxnSp>
        <p:nvCxnSpPr>
          <p:cNvPr id="269" name="Google Shape;269;p29"/>
          <p:cNvCxnSpPr/>
          <p:nvPr/>
        </p:nvCxnSpPr>
        <p:spPr>
          <a:xfrm>
            <a:off x="4295550" y="2693400"/>
            <a:ext cx="552900" cy="0"/>
          </a:xfrm>
          <a:prstGeom prst="straightConnector1">
            <a:avLst/>
          </a:prstGeom>
          <a:noFill/>
          <a:ln cap="flat" cmpd="sng" w="28575">
            <a:solidFill>
              <a:schemeClr val="dk1"/>
            </a:solidFill>
            <a:prstDash val="solid"/>
            <a:round/>
            <a:headEnd len="sm" w="sm" type="none"/>
            <a:tailEnd len="sm" w="sm" type="none"/>
          </a:ln>
        </p:spPr>
      </p:cxnSp>
      <p:sp>
        <p:nvSpPr>
          <p:cNvPr id="270" name="Google Shape;270;p29"/>
          <p:cNvSpPr txBox="1"/>
          <p:nvPr>
            <p:ph idx="4294967295" type="body"/>
          </p:nvPr>
        </p:nvSpPr>
        <p:spPr>
          <a:xfrm>
            <a:off x="773700" y="2961650"/>
            <a:ext cx="7596600" cy="518400"/>
          </a:xfrm>
          <a:prstGeom prst="rect">
            <a:avLst/>
          </a:prstGeom>
        </p:spPr>
        <p:txBody>
          <a:bodyPr anchorCtr="0" anchor="t" bIns="91425" lIns="91425" spcFirstLastPara="1" rIns="91425" wrap="square" tIns="91425">
            <a:normAutofit/>
          </a:bodyPr>
          <a:lstStyle/>
          <a:p>
            <a:pPr indent="0" lvl="0" marL="0" rtl="0" algn="ctr">
              <a:lnSpc>
                <a:spcPct val="100000"/>
              </a:lnSpc>
              <a:spcBef>
                <a:spcPts val="0"/>
              </a:spcBef>
              <a:spcAft>
                <a:spcPts val="0"/>
              </a:spcAft>
              <a:buNone/>
            </a:pPr>
            <a:r>
              <a:rPr lang="en"/>
              <a:t>- From an expert</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74" name="Shape 274"/>
        <p:cNvGrpSpPr/>
        <p:nvPr/>
      </p:nvGrpSpPr>
      <p:grpSpPr>
        <a:xfrm>
          <a:off x="0" y="0"/>
          <a:ext cx="0" cy="0"/>
          <a:chOff x="0" y="0"/>
          <a:chExt cx="0" cy="0"/>
        </a:xfrm>
      </p:grpSpPr>
      <p:sp>
        <p:nvSpPr>
          <p:cNvPr id="275" name="Google Shape;275;p30"/>
          <p:cNvSpPr txBox="1"/>
          <p:nvPr>
            <p:ph type="title"/>
          </p:nvPr>
        </p:nvSpPr>
        <p:spPr>
          <a:xfrm>
            <a:off x="823850" y="866775"/>
            <a:ext cx="4587000" cy="35211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sz="4800"/>
              <a:t>This is the most important takeaway that everyone has to remember.</a:t>
            </a:r>
            <a:endParaRPr sz="48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31"/>
          <p:cNvSpPr txBox="1"/>
          <p:nvPr>
            <p:ph type="title"/>
          </p:nvPr>
        </p:nvSpPr>
        <p:spPr>
          <a:xfrm>
            <a:off x="1297500" y="393750"/>
            <a:ext cx="3798900" cy="1493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3000"/>
              <a:t>Thanks!</a:t>
            </a:r>
            <a:endParaRPr sz="3000"/>
          </a:p>
        </p:txBody>
      </p:sp>
      <p:sp>
        <p:nvSpPr>
          <p:cNvPr id="281" name="Google Shape;281;p31"/>
          <p:cNvSpPr txBox="1"/>
          <p:nvPr>
            <p:ph idx="1" type="body"/>
          </p:nvPr>
        </p:nvSpPr>
        <p:spPr>
          <a:xfrm>
            <a:off x="1297500" y="1972550"/>
            <a:ext cx="3798900" cy="24159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sz="1400"/>
              <a:t>Contact us:</a:t>
            </a:r>
            <a:endParaRPr sz="1400"/>
          </a:p>
          <a:p>
            <a:pPr indent="0" lvl="0" marL="0" rtl="0" algn="l">
              <a:spcBef>
                <a:spcPts val="1200"/>
              </a:spcBef>
              <a:spcAft>
                <a:spcPts val="0"/>
              </a:spcAft>
              <a:buNone/>
            </a:pPr>
            <a:r>
              <a:t/>
            </a:r>
            <a:endParaRPr sz="1400"/>
          </a:p>
          <a:p>
            <a:pPr indent="0" lvl="0" marL="0" rtl="0" algn="l">
              <a:spcBef>
                <a:spcPts val="1200"/>
              </a:spcBef>
              <a:spcAft>
                <a:spcPts val="0"/>
              </a:spcAft>
              <a:buNone/>
            </a:pPr>
            <a:r>
              <a:rPr lang="en" sz="1400" u="sng">
                <a:solidFill>
                  <a:schemeClr val="hlink"/>
                </a:solidFill>
                <a:hlinkClick r:id="rId3"/>
              </a:rPr>
              <a:t>https://www.c21editions.org/</a:t>
            </a:r>
            <a:endParaRPr b="1" sz="2300">
              <a:solidFill>
                <a:srgbClr val="000000"/>
              </a:solidFill>
              <a:latin typeface="Arial"/>
              <a:ea typeface="Arial"/>
              <a:cs typeface="Arial"/>
              <a:sym typeface="Arial"/>
            </a:endParaRPr>
          </a:p>
          <a:p>
            <a:pPr indent="0" lvl="0" marL="0" rtl="0" algn="l">
              <a:spcBef>
                <a:spcPts val="0"/>
              </a:spcBef>
              <a:spcAft>
                <a:spcPts val="0"/>
              </a:spcAft>
              <a:buNone/>
            </a:pPr>
            <a:br>
              <a:rPr lang="en" sz="1400"/>
            </a:br>
            <a:r>
              <a:rPr b="1" lang="en" sz="1200">
                <a:solidFill>
                  <a:schemeClr val="dk2"/>
                </a:solidFill>
                <a:latin typeface="Arial"/>
                <a:ea typeface="Arial"/>
                <a:cs typeface="Arial"/>
                <a:sym typeface="Arial"/>
              </a:rPr>
              <a:t>@kurzmeier@scholar.social</a:t>
            </a:r>
            <a:endParaRPr b="1" sz="1200">
              <a:solidFill>
                <a:schemeClr val="dk2"/>
              </a:solidFill>
              <a:latin typeface="Arial"/>
              <a:ea typeface="Arial"/>
              <a:cs typeface="Arial"/>
              <a:sym typeface="Arial"/>
            </a:endParaRPr>
          </a:p>
          <a:p>
            <a:pPr indent="0" lvl="0" marL="0" rtl="0" algn="l">
              <a:spcBef>
                <a:spcPts val="0"/>
              </a:spcBef>
              <a:spcAft>
                <a:spcPts val="0"/>
              </a:spcAft>
              <a:buNone/>
            </a:pPr>
            <a:r>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u="sng">
                <a:solidFill>
                  <a:schemeClr val="hlink"/>
                </a:solidFill>
                <a:hlinkClick r:id="rId4"/>
              </a:rPr>
              <a:t>Visualizing digital scholarly editions</a:t>
            </a:r>
            <a:endParaRPr sz="1400"/>
          </a:p>
        </p:txBody>
      </p:sp>
      <p:pic>
        <p:nvPicPr>
          <p:cNvPr id="282" name="Google Shape;282;p31"/>
          <p:cNvPicPr preferRelativeResize="0"/>
          <p:nvPr/>
        </p:nvPicPr>
        <p:blipFill rotWithShape="1">
          <a:blip r:embed="rId5">
            <a:alphaModFix/>
          </a:blip>
          <a:srcRect b="6178" l="0" r="0" t="6187"/>
          <a:stretch/>
        </p:blipFill>
        <p:spPr>
          <a:xfrm>
            <a:off x="4607675" y="0"/>
            <a:ext cx="4536325" cy="39753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14"/>
          <p:cNvSpPr txBox="1"/>
          <p:nvPr>
            <p:ph type="title"/>
          </p:nvPr>
        </p:nvSpPr>
        <p:spPr>
          <a:xfrm>
            <a:off x="738225" y="438375"/>
            <a:ext cx="4587000" cy="11487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About </a:t>
            </a:r>
            <a:endParaRPr/>
          </a:p>
        </p:txBody>
      </p:sp>
      <p:pic>
        <p:nvPicPr>
          <p:cNvPr id="143" name="Google Shape;143;p14"/>
          <p:cNvPicPr preferRelativeResize="0"/>
          <p:nvPr/>
        </p:nvPicPr>
        <p:blipFill rotWithShape="1">
          <a:blip r:embed="rId3">
            <a:alphaModFix/>
          </a:blip>
          <a:srcRect b="0" l="24969" r="0" t="0"/>
          <a:stretch/>
        </p:blipFill>
        <p:spPr>
          <a:xfrm>
            <a:off x="5325225" y="491800"/>
            <a:ext cx="3794575" cy="2510999"/>
          </a:xfrm>
          <a:prstGeom prst="rect">
            <a:avLst/>
          </a:prstGeom>
          <a:noFill/>
          <a:ln>
            <a:noFill/>
          </a:ln>
        </p:spPr>
      </p:pic>
      <p:sp>
        <p:nvSpPr>
          <p:cNvPr id="144" name="Google Shape;144;p14"/>
          <p:cNvSpPr txBox="1"/>
          <p:nvPr/>
        </p:nvSpPr>
        <p:spPr>
          <a:xfrm>
            <a:off x="695425" y="1635475"/>
            <a:ext cx="3021300" cy="201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2"/>
                </a:solidFill>
                <a:latin typeface="Lato"/>
                <a:ea typeface="Lato"/>
                <a:cs typeface="Lato"/>
                <a:sym typeface="Lato"/>
              </a:rPr>
              <a:t>Scholarly Editing and Publishing in the Digital Age</a:t>
            </a:r>
            <a:endParaRPr>
              <a:solidFill>
                <a:schemeClr val="dk2"/>
              </a:solidFill>
              <a:latin typeface="Lato"/>
              <a:ea typeface="Lato"/>
              <a:cs typeface="Lato"/>
              <a:sym typeface="Lato"/>
            </a:endParaRPr>
          </a:p>
          <a:p>
            <a:pPr indent="0" lvl="0" marL="0" rtl="0" algn="l">
              <a:spcBef>
                <a:spcPts val="0"/>
              </a:spcBef>
              <a:spcAft>
                <a:spcPts val="0"/>
              </a:spcAft>
              <a:buNone/>
            </a:pPr>
            <a:r>
              <a:t/>
            </a:r>
            <a:endParaRPr>
              <a:solidFill>
                <a:schemeClr val="dk2"/>
              </a:solidFill>
              <a:latin typeface="Lato"/>
              <a:ea typeface="Lato"/>
              <a:cs typeface="Lato"/>
              <a:sym typeface="Lato"/>
            </a:endParaRPr>
          </a:p>
          <a:p>
            <a:pPr indent="0" lvl="0" marL="0" rtl="0" algn="l">
              <a:spcBef>
                <a:spcPts val="0"/>
              </a:spcBef>
              <a:spcAft>
                <a:spcPts val="0"/>
              </a:spcAft>
              <a:buNone/>
            </a:pPr>
            <a:r>
              <a:rPr lang="en" sz="1100">
                <a:solidFill>
                  <a:schemeClr val="dk2"/>
                </a:solidFill>
              </a:rPr>
              <a:t>The aim of the </a:t>
            </a:r>
            <a:r>
              <a:rPr i="1" lang="en" sz="1100">
                <a:solidFill>
                  <a:schemeClr val="dk2"/>
                </a:solidFill>
              </a:rPr>
              <a:t>C21 Editions </a:t>
            </a:r>
            <a:r>
              <a:rPr lang="en" sz="1100">
                <a:solidFill>
                  <a:schemeClr val="dk2"/>
                </a:solidFill>
              </a:rPr>
              <a:t>project is to advance the practice of scholarly digital editing by  researching and prototyping data standards that will enable editions to accommodate born-digital content.</a:t>
            </a:r>
            <a:endParaRPr sz="1100">
              <a:solidFill>
                <a:schemeClr val="dk2"/>
              </a:solidFill>
            </a:endParaRPr>
          </a:p>
          <a:p>
            <a:pPr indent="0" lvl="0" marL="0" rtl="0" algn="l">
              <a:spcBef>
                <a:spcPts val="0"/>
              </a:spcBef>
              <a:spcAft>
                <a:spcPts val="0"/>
              </a:spcAft>
              <a:buNone/>
            </a:pPr>
            <a:r>
              <a:t/>
            </a:r>
            <a:endParaRPr sz="1100">
              <a:solidFill>
                <a:schemeClr val="dk2"/>
              </a:solidFill>
            </a:endParaRPr>
          </a:p>
          <a:p>
            <a:pPr indent="0" lvl="0" marL="0" rtl="0" algn="l">
              <a:spcBef>
                <a:spcPts val="0"/>
              </a:spcBef>
              <a:spcAft>
                <a:spcPts val="0"/>
              </a:spcAft>
              <a:buNone/>
            </a:pPr>
            <a:r>
              <a:t/>
            </a:r>
            <a:endParaRPr sz="1100">
              <a:solidFill>
                <a:schemeClr val="dk2"/>
              </a:solidFill>
            </a:endParaRPr>
          </a:p>
        </p:txBody>
      </p:sp>
      <p:sp>
        <p:nvSpPr>
          <p:cNvPr id="145" name="Google Shape;145;p14"/>
          <p:cNvSpPr txBox="1"/>
          <p:nvPr/>
        </p:nvSpPr>
        <p:spPr>
          <a:xfrm>
            <a:off x="5325225" y="3247425"/>
            <a:ext cx="7528800" cy="1708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u="sng">
                <a:solidFill>
                  <a:schemeClr val="dk2"/>
                </a:solidFill>
                <a:hlinkClick r:id="rId4">
                  <a:extLst>
                    <a:ext uri="{A12FA001-AC4F-418D-AE19-62706E023703}">
                      <ahyp:hlinkClr val="tx"/>
                    </a:ext>
                  </a:extLst>
                </a:hlinkClick>
              </a:rPr>
              <a:t>Dr. James O’Sullivan</a:t>
            </a:r>
            <a:r>
              <a:rPr b="1" lang="en" sz="1100">
                <a:solidFill>
                  <a:schemeClr val="dk2"/>
                </a:solidFill>
              </a:rPr>
              <a:t> Principal Investigator (Ireland)</a:t>
            </a:r>
            <a:endParaRPr b="1" sz="1100">
              <a:solidFill>
                <a:schemeClr val="dk2"/>
              </a:solidFill>
            </a:endParaRPr>
          </a:p>
          <a:p>
            <a:pPr indent="0" lvl="0" marL="0" rtl="0" algn="l">
              <a:spcBef>
                <a:spcPts val="0"/>
              </a:spcBef>
              <a:spcAft>
                <a:spcPts val="0"/>
              </a:spcAft>
              <a:buNone/>
            </a:pPr>
            <a:r>
              <a:rPr b="1" lang="en" sz="1100" u="sng">
                <a:solidFill>
                  <a:schemeClr val="dk2"/>
                </a:solidFill>
                <a:hlinkClick r:id="rId5">
                  <a:extLst>
                    <a:ext uri="{A12FA001-AC4F-418D-AE19-62706E023703}">
                      <ahyp:hlinkClr val="tx"/>
                    </a:ext>
                  </a:extLst>
                </a:hlinkClick>
              </a:rPr>
              <a:t>Michael Pidd</a:t>
            </a:r>
            <a:r>
              <a:rPr b="1" lang="en" sz="1100">
                <a:solidFill>
                  <a:schemeClr val="dk2"/>
                </a:solidFill>
              </a:rPr>
              <a:t> Principal Investigator (UK)</a:t>
            </a:r>
            <a:endParaRPr b="1" sz="1100">
              <a:solidFill>
                <a:schemeClr val="dk2"/>
              </a:solidFill>
            </a:endParaRPr>
          </a:p>
          <a:p>
            <a:pPr indent="0" lvl="0" marL="0" rtl="0" algn="l">
              <a:spcBef>
                <a:spcPts val="0"/>
              </a:spcBef>
              <a:spcAft>
                <a:spcPts val="0"/>
              </a:spcAft>
              <a:buNone/>
            </a:pPr>
            <a:r>
              <a:rPr lang="en" sz="1100">
                <a:solidFill>
                  <a:schemeClr val="dk2"/>
                </a:solidFill>
              </a:rPr>
              <a:t>Digital Humanities Institute, University of Sheffield</a:t>
            </a:r>
            <a:endParaRPr sz="1100">
              <a:solidFill>
                <a:schemeClr val="dk2"/>
              </a:solidFill>
            </a:endParaRPr>
          </a:p>
          <a:p>
            <a:pPr indent="0" lvl="0" marL="0" rtl="0" algn="l">
              <a:spcBef>
                <a:spcPts val="0"/>
              </a:spcBef>
              <a:spcAft>
                <a:spcPts val="0"/>
              </a:spcAft>
              <a:buNone/>
            </a:pPr>
            <a:r>
              <a:rPr b="1" lang="en" sz="1100" u="sng">
                <a:solidFill>
                  <a:schemeClr val="dk2"/>
                </a:solidFill>
                <a:hlinkClick r:id="rId6">
                  <a:extLst>
                    <a:ext uri="{A12FA001-AC4F-418D-AE19-62706E023703}">
                      <ahyp:hlinkClr val="tx"/>
                    </a:ext>
                  </a:extLst>
                </a:hlinkClick>
              </a:rPr>
              <a:t>Dr. Órla Murphy</a:t>
            </a:r>
            <a:r>
              <a:rPr b="1" lang="en" sz="1100">
                <a:solidFill>
                  <a:schemeClr val="dk2"/>
                </a:solidFill>
              </a:rPr>
              <a:t> Co-Investigator (Ireland)</a:t>
            </a:r>
            <a:endParaRPr b="1" sz="1100">
              <a:solidFill>
                <a:schemeClr val="dk2"/>
              </a:solidFill>
            </a:endParaRPr>
          </a:p>
          <a:p>
            <a:pPr indent="0" lvl="0" marL="0" rtl="0" algn="l">
              <a:spcBef>
                <a:spcPts val="0"/>
              </a:spcBef>
              <a:spcAft>
                <a:spcPts val="0"/>
              </a:spcAft>
              <a:buNone/>
            </a:pPr>
            <a:r>
              <a:rPr lang="en" sz="1100">
                <a:solidFill>
                  <a:schemeClr val="dk2"/>
                </a:solidFill>
              </a:rPr>
              <a:t>Department of Digital Humanities, University College Cork</a:t>
            </a:r>
            <a:endParaRPr sz="1100">
              <a:solidFill>
                <a:schemeClr val="dk2"/>
              </a:solidFill>
            </a:endParaRPr>
          </a:p>
          <a:p>
            <a:pPr indent="0" lvl="0" marL="0" rtl="0" algn="l">
              <a:spcBef>
                <a:spcPts val="0"/>
              </a:spcBef>
              <a:spcAft>
                <a:spcPts val="0"/>
              </a:spcAft>
              <a:buNone/>
            </a:pPr>
            <a:r>
              <a:rPr b="1" lang="en" sz="1100" u="sng">
                <a:solidFill>
                  <a:schemeClr val="dk2"/>
                </a:solidFill>
                <a:hlinkClick r:id="rId7">
                  <a:extLst>
                    <a:ext uri="{A12FA001-AC4F-418D-AE19-62706E023703}">
                      <ahyp:hlinkClr val="tx"/>
                    </a:ext>
                  </a:extLst>
                </a:hlinkClick>
              </a:rPr>
              <a:t>Prof. Bridgette Wessels</a:t>
            </a:r>
            <a:r>
              <a:rPr b="1" lang="en" sz="1100">
                <a:solidFill>
                  <a:schemeClr val="dk2"/>
                </a:solidFill>
              </a:rPr>
              <a:t> Co-Investigator (UK)</a:t>
            </a:r>
            <a:endParaRPr b="1" sz="1100">
              <a:solidFill>
                <a:schemeClr val="dk2"/>
              </a:solidFill>
            </a:endParaRPr>
          </a:p>
          <a:p>
            <a:pPr indent="0" lvl="0" marL="0" rtl="0" algn="l">
              <a:spcBef>
                <a:spcPts val="0"/>
              </a:spcBef>
              <a:spcAft>
                <a:spcPts val="0"/>
              </a:spcAft>
              <a:buNone/>
            </a:pPr>
            <a:r>
              <a:rPr lang="en" sz="1100">
                <a:solidFill>
                  <a:schemeClr val="dk2"/>
                </a:solidFill>
              </a:rPr>
              <a:t>School of Social &amp; Political Sciences, University of Glasgow</a:t>
            </a:r>
            <a:endParaRPr sz="1100">
              <a:solidFill>
                <a:schemeClr val="dk2"/>
              </a:solidFill>
            </a:endParaRPr>
          </a:p>
          <a:p>
            <a:pPr indent="0" lvl="0" marL="0" rtl="0" algn="l">
              <a:spcBef>
                <a:spcPts val="0"/>
              </a:spcBef>
              <a:spcAft>
                <a:spcPts val="0"/>
              </a:spcAft>
              <a:buNone/>
            </a:pPr>
            <a:r>
              <a:rPr b="1" lang="en" sz="1100" u="sng">
                <a:solidFill>
                  <a:schemeClr val="dk2"/>
                </a:solidFill>
                <a:hlinkClick r:id="rId8">
                  <a:extLst>
                    <a:ext uri="{A12FA001-AC4F-418D-AE19-62706E023703}">
                      <ahyp:hlinkClr val="tx"/>
                    </a:ext>
                  </a:extLst>
                </a:hlinkClick>
              </a:rPr>
              <a:t>Jamie McLaughlin</a:t>
            </a:r>
            <a:r>
              <a:rPr b="1" lang="en" sz="1100">
                <a:solidFill>
                  <a:schemeClr val="dk2"/>
                </a:solidFill>
              </a:rPr>
              <a:t> Research Software Engineer (UK)</a:t>
            </a:r>
            <a:endParaRPr b="1" sz="1100">
              <a:solidFill>
                <a:schemeClr val="dk2"/>
              </a:solidFill>
            </a:endParaRPr>
          </a:p>
          <a:p>
            <a:pPr indent="0" lvl="0" marL="0" rtl="0" algn="l">
              <a:spcBef>
                <a:spcPts val="0"/>
              </a:spcBef>
              <a:spcAft>
                <a:spcPts val="0"/>
              </a:spcAft>
              <a:buNone/>
            </a:pPr>
            <a:r>
              <a:rPr lang="en" sz="1100">
                <a:solidFill>
                  <a:schemeClr val="dk2"/>
                </a:solidFill>
              </a:rPr>
              <a:t>Digital Humanities Institute, University of Sheffield</a:t>
            </a:r>
            <a:endParaRPr>
              <a:latin typeface="Lato"/>
              <a:ea typeface="Lato"/>
              <a:cs typeface="Lato"/>
              <a:sym typeface="La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15"/>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Intro</a:t>
            </a:r>
            <a:endParaRPr/>
          </a:p>
        </p:txBody>
      </p:sp>
      <p:sp>
        <p:nvSpPr>
          <p:cNvPr id="151" name="Google Shape;151;p15"/>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Definitions</a:t>
            </a:r>
            <a:endParaRPr/>
          </a:p>
          <a:p>
            <a:pPr indent="0" lvl="0" marL="0" rtl="0" algn="l">
              <a:spcBef>
                <a:spcPts val="1200"/>
              </a:spcBef>
              <a:spcAft>
                <a:spcPts val="0"/>
              </a:spcAft>
              <a:buNone/>
            </a:pPr>
            <a:r>
              <a:rPr lang="en"/>
              <a:t>	Edition</a:t>
            </a:r>
            <a:endParaRPr/>
          </a:p>
          <a:p>
            <a:pPr indent="0" lvl="0" marL="0" rtl="0" algn="l">
              <a:spcBef>
                <a:spcPts val="1200"/>
              </a:spcBef>
              <a:spcAft>
                <a:spcPts val="0"/>
              </a:spcAft>
              <a:buNone/>
            </a:pPr>
            <a:r>
              <a:rPr lang="en"/>
              <a:t>	Digital Edition</a:t>
            </a:r>
            <a:endParaRPr/>
          </a:p>
          <a:p>
            <a:pPr indent="0" lvl="0" marL="0" rtl="0" algn="l">
              <a:spcBef>
                <a:spcPts val="1200"/>
              </a:spcBef>
              <a:spcAft>
                <a:spcPts val="0"/>
              </a:spcAft>
              <a:buNone/>
            </a:pPr>
            <a:r>
              <a:rPr lang="en"/>
              <a:t>	“Make accessible”</a:t>
            </a:r>
            <a:endParaRPr/>
          </a:p>
          <a:p>
            <a:pPr indent="0" lvl="0" marL="0" rtl="0" algn="l">
              <a:spcBef>
                <a:spcPts val="1200"/>
              </a:spcBef>
              <a:spcAft>
                <a:spcPts val="0"/>
              </a:spcAft>
              <a:buNone/>
            </a:pPr>
            <a:r>
              <a:rPr lang="en"/>
              <a:t>Current </a:t>
            </a:r>
            <a:r>
              <a:rPr lang="en"/>
              <a:t>methods</a:t>
            </a:r>
            <a:r>
              <a:rPr lang="en"/>
              <a:t>, current problems</a:t>
            </a:r>
            <a:endParaRPr/>
          </a:p>
          <a:p>
            <a:pPr indent="0" lvl="0" marL="0" rtl="0" algn="l">
              <a:spcBef>
                <a:spcPts val="1200"/>
              </a:spcBef>
              <a:spcAft>
                <a:spcPts val="0"/>
              </a:spcAft>
              <a:buNone/>
            </a:pPr>
            <a:r>
              <a:rPr lang="en"/>
              <a:t>Example workflow, data </a:t>
            </a:r>
            <a:r>
              <a:rPr lang="en"/>
              <a:t>structure</a:t>
            </a:r>
            <a:r>
              <a:rPr lang="en"/>
              <a:t> and presentation mode</a:t>
            </a:r>
            <a:endParaRPr/>
          </a:p>
          <a:p>
            <a:pPr indent="0" lvl="0" marL="0" rtl="0" algn="l">
              <a:spcBef>
                <a:spcPts val="1200"/>
              </a:spcBef>
              <a:spcAft>
                <a:spcPts val="1200"/>
              </a:spcAft>
              <a:buNone/>
            </a:pPr>
            <a:r>
              <a:rPr lang="en"/>
              <a:t>Context and outlook</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16"/>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Scholarly Editions </a:t>
            </a:r>
            <a:endParaRPr/>
          </a:p>
        </p:txBody>
      </p:sp>
      <p:sp>
        <p:nvSpPr>
          <p:cNvPr id="157" name="Google Shape;157;p16"/>
          <p:cNvSpPr txBox="1"/>
          <p:nvPr>
            <p:ph idx="1" type="body"/>
          </p:nvPr>
        </p:nvSpPr>
        <p:spPr>
          <a:xfrm>
            <a:off x="1297500" y="1567550"/>
            <a:ext cx="27852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A scholarly edition is a scholarly enriched of a text that </a:t>
            </a:r>
            <a:endParaRPr/>
          </a:p>
          <a:p>
            <a:pPr indent="0" lvl="0" marL="0" rtl="0" algn="l">
              <a:spcBef>
                <a:spcPts val="1200"/>
              </a:spcBef>
              <a:spcAft>
                <a:spcPts val="0"/>
              </a:spcAft>
              <a:buNone/>
            </a:pPr>
            <a:r>
              <a:rPr lang="en"/>
              <a:t>is prepared by an editor or team of editors</a:t>
            </a:r>
            <a:endParaRPr/>
          </a:p>
          <a:p>
            <a:pPr indent="0" lvl="0" marL="0" rtl="0" algn="l">
              <a:spcBef>
                <a:spcPts val="1200"/>
              </a:spcBef>
              <a:spcAft>
                <a:spcPts val="0"/>
              </a:spcAft>
              <a:buNone/>
            </a:pPr>
            <a:r>
              <a:rPr lang="en"/>
              <a:t>in line with the edition objectives</a:t>
            </a:r>
            <a:endParaRPr/>
          </a:p>
          <a:p>
            <a:pPr indent="0" lvl="0" marL="0" rtl="0" algn="l">
              <a:spcBef>
                <a:spcPts val="1200"/>
              </a:spcBef>
              <a:spcAft>
                <a:spcPts val="1200"/>
              </a:spcAft>
              <a:buNone/>
            </a:pPr>
            <a:r>
              <a:rPr lang="en"/>
              <a:t>It is usually based on a critical examination of all available sources.</a:t>
            </a:r>
            <a:endParaRPr/>
          </a:p>
        </p:txBody>
      </p:sp>
      <p:pic>
        <p:nvPicPr>
          <p:cNvPr id="158" name="Google Shape;158;p16"/>
          <p:cNvPicPr preferRelativeResize="0"/>
          <p:nvPr/>
        </p:nvPicPr>
        <p:blipFill>
          <a:blip r:embed="rId3">
            <a:alphaModFix/>
          </a:blip>
          <a:stretch>
            <a:fillRect/>
          </a:stretch>
        </p:blipFill>
        <p:spPr>
          <a:xfrm>
            <a:off x="6752300" y="1307850"/>
            <a:ext cx="2762599" cy="2320950"/>
          </a:xfrm>
          <a:prstGeom prst="rect">
            <a:avLst/>
          </a:prstGeom>
          <a:noFill/>
          <a:ln>
            <a:noFill/>
          </a:ln>
        </p:spPr>
      </p:pic>
      <p:pic>
        <p:nvPicPr>
          <p:cNvPr id="159" name="Google Shape;159;p16"/>
          <p:cNvPicPr preferRelativeResize="0"/>
          <p:nvPr/>
        </p:nvPicPr>
        <p:blipFill rotWithShape="1">
          <a:blip r:embed="rId4">
            <a:alphaModFix/>
          </a:blip>
          <a:srcRect b="0" l="0" r="39809" t="0"/>
          <a:stretch/>
        </p:blipFill>
        <p:spPr>
          <a:xfrm>
            <a:off x="4082725" y="1152300"/>
            <a:ext cx="3046298" cy="399120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17"/>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Scholarly Editions</a:t>
            </a:r>
            <a:endParaRPr/>
          </a:p>
        </p:txBody>
      </p:sp>
      <p:sp>
        <p:nvSpPr>
          <p:cNvPr id="165" name="Google Shape;165;p17"/>
          <p:cNvSpPr txBox="1"/>
          <p:nvPr>
            <p:ph idx="1" type="body"/>
          </p:nvPr>
        </p:nvSpPr>
        <p:spPr>
          <a:xfrm>
            <a:off x="1297500" y="1567550"/>
            <a:ext cx="3403200" cy="5931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1200"/>
              </a:spcAft>
              <a:buNone/>
            </a:pPr>
            <a:r>
              <a:rPr lang="en"/>
              <a:t> … </a:t>
            </a:r>
            <a:r>
              <a:rPr lang="en"/>
              <a:t>is usually based on a critical examination of all available sources … </a:t>
            </a:r>
            <a:endParaRPr/>
          </a:p>
        </p:txBody>
      </p:sp>
      <p:pic>
        <p:nvPicPr>
          <p:cNvPr id="166" name="Google Shape;166;p17"/>
          <p:cNvPicPr preferRelativeResize="0"/>
          <p:nvPr/>
        </p:nvPicPr>
        <p:blipFill>
          <a:blip r:embed="rId3">
            <a:alphaModFix/>
          </a:blip>
          <a:stretch>
            <a:fillRect/>
          </a:stretch>
        </p:blipFill>
        <p:spPr>
          <a:xfrm>
            <a:off x="0" y="2221375"/>
            <a:ext cx="5700502" cy="2922125"/>
          </a:xfrm>
          <a:prstGeom prst="rect">
            <a:avLst/>
          </a:prstGeom>
          <a:noFill/>
          <a:ln>
            <a:noFill/>
          </a:ln>
        </p:spPr>
      </p:pic>
      <p:pic>
        <p:nvPicPr>
          <p:cNvPr id="167" name="Google Shape;167;p17"/>
          <p:cNvPicPr preferRelativeResize="0"/>
          <p:nvPr/>
        </p:nvPicPr>
        <p:blipFill>
          <a:blip r:embed="rId4">
            <a:alphaModFix/>
          </a:blip>
          <a:stretch>
            <a:fillRect/>
          </a:stretch>
        </p:blipFill>
        <p:spPr>
          <a:xfrm>
            <a:off x="5177959" y="0"/>
            <a:ext cx="3966042" cy="298285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18"/>
          <p:cNvSpPr txBox="1"/>
          <p:nvPr>
            <p:ph type="title"/>
          </p:nvPr>
        </p:nvSpPr>
        <p:spPr>
          <a:xfrm>
            <a:off x="1297500" y="393750"/>
            <a:ext cx="7038900" cy="914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Scholarly Editions -technical background</a:t>
            </a:r>
            <a:endParaRPr/>
          </a:p>
          <a:p>
            <a:pPr indent="0" lvl="0" marL="0" rtl="0" algn="l">
              <a:spcBef>
                <a:spcPts val="0"/>
              </a:spcBef>
              <a:spcAft>
                <a:spcPts val="0"/>
              </a:spcAft>
              <a:buNone/>
            </a:pPr>
            <a:r>
              <a:t/>
            </a:r>
            <a:endParaRPr/>
          </a:p>
        </p:txBody>
      </p:sp>
      <p:sp>
        <p:nvSpPr>
          <p:cNvPr id="173" name="Google Shape;173;p18"/>
          <p:cNvSpPr txBox="1"/>
          <p:nvPr>
            <p:ph idx="1" type="body"/>
          </p:nvPr>
        </p:nvSpPr>
        <p:spPr>
          <a:xfrm>
            <a:off x="1297500" y="1567550"/>
            <a:ext cx="34032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174" name="Google Shape;174;p18"/>
          <p:cNvSpPr txBox="1"/>
          <p:nvPr>
            <p:ph idx="2" type="body"/>
          </p:nvPr>
        </p:nvSpPr>
        <p:spPr>
          <a:xfrm>
            <a:off x="4933221" y="1567550"/>
            <a:ext cx="34032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75" name="Google Shape;175;p18"/>
          <p:cNvPicPr preferRelativeResize="0"/>
          <p:nvPr/>
        </p:nvPicPr>
        <p:blipFill rotWithShape="1">
          <a:blip r:embed="rId3">
            <a:alphaModFix/>
          </a:blip>
          <a:srcRect b="0" l="0" r="39809" t="0"/>
          <a:stretch/>
        </p:blipFill>
        <p:spPr>
          <a:xfrm>
            <a:off x="619150" y="1468225"/>
            <a:ext cx="3046298" cy="3991202"/>
          </a:xfrm>
          <a:prstGeom prst="rect">
            <a:avLst/>
          </a:prstGeom>
          <a:noFill/>
          <a:ln>
            <a:noFill/>
          </a:ln>
        </p:spPr>
      </p:pic>
      <p:pic>
        <p:nvPicPr>
          <p:cNvPr id="176" name="Google Shape;176;p18"/>
          <p:cNvPicPr preferRelativeResize="0"/>
          <p:nvPr/>
        </p:nvPicPr>
        <p:blipFill>
          <a:blip r:embed="rId4">
            <a:alphaModFix/>
          </a:blip>
          <a:stretch>
            <a:fillRect/>
          </a:stretch>
        </p:blipFill>
        <p:spPr>
          <a:xfrm>
            <a:off x="3665449" y="1468220"/>
            <a:ext cx="5162201" cy="266175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19"/>
          <p:cNvSpPr txBox="1"/>
          <p:nvPr>
            <p:ph type="title"/>
          </p:nvPr>
        </p:nvSpPr>
        <p:spPr>
          <a:xfrm>
            <a:off x="1297500" y="393750"/>
            <a:ext cx="5524800" cy="1493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Digital or digitized edition?</a:t>
            </a:r>
            <a:endParaRPr/>
          </a:p>
        </p:txBody>
      </p:sp>
      <p:sp>
        <p:nvSpPr>
          <p:cNvPr id="182" name="Google Shape;182;p19"/>
          <p:cNvSpPr txBox="1"/>
          <p:nvPr>
            <p:ph idx="1" type="body"/>
          </p:nvPr>
        </p:nvSpPr>
        <p:spPr>
          <a:xfrm>
            <a:off x="1297500" y="1466100"/>
            <a:ext cx="4437600" cy="1024200"/>
          </a:xfrm>
          <a:prstGeom prst="rect">
            <a:avLst/>
          </a:prstGeom>
        </p:spPr>
        <p:txBody>
          <a:bodyPr anchorCtr="0" anchor="t" bIns="91425" lIns="91425" spcFirstLastPara="1" rIns="91425" wrap="square" tIns="91425">
            <a:normAutofit fontScale="47500" lnSpcReduction="10000"/>
          </a:bodyPr>
          <a:lstStyle/>
          <a:p>
            <a:pPr indent="0" lvl="0" marL="0" rtl="0" algn="l">
              <a:spcBef>
                <a:spcPts val="0"/>
              </a:spcBef>
              <a:spcAft>
                <a:spcPts val="0"/>
              </a:spcAft>
              <a:buNone/>
            </a:pPr>
            <a:r>
              <a:rPr lang="en" sz="2350"/>
              <a:t>“</a:t>
            </a:r>
            <a:r>
              <a:rPr lang="en" sz="2350"/>
              <a:t>A digital edition cannot be given in print without significant loss of content and functionality.”</a:t>
            </a:r>
            <a:endParaRPr sz="2350"/>
          </a:p>
          <a:p>
            <a:pPr indent="-279400" lvl="0" marL="279400" rtl="0" algn="l">
              <a:lnSpc>
                <a:spcPct val="135000"/>
              </a:lnSpc>
              <a:spcBef>
                <a:spcPts val="1200"/>
              </a:spcBef>
              <a:spcAft>
                <a:spcPts val="0"/>
              </a:spcAft>
              <a:buNone/>
            </a:pPr>
            <a:r>
              <a:rPr lang="en" sz="1100">
                <a:solidFill>
                  <a:srgbClr val="999999"/>
                </a:solidFill>
                <a:latin typeface="Arial"/>
                <a:ea typeface="Arial"/>
                <a:cs typeface="Arial"/>
                <a:sym typeface="Arial"/>
              </a:rPr>
              <a:t>Sahle, Patrick. 2016. “What Is a Scholarly Digital Edition?” In </a:t>
            </a:r>
            <a:r>
              <a:rPr i="1" lang="en" sz="1100">
                <a:solidFill>
                  <a:srgbClr val="999999"/>
                </a:solidFill>
                <a:latin typeface="Arial"/>
                <a:ea typeface="Arial"/>
                <a:cs typeface="Arial"/>
                <a:sym typeface="Arial"/>
              </a:rPr>
              <a:t>Digital Scholarly Editing: Theories and Practices</a:t>
            </a:r>
            <a:r>
              <a:rPr lang="en" sz="1100">
                <a:solidFill>
                  <a:srgbClr val="999999"/>
                </a:solidFill>
                <a:latin typeface="Arial"/>
                <a:ea typeface="Arial"/>
                <a:cs typeface="Arial"/>
                <a:sym typeface="Arial"/>
              </a:rPr>
              <a:t>, edited by Matthew James Driscoll and Elena Pierazzo, 19–40. Open Book Publishers.</a:t>
            </a:r>
            <a:r>
              <a:rPr lang="en" sz="1100">
                <a:solidFill>
                  <a:srgbClr val="999999"/>
                </a:solidFill>
                <a:uFill>
                  <a:noFill/>
                </a:uFill>
                <a:latin typeface="Arial"/>
                <a:ea typeface="Arial"/>
                <a:cs typeface="Arial"/>
                <a:sym typeface="Arial"/>
                <a:hlinkClick r:id="rId3">
                  <a:extLst>
                    <a:ext uri="{A12FA001-AC4F-418D-AE19-62706E023703}">
                      <ahyp:hlinkClr val="tx"/>
                    </a:ext>
                  </a:extLst>
                </a:hlinkClick>
              </a:rPr>
              <a:t> </a:t>
            </a:r>
            <a:r>
              <a:rPr lang="en" sz="1100" u="sng">
                <a:solidFill>
                  <a:srgbClr val="999999"/>
                </a:solidFill>
                <a:latin typeface="Arial"/>
                <a:ea typeface="Arial"/>
                <a:cs typeface="Arial"/>
                <a:sym typeface="Arial"/>
                <a:hlinkClick r:id="rId4">
                  <a:extLst>
                    <a:ext uri="{A12FA001-AC4F-418D-AE19-62706E023703}">
                      <ahyp:hlinkClr val="tx"/>
                    </a:ext>
                  </a:extLst>
                </a:hlinkClick>
              </a:rPr>
              <a:t>https://doi.org/10.11647/OBP.0095.02</a:t>
            </a:r>
            <a:r>
              <a:rPr lang="en" sz="1100">
                <a:solidFill>
                  <a:srgbClr val="999999"/>
                </a:solidFill>
                <a:latin typeface="Arial"/>
                <a:ea typeface="Arial"/>
                <a:cs typeface="Arial"/>
                <a:sym typeface="Arial"/>
              </a:rPr>
              <a:t>.</a:t>
            </a:r>
            <a:endParaRPr sz="1100">
              <a:solidFill>
                <a:srgbClr val="999999"/>
              </a:solidFill>
              <a:latin typeface="Arial"/>
              <a:ea typeface="Arial"/>
              <a:cs typeface="Arial"/>
              <a:sym typeface="Arial"/>
            </a:endParaRPr>
          </a:p>
          <a:p>
            <a:pPr indent="0" lvl="0" marL="0" rtl="0" algn="l">
              <a:spcBef>
                <a:spcPts val="0"/>
              </a:spcBef>
              <a:spcAft>
                <a:spcPts val="1200"/>
              </a:spcAft>
              <a:buNone/>
            </a:pPr>
            <a:r>
              <a:t/>
            </a:r>
            <a:endParaRPr/>
          </a:p>
        </p:txBody>
      </p:sp>
      <p:sp>
        <p:nvSpPr>
          <p:cNvPr id="183" name="Google Shape;183;p19"/>
          <p:cNvSpPr txBox="1"/>
          <p:nvPr/>
        </p:nvSpPr>
        <p:spPr>
          <a:xfrm>
            <a:off x="1414025" y="2708825"/>
            <a:ext cx="7178700" cy="2304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300">
                <a:solidFill>
                  <a:schemeClr val="lt1"/>
                </a:solidFill>
                <a:latin typeface="Lato"/>
                <a:ea typeface="Lato"/>
                <a:cs typeface="Lato"/>
                <a:sym typeface="Lato"/>
              </a:rPr>
              <a:t>Digital Paradigm:</a:t>
            </a:r>
            <a:endParaRPr sz="1300">
              <a:solidFill>
                <a:schemeClr val="lt1"/>
              </a:solidFill>
              <a:latin typeface="Lato"/>
              <a:ea typeface="Lato"/>
              <a:cs typeface="Lato"/>
              <a:sym typeface="Lato"/>
            </a:endParaRPr>
          </a:p>
          <a:p>
            <a:pPr indent="0" lvl="0" marL="457200" rtl="0" algn="l">
              <a:lnSpc>
                <a:spcPct val="115000"/>
              </a:lnSpc>
              <a:spcBef>
                <a:spcPts val="1200"/>
              </a:spcBef>
              <a:spcAft>
                <a:spcPts val="0"/>
              </a:spcAft>
              <a:buNone/>
            </a:pPr>
            <a:r>
              <a:rPr lang="en" sz="1300">
                <a:solidFill>
                  <a:schemeClr val="lt1"/>
                </a:solidFill>
                <a:latin typeface="Lato"/>
                <a:ea typeface="Lato"/>
                <a:cs typeface="Lato"/>
                <a:sym typeface="Lato"/>
              </a:rPr>
              <a:t>Search functions </a:t>
            </a:r>
            <a:endParaRPr sz="1300">
              <a:solidFill>
                <a:schemeClr val="lt1"/>
              </a:solidFill>
              <a:latin typeface="Lato"/>
              <a:ea typeface="Lato"/>
              <a:cs typeface="Lato"/>
              <a:sym typeface="Lato"/>
            </a:endParaRPr>
          </a:p>
          <a:p>
            <a:pPr indent="0" lvl="0" marL="457200" rtl="0" algn="l">
              <a:lnSpc>
                <a:spcPct val="115000"/>
              </a:lnSpc>
              <a:spcBef>
                <a:spcPts val="1200"/>
              </a:spcBef>
              <a:spcAft>
                <a:spcPts val="0"/>
              </a:spcAft>
              <a:buNone/>
            </a:pPr>
            <a:r>
              <a:rPr lang="en" sz="1300">
                <a:solidFill>
                  <a:schemeClr val="lt1"/>
                </a:solidFill>
                <a:latin typeface="Lato"/>
                <a:ea typeface="Lato"/>
                <a:cs typeface="Lato"/>
                <a:sym typeface="Lato"/>
              </a:rPr>
              <a:t>Reconfiguration of material </a:t>
            </a:r>
            <a:endParaRPr sz="1300">
              <a:solidFill>
                <a:schemeClr val="lt1"/>
              </a:solidFill>
              <a:latin typeface="Lato"/>
              <a:ea typeface="Lato"/>
              <a:cs typeface="Lato"/>
              <a:sym typeface="Lato"/>
            </a:endParaRPr>
          </a:p>
          <a:p>
            <a:pPr indent="0" lvl="0" marL="457200" rtl="0" algn="l">
              <a:lnSpc>
                <a:spcPct val="115000"/>
              </a:lnSpc>
              <a:spcBef>
                <a:spcPts val="1200"/>
              </a:spcBef>
              <a:spcAft>
                <a:spcPts val="0"/>
              </a:spcAft>
              <a:buNone/>
            </a:pPr>
            <a:r>
              <a:rPr lang="en" sz="1300">
                <a:solidFill>
                  <a:schemeClr val="lt1"/>
                </a:solidFill>
                <a:latin typeface="Lato"/>
                <a:ea typeface="Lato"/>
                <a:cs typeface="Lato"/>
                <a:sym typeface="Lato"/>
              </a:rPr>
              <a:t>Time-based media</a:t>
            </a:r>
            <a:endParaRPr sz="1300">
              <a:solidFill>
                <a:schemeClr val="lt1"/>
              </a:solidFill>
              <a:latin typeface="Lato"/>
              <a:ea typeface="Lato"/>
              <a:cs typeface="Lato"/>
              <a:sym typeface="Lato"/>
            </a:endParaRPr>
          </a:p>
          <a:p>
            <a:pPr indent="0" lvl="0" marL="457200" rtl="0" algn="l">
              <a:lnSpc>
                <a:spcPct val="115000"/>
              </a:lnSpc>
              <a:spcBef>
                <a:spcPts val="1200"/>
              </a:spcBef>
              <a:spcAft>
                <a:spcPts val="0"/>
              </a:spcAft>
              <a:buNone/>
            </a:pPr>
            <a:r>
              <a:rPr lang="en" sz="1300">
                <a:solidFill>
                  <a:schemeClr val="lt1"/>
                </a:solidFill>
                <a:latin typeface="Lato"/>
                <a:ea typeface="Lato"/>
                <a:cs typeface="Lato"/>
                <a:sym typeface="Lato"/>
              </a:rPr>
              <a:t>Interactivity</a:t>
            </a:r>
            <a:endParaRPr sz="1300">
              <a:solidFill>
                <a:schemeClr val="lt1"/>
              </a:solidFill>
              <a:latin typeface="Lato"/>
              <a:ea typeface="Lato"/>
              <a:cs typeface="Lato"/>
              <a:sym typeface="Lato"/>
            </a:endParaRPr>
          </a:p>
          <a:p>
            <a:pPr indent="0" lvl="0" marL="457200" rtl="0" algn="l">
              <a:lnSpc>
                <a:spcPct val="115000"/>
              </a:lnSpc>
              <a:spcBef>
                <a:spcPts val="1200"/>
              </a:spcBef>
              <a:spcAft>
                <a:spcPts val="1200"/>
              </a:spcAft>
              <a:buNone/>
            </a:pPr>
            <a:r>
              <a:rPr lang="en" sz="1300">
                <a:solidFill>
                  <a:schemeClr val="lt1"/>
                </a:solidFill>
                <a:latin typeface="Lato"/>
                <a:ea typeface="Lato"/>
                <a:cs typeface="Lato"/>
                <a:sym typeface="Lato"/>
              </a:rPr>
              <a:t>Bi-directional communication</a:t>
            </a:r>
            <a:endParaRPr>
              <a:solidFill>
                <a:schemeClr val="lt1"/>
              </a:solidFill>
              <a:latin typeface="Lato"/>
              <a:ea typeface="Lato"/>
              <a:cs typeface="Lato"/>
              <a:sym typeface="La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20"/>
          <p:cNvSpPr txBox="1"/>
          <p:nvPr>
            <p:ph type="title"/>
          </p:nvPr>
        </p:nvSpPr>
        <p:spPr>
          <a:xfrm>
            <a:off x="1297500" y="393750"/>
            <a:ext cx="7740600" cy="1005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Two important concepts</a:t>
            </a:r>
            <a:endParaRPr/>
          </a:p>
        </p:txBody>
      </p:sp>
      <p:sp>
        <p:nvSpPr>
          <p:cNvPr id="189" name="Google Shape;189;p20"/>
          <p:cNvSpPr txBox="1"/>
          <p:nvPr>
            <p:ph idx="1" type="body"/>
          </p:nvPr>
        </p:nvSpPr>
        <p:spPr>
          <a:xfrm>
            <a:off x="1297500" y="1972550"/>
            <a:ext cx="3798900" cy="24159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AutoNum type="arabicPeriod"/>
            </a:pPr>
            <a:r>
              <a:rPr lang="en"/>
              <a:t>The </a:t>
            </a:r>
            <a:r>
              <a:rPr i="1" lang="en"/>
              <a:t>ideal text</a:t>
            </a:r>
            <a:endParaRPr/>
          </a:p>
          <a:p>
            <a:pPr indent="0" lvl="0" marL="457200" rtl="0" algn="l">
              <a:spcBef>
                <a:spcPts val="1200"/>
              </a:spcBef>
              <a:spcAft>
                <a:spcPts val="0"/>
              </a:spcAft>
              <a:buNone/>
            </a:pPr>
            <a:r>
              <a:rPr lang="en"/>
              <a:t>The ideal text is an </a:t>
            </a:r>
            <a:r>
              <a:rPr lang="en"/>
              <a:t>abstraction</a:t>
            </a:r>
            <a:r>
              <a:rPr lang="en"/>
              <a:t>. Through many </a:t>
            </a:r>
            <a:r>
              <a:rPr lang="en"/>
              <a:t>witnesses (documents)</a:t>
            </a:r>
            <a:r>
              <a:rPr lang="en"/>
              <a:t>, it is possible to describe it more and more accurately.</a:t>
            </a:r>
            <a:endParaRPr/>
          </a:p>
          <a:p>
            <a:pPr indent="0" lvl="0" marL="457200" rtl="0" algn="l">
              <a:spcBef>
                <a:spcPts val="1200"/>
              </a:spcBef>
              <a:spcAft>
                <a:spcPts val="1200"/>
              </a:spcAft>
              <a:buNone/>
            </a:pPr>
            <a:r>
              <a:rPr lang="en"/>
              <a:t>But: No </a:t>
            </a:r>
            <a:r>
              <a:rPr i="1" lang="en"/>
              <a:t>single ideal text</a:t>
            </a:r>
            <a:r>
              <a:rPr lang="en"/>
              <a:t> in social media</a:t>
            </a:r>
            <a:endParaRPr/>
          </a:p>
        </p:txBody>
      </p:sp>
      <p:sp>
        <p:nvSpPr>
          <p:cNvPr id="190" name="Google Shape;190;p20"/>
          <p:cNvSpPr txBox="1"/>
          <p:nvPr>
            <p:ph idx="1" type="body"/>
          </p:nvPr>
        </p:nvSpPr>
        <p:spPr>
          <a:xfrm>
            <a:off x="5239075" y="1972550"/>
            <a:ext cx="3798900" cy="2415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2. </a:t>
            </a:r>
            <a:r>
              <a:rPr i="1" lang="en"/>
              <a:t>	</a:t>
            </a:r>
            <a:r>
              <a:rPr i="1" lang="en"/>
              <a:t>Linear text</a:t>
            </a:r>
            <a:endParaRPr i="1"/>
          </a:p>
          <a:p>
            <a:pPr indent="0" lvl="0" marL="457200" rtl="0" algn="l">
              <a:spcBef>
                <a:spcPts val="1200"/>
              </a:spcBef>
              <a:spcAft>
                <a:spcPts val="0"/>
              </a:spcAft>
              <a:buNone/>
            </a:pPr>
            <a:r>
              <a:rPr lang="en"/>
              <a:t>Linear text is read from the beginning to the end. The sequence structures the content. (Intro-Body-Conclusion)</a:t>
            </a:r>
            <a:endParaRPr/>
          </a:p>
          <a:p>
            <a:pPr indent="0" lvl="0" marL="457200" rtl="0" algn="l">
              <a:spcBef>
                <a:spcPts val="1200"/>
              </a:spcBef>
              <a:spcAft>
                <a:spcPts val="1200"/>
              </a:spcAft>
              <a:buNone/>
            </a:pPr>
            <a:r>
              <a:rPr lang="en"/>
              <a:t>But: Does not even apply well to hypertext</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21"/>
          <p:cNvSpPr txBox="1"/>
          <p:nvPr>
            <p:ph idx="1" type="body"/>
          </p:nvPr>
        </p:nvSpPr>
        <p:spPr>
          <a:xfrm>
            <a:off x="291475" y="937925"/>
            <a:ext cx="2411400" cy="12189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1200"/>
              </a:spcAft>
              <a:buNone/>
            </a:pPr>
            <a:r>
              <a:rPr lang="en"/>
              <a:t>A digital scholarly edition (DSE) is </a:t>
            </a:r>
            <a:r>
              <a:rPr lang="en"/>
              <a:t>the</a:t>
            </a:r>
            <a:r>
              <a:rPr lang="en"/>
              <a:t> scholarly enriched representation of historic documents within the digital paradigm.</a:t>
            </a:r>
            <a:endParaRPr/>
          </a:p>
        </p:txBody>
      </p:sp>
      <p:sp>
        <p:nvSpPr>
          <p:cNvPr id="196" name="Google Shape;196;p21"/>
          <p:cNvSpPr/>
          <p:nvPr/>
        </p:nvSpPr>
        <p:spPr>
          <a:xfrm>
            <a:off x="2944084" y="812078"/>
            <a:ext cx="3501300" cy="3501300"/>
          </a:xfrm>
          <a:prstGeom prst="ellipse">
            <a:avLst/>
          </a:prstGeom>
          <a:solidFill>
            <a:srgbClr val="A1C3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7" name="Google Shape;197;p21"/>
          <p:cNvGrpSpPr/>
          <p:nvPr/>
        </p:nvGrpSpPr>
        <p:grpSpPr>
          <a:xfrm>
            <a:off x="3611776" y="414352"/>
            <a:ext cx="2166000" cy="2166000"/>
            <a:chOff x="3611776" y="414352"/>
            <a:chExt cx="2166000" cy="2166000"/>
          </a:xfrm>
        </p:grpSpPr>
        <p:sp>
          <p:nvSpPr>
            <p:cNvPr id="198" name="Google Shape;198;p21"/>
            <p:cNvSpPr/>
            <p:nvPr/>
          </p:nvSpPr>
          <p:spPr>
            <a:xfrm>
              <a:off x="3611776" y="414352"/>
              <a:ext cx="2166000" cy="2166000"/>
            </a:xfrm>
            <a:prstGeom prst="ellipse">
              <a:avLst/>
            </a:prstGeom>
            <a:solidFill>
              <a:srgbClr val="307B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21"/>
            <p:cNvSpPr txBox="1"/>
            <p:nvPr/>
          </p:nvSpPr>
          <p:spPr>
            <a:xfrm>
              <a:off x="3967546" y="1027503"/>
              <a:ext cx="1496100" cy="702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Roboto"/>
                  <a:ea typeface="Roboto"/>
                  <a:cs typeface="Roboto"/>
                  <a:sym typeface="Roboto"/>
                </a:rPr>
                <a:t>Archive</a:t>
              </a:r>
              <a:endParaRPr sz="1000">
                <a:solidFill>
                  <a:srgbClr val="FFFFFF"/>
                </a:solidFill>
                <a:latin typeface="Roboto"/>
                <a:ea typeface="Roboto"/>
                <a:cs typeface="Roboto"/>
                <a:sym typeface="Roboto"/>
              </a:endParaRPr>
            </a:p>
          </p:txBody>
        </p:sp>
      </p:grpSp>
      <p:grpSp>
        <p:nvGrpSpPr>
          <p:cNvPr id="200" name="Google Shape;200;p21"/>
          <p:cNvGrpSpPr/>
          <p:nvPr/>
        </p:nvGrpSpPr>
        <p:grpSpPr>
          <a:xfrm>
            <a:off x="4562258" y="2032864"/>
            <a:ext cx="2166000" cy="2166000"/>
            <a:chOff x="4562258" y="2032864"/>
            <a:chExt cx="2166000" cy="2166000"/>
          </a:xfrm>
        </p:grpSpPr>
        <p:sp>
          <p:nvSpPr>
            <p:cNvPr id="201" name="Google Shape;201;p21"/>
            <p:cNvSpPr/>
            <p:nvPr/>
          </p:nvSpPr>
          <p:spPr>
            <a:xfrm>
              <a:off x="4562258" y="2032864"/>
              <a:ext cx="2166000" cy="2166000"/>
            </a:xfrm>
            <a:prstGeom prst="ellipse">
              <a:avLst/>
            </a:prstGeom>
            <a:solidFill>
              <a:srgbClr val="0D5D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21"/>
            <p:cNvSpPr txBox="1"/>
            <p:nvPr/>
          </p:nvSpPr>
          <p:spPr>
            <a:xfrm>
              <a:off x="5079846" y="2834728"/>
              <a:ext cx="1496100" cy="702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Roboto"/>
                  <a:ea typeface="Roboto"/>
                  <a:cs typeface="Roboto"/>
                  <a:sym typeface="Roboto"/>
                </a:rPr>
                <a:t>Repository</a:t>
              </a:r>
              <a:endParaRPr sz="1000">
                <a:solidFill>
                  <a:srgbClr val="FFFFFF"/>
                </a:solidFill>
                <a:latin typeface="Roboto"/>
                <a:ea typeface="Roboto"/>
                <a:cs typeface="Roboto"/>
                <a:sym typeface="Roboto"/>
              </a:endParaRPr>
            </a:p>
          </p:txBody>
        </p:sp>
      </p:grpSp>
      <p:grpSp>
        <p:nvGrpSpPr>
          <p:cNvPr id="203" name="Google Shape;203;p21"/>
          <p:cNvGrpSpPr/>
          <p:nvPr/>
        </p:nvGrpSpPr>
        <p:grpSpPr>
          <a:xfrm>
            <a:off x="2702876" y="2032864"/>
            <a:ext cx="2166000" cy="2166000"/>
            <a:chOff x="2702876" y="2032864"/>
            <a:chExt cx="2166000" cy="2166000"/>
          </a:xfrm>
        </p:grpSpPr>
        <p:sp>
          <p:nvSpPr>
            <p:cNvPr id="204" name="Google Shape;204;p21"/>
            <p:cNvSpPr/>
            <p:nvPr/>
          </p:nvSpPr>
          <p:spPr>
            <a:xfrm>
              <a:off x="2702876" y="2032864"/>
              <a:ext cx="2166000" cy="2166000"/>
            </a:xfrm>
            <a:prstGeom prst="ellipse">
              <a:avLst/>
            </a:prstGeom>
            <a:solidFill>
              <a:srgbClr val="0944A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21"/>
            <p:cNvSpPr txBox="1"/>
            <p:nvPr/>
          </p:nvSpPr>
          <p:spPr>
            <a:xfrm>
              <a:off x="2855281" y="2834728"/>
              <a:ext cx="1496100" cy="702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Roboto"/>
                  <a:ea typeface="Roboto"/>
                  <a:cs typeface="Roboto"/>
                  <a:sym typeface="Roboto"/>
                </a:rPr>
                <a:t>Collection</a:t>
              </a:r>
              <a:r>
                <a:rPr lang="en" sz="1000">
                  <a:solidFill>
                    <a:srgbClr val="FFFFFF"/>
                  </a:solidFill>
                  <a:latin typeface="Roboto"/>
                  <a:ea typeface="Roboto"/>
                  <a:cs typeface="Roboto"/>
                  <a:sym typeface="Roboto"/>
                </a:rPr>
                <a:t> </a:t>
              </a:r>
              <a:endParaRPr sz="1000">
                <a:solidFill>
                  <a:srgbClr val="FFFFFF"/>
                </a:solidFill>
                <a:latin typeface="Roboto"/>
                <a:ea typeface="Roboto"/>
                <a:cs typeface="Roboto"/>
                <a:sym typeface="Roboto"/>
              </a:endParaRPr>
            </a:p>
          </p:txBody>
        </p:sp>
      </p:grpSp>
      <p:sp>
        <p:nvSpPr>
          <p:cNvPr id="206" name="Google Shape;206;p21"/>
          <p:cNvSpPr/>
          <p:nvPr/>
        </p:nvSpPr>
        <p:spPr>
          <a:xfrm>
            <a:off x="4084680" y="1946241"/>
            <a:ext cx="1225800" cy="12258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t>Digital Scholarly Edition (DSE)</a:t>
            </a:r>
            <a:endParaRPr sz="1300"/>
          </a:p>
        </p:txBody>
      </p:sp>
    </p:spTree>
  </p:cSld>
  <p:clrMapOvr>
    <a:masterClrMapping/>
  </p:clrMapOvr>
</p:sld>
</file>

<file path=ppt/theme/theme1.xml><?xml version="1.0" encoding="utf-8"?>
<a:theme xmlns:a="http://schemas.openxmlformats.org/drawingml/2006/main" xmlns:r="http://schemas.openxmlformats.org/officeDocument/2006/relationships" name="Focus">
  <a:themeElements>
    <a:clrScheme name="Focus">
      <a:dk1>
        <a:srgbClr val="1B212C"/>
      </a:dk1>
      <a:lt1>
        <a:srgbClr val="FFFFFF"/>
      </a:lt1>
      <a:dk2>
        <a:srgbClr val="D9D9D9"/>
      </a:dk2>
      <a:lt2>
        <a:srgbClr val="82C7A5"/>
      </a:lt2>
      <a:accent1>
        <a:srgbClr val="0145AC"/>
      </a:accent1>
      <a:accent2>
        <a:srgbClr val="EECE1A"/>
      </a:accent2>
      <a:accent3>
        <a:srgbClr val="4E5567"/>
      </a:accent3>
      <a:accent4>
        <a:srgbClr val="F4D6AD"/>
      </a:accent4>
      <a:accent5>
        <a:srgbClr val="7890CD"/>
      </a:accent5>
      <a:accent6>
        <a:srgbClr val="F15E22"/>
      </a:accent6>
      <a:hlink>
        <a:srgbClr val="7890CD"/>
      </a:hlink>
      <a:folHlink>
        <a:srgbClr val="7890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