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7" y="1855128"/>
            <a:ext cx="8668696" cy="1646302"/>
          </a:xfrm>
        </p:spPr>
        <p:txBody>
          <a:bodyPr/>
          <a:lstStyle/>
          <a:p>
            <a:r>
              <a:rPr lang="en-US" sz="4000" b="1" dirty="0"/>
              <a:t>Optimized Techno-Economic Analysis of the Combined Photovoltaic and a Novel Renewable Energy Systems for Mining Industry Applications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1157" y="3938289"/>
            <a:ext cx="7766936" cy="1096899"/>
          </a:xfrm>
        </p:spPr>
        <p:txBody>
          <a:bodyPr>
            <a:normAutofit/>
          </a:bodyPr>
          <a:lstStyle/>
          <a:p>
            <a:r>
              <a:rPr lang="es-ES" sz="4400" dirty="0" smtClean="0"/>
              <a:t>Eduardo Vyhmeister B.</a:t>
            </a:r>
            <a:endParaRPr lang="es-E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17" y="5569088"/>
            <a:ext cx="2216258" cy="10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128" y="133082"/>
            <a:ext cx="8596668" cy="63965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Diagram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5158" y="1019074"/>
            <a:ext cx="198334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Bound4Blue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54462" y="990578"/>
            <a:ext cx="299004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400" dirty="0" smtClean="0"/>
              <a:t>Photovoltaic Energy</a:t>
            </a:r>
            <a:endParaRPr lang="en-IE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93883" y="5225456"/>
            <a:ext cx="608549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Optimization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r>
              <a:rPr lang="es-ES" sz="2400" dirty="0" smtClean="0"/>
              <a:t> </a:t>
            </a:r>
            <a:r>
              <a:rPr lang="es-ES" sz="2400" dirty="0" err="1" smtClean="0"/>
              <a:t>Formulation</a:t>
            </a:r>
            <a:r>
              <a:rPr lang="es-ES" sz="2400" dirty="0" smtClean="0"/>
              <a:t> in </a:t>
            </a:r>
            <a:r>
              <a:rPr lang="es-ES" sz="2400" dirty="0" err="1" smtClean="0"/>
              <a:t>Function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Industry</a:t>
            </a:r>
            <a:r>
              <a:rPr lang="es-ES" sz="2400" dirty="0" smtClean="0"/>
              <a:t> </a:t>
            </a:r>
            <a:r>
              <a:rPr lang="es-ES" sz="2400" dirty="0" err="1" smtClean="0"/>
              <a:t>Requirement</a:t>
            </a:r>
            <a:r>
              <a:rPr lang="es-ES" sz="2400" dirty="0" smtClean="0"/>
              <a:t> and </a:t>
            </a:r>
            <a:r>
              <a:rPr lang="es-ES" sz="2400" dirty="0" err="1" smtClean="0"/>
              <a:t>Restrictions</a:t>
            </a:r>
            <a:r>
              <a:rPr lang="es-ES" sz="2400" dirty="0" smtClean="0"/>
              <a:t> (20 </a:t>
            </a:r>
            <a:r>
              <a:rPr lang="es-ES" sz="2400" dirty="0" err="1" smtClean="0"/>
              <a:t>years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evaluation</a:t>
            </a:r>
            <a:r>
              <a:rPr lang="es-ES" sz="2400" dirty="0" smtClean="0"/>
              <a:t>)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439211" y="1719533"/>
            <a:ext cx="183524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Boat</a:t>
            </a:r>
            <a:r>
              <a:rPr lang="es-ES" sz="2400" dirty="0" smtClean="0"/>
              <a:t> </a:t>
            </a:r>
            <a:r>
              <a:rPr lang="es-ES" sz="2400" dirty="0" err="1" smtClean="0"/>
              <a:t>Speed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Evaluation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188072" y="2791424"/>
            <a:ext cx="254358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Boat Route Determination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067332" y="3940918"/>
            <a:ext cx="278505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Energy Production Evaluation </a:t>
            </a:r>
            <a:endParaRPr lang="en-U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17782" y="1734220"/>
            <a:ext cx="299004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Temporal Effects Evaluation</a:t>
            </a:r>
            <a:endParaRPr lang="en-U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54462" y="2859248"/>
            <a:ext cx="299004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Derating</a:t>
            </a:r>
            <a:r>
              <a:rPr lang="es-ES" sz="2400" dirty="0" smtClean="0"/>
              <a:t> Factor </a:t>
            </a:r>
            <a:r>
              <a:rPr lang="es-ES" sz="2400" dirty="0" err="1" smtClean="0"/>
              <a:t>Evaluations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954462" y="3953591"/>
            <a:ext cx="299004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/>
              <a:t>P</a:t>
            </a:r>
            <a:r>
              <a:rPr lang="es-ES" sz="2400" dirty="0" err="1" smtClean="0"/>
              <a:t>roduction</a:t>
            </a:r>
            <a:r>
              <a:rPr lang="es-ES" sz="2400" dirty="0" smtClean="0"/>
              <a:t> </a:t>
            </a:r>
            <a:r>
              <a:rPr lang="es-ES" sz="2400" dirty="0" err="1"/>
              <a:t>E</a:t>
            </a:r>
            <a:r>
              <a:rPr lang="es-ES" sz="2400" dirty="0" err="1" smtClean="0"/>
              <a:t>valuation</a:t>
            </a:r>
            <a:endParaRPr lang="es-ES" sz="2400" dirty="0"/>
          </a:p>
        </p:txBody>
      </p:sp>
      <p:cxnSp>
        <p:nvCxnSpPr>
          <p:cNvPr id="14" name="Conector recto de flecha 13"/>
          <p:cNvCxnSpPr>
            <a:stCxn id="4" idx="2"/>
            <a:endCxn id="7" idx="0"/>
          </p:cNvCxnSpPr>
          <p:nvPr/>
        </p:nvCxnSpPr>
        <p:spPr>
          <a:xfrm flipH="1">
            <a:off x="2356832" y="1480739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2356830" y="2531415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2356830" y="3671234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7512805" y="1466872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7512805" y="2586808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7449485" y="3658045"/>
            <a:ext cx="1" cy="238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395465" y="4784588"/>
            <a:ext cx="2215172" cy="433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5782614" y="4791833"/>
            <a:ext cx="1602475" cy="426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Bound4Blue: </a:t>
            </a:r>
            <a:r>
              <a:rPr lang="es-ES" dirty="0" err="1" smtClean="0"/>
              <a:t>Boat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016619" y="1716080"/>
                <a:ext cx="458753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𝑑𝐷𝐹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𝑏𝑜𝑎𝑡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𝑏𝑜𝑎𝑡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19" y="1716080"/>
                <a:ext cx="4587538" cy="618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C:\Users\HP\Desktop\esquem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075" y="3685506"/>
            <a:ext cx="2768544" cy="29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3129565" y="1584101"/>
            <a:ext cx="476519" cy="9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>
            <a:stCxn id="6" idx="2"/>
          </p:cNvCxnSpPr>
          <p:nvPr/>
        </p:nvCxnSpPr>
        <p:spPr>
          <a:xfrm flipH="1">
            <a:off x="1828800" y="2073499"/>
            <a:ext cx="1300765" cy="137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3736143" y="1584100"/>
            <a:ext cx="476519" cy="9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317384" y="1584100"/>
            <a:ext cx="476519" cy="9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770267" y="1584100"/>
            <a:ext cx="476519" cy="9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5343536" y="1535805"/>
            <a:ext cx="476519" cy="978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478495" y="2239729"/>
            <a:ext cx="145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Driving</a:t>
            </a:r>
            <a:r>
              <a:rPr lang="es-ES" sz="2000" dirty="0" smtClean="0"/>
              <a:t> </a:t>
            </a:r>
            <a:r>
              <a:rPr lang="es-ES" sz="2000" dirty="0" err="1" smtClean="0"/>
              <a:t>Force</a:t>
            </a:r>
            <a:endParaRPr lang="es-ES" sz="2000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974403" y="2514600"/>
            <a:ext cx="53687" cy="177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44330" y="3181363"/>
            <a:ext cx="145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Turbine </a:t>
            </a:r>
            <a:r>
              <a:rPr lang="es-ES" sz="2000" dirty="0" err="1" smtClean="0"/>
              <a:t>Dragg</a:t>
            </a:r>
            <a:r>
              <a:rPr lang="es-ES" sz="2000" dirty="0" smtClean="0"/>
              <a:t> </a:t>
            </a:r>
            <a:r>
              <a:rPr lang="es-ES" sz="2000" dirty="0" err="1" smtClean="0"/>
              <a:t>Force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819298" y="3402880"/>
            <a:ext cx="145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Viscous</a:t>
            </a:r>
            <a:r>
              <a:rPr lang="es-ES" sz="2000" dirty="0" smtClean="0"/>
              <a:t> </a:t>
            </a:r>
            <a:r>
              <a:rPr lang="es-ES" sz="2000" dirty="0" err="1" smtClean="0"/>
              <a:t>Resistance</a:t>
            </a:r>
            <a:endParaRPr lang="es-ES" sz="20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4605656" y="2462393"/>
            <a:ext cx="373473" cy="191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115960" y="2539285"/>
            <a:ext cx="1851510" cy="206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762025" y="2375410"/>
            <a:ext cx="3240307" cy="113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6557933" y="3513605"/>
            <a:ext cx="145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Wave </a:t>
            </a:r>
            <a:r>
              <a:rPr lang="es-ES" sz="2000" dirty="0" err="1" smtClean="0"/>
              <a:t>Resistance</a:t>
            </a:r>
            <a:endParaRPr lang="es-ES" sz="20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613535" y="2422264"/>
            <a:ext cx="145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Boat</a:t>
            </a:r>
            <a:r>
              <a:rPr lang="es-ES" sz="2000" dirty="0" smtClean="0"/>
              <a:t> </a:t>
            </a:r>
            <a:r>
              <a:rPr lang="es-ES" sz="2000" dirty="0" err="1" smtClean="0"/>
              <a:t>Resistance</a:t>
            </a:r>
            <a:endParaRPr lang="es-ES" sz="2000" dirty="0"/>
          </a:p>
        </p:txBody>
      </p:sp>
      <p:pic>
        <p:nvPicPr>
          <p:cNvPr id="4098" name="Picture 2" descr="Resultado de imagen para hydro turb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93" y="4378794"/>
            <a:ext cx="1108818" cy="10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88" y="4542669"/>
            <a:ext cx="1428572" cy="800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758" y="4366286"/>
            <a:ext cx="1849636" cy="115276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1688" y="2872796"/>
            <a:ext cx="2145234" cy="1287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7110" y="5801710"/>
            <a:ext cx="830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dL</a:t>
            </a:r>
            <a:r>
              <a:rPr lang="en-US" dirty="0" smtClean="0"/>
              <a:t>, </a:t>
            </a:r>
            <a:r>
              <a:rPr lang="en-US" dirty="0" err="1" smtClean="0"/>
              <a:t>dD</a:t>
            </a:r>
            <a:r>
              <a:rPr lang="en-US" dirty="0" smtClean="0"/>
              <a:t>, </a:t>
            </a:r>
            <a:r>
              <a:rPr lang="en-US" dirty="0" err="1" smtClean="0"/>
              <a:t>dH</a:t>
            </a:r>
            <a:r>
              <a:rPr lang="en-US" dirty="0" smtClean="0"/>
              <a:t>, </a:t>
            </a:r>
            <a:r>
              <a:rPr lang="en-US" dirty="0" err="1" smtClean="0"/>
              <a:t>dR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dDF</a:t>
            </a:r>
            <a:r>
              <a:rPr lang="en-US" dirty="0" smtClean="0"/>
              <a:t> are </a:t>
            </a:r>
            <a:r>
              <a:rPr lang="en-US" dirty="0"/>
              <a:t>the lift, drag, healing, resulting aerodynamic</a:t>
            </a:r>
            <a:r>
              <a:rPr lang="en-US" dirty="0" smtClean="0"/>
              <a:t>, and </a:t>
            </a:r>
            <a:r>
              <a:rPr lang="en-US" dirty="0"/>
              <a:t>driving (projection of the aerodynamic resulting force to </a:t>
            </a:r>
            <a:r>
              <a:rPr lang="en-US" dirty="0" smtClean="0"/>
              <a:t>the motion </a:t>
            </a:r>
            <a:r>
              <a:rPr lang="en-US" dirty="0"/>
              <a:t>direction) forces, respectively.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0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676" y="158838"/>
            <a:ext cx="8596668" cy="1320800"/>
          </a:xfrm>
        </p:spPr>
        <p:txBody>
          <a:bodyPr/>
          <a:lstStyle/>
          <a:p>
            <a:r>
              <a:rPr lang="en-IE" dirty="0" smtClean="0"/>
              <a:t>Bound4Blue: Route Determination</a:t>
            </a:r>
            <a:endParaRPr lang="en-IE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8521" t="12542" r="33325" b="5937"/>
          <a:stretch/>
        </p:blipFill>
        <p:spPr bwMode="auto">
          <a:xfrm>
            <a:off x="113194" y="938726"/>
            <a:ext cx="5380821" cy="5049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2" r="16699" b="1"/>
          <a:stretch/>
        </p:blipFill>
        <p:spPr bwMode="auto">
          <a:xfrm>
            <a:off x="4804453" y="3671268"/>
            <a:ext cx="4436803" cy="294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368159" y="768761"/>
            <a:ext cx="6578961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Optimization problem that uses NOA information and instantaneous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Optimization limited to a starting point. </a:t>
            </a:r>
            <a:r>
              <a:rPr lang="en-IE" sz="2000" dirty="0" err="1" smtClean="0"/>
              <a:t>Huasco</a:t>
            </a:r>
            <a:r>
              <a:rPr lang="en-IE" sz="2000" dirty="0" smtClean="0"/>
              <a:t> 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Objective function = shortest time to fill the tanks (maximum distance travelled)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Wind time-dependence considered.</a:t>
            </a:r>
            <a:endParaRPr lang="en-IE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Ship</a:t>
            </a:r>
            <a:r>
              <a:rPr lang="en-IE" sz="2000" dirty="0" smtClean="0"/>
              <a:t> to big for other ports.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dirty="0" smtClean="0"/>
              <a:t>Dynamic calculation every 6 hour of travelling</a:t>
            </a:r>
            <a:endParaRPr lang="en-IE" sz="20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1262979" y="6207617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69 </a:t>
            </a:r>
            <a:r>
              <a:rPr lang="es-ES" dirty="0" err="1" smtClean="0"/>
              <a:t>days</a:t>
            </a:r>
            <a:r>
              <a:rPr lang="es-ES" dirty="0" smtClean="0"/>
              <a:t> </a:t>
            </a:r>
            <a:r>
              <a:rPr lang="es-ES" dirty="0" err="1" smtClean="0"/>
              <a:t>route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2195" t="54778" r="1641" b="13912"/>
          <a:stretch/>
        </p:blipFill>
        <p:spPr>
          <a:xfrm>
            <a:off x="9795128" y="3663686"/>
            <a:ext cx="1993634" cy="31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676" y="158838"/>
            <a:ext cx="8596668" cy="1320800"/>
          </a:xfrm>
        </p:spPr>
        <p:txBody>
          <a:bodyPr/>
          <a:lstStyle/>
          <a:p>
            <a:r>
              <a:rPr lang="es-ES" dirty="0" smtClean="0"/>
              <a:t>Bound4Blue: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Determination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1235845" y="1627215"/>
                <a:ext cx="4825167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·</m:t>
                    </m:r>
                    <m:sSubSup>
                      <m:sSubSupPr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es-E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_tradn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3200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45" y="1627215"/>
                <a:ext cx="4825167" cy="787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830766" y="2837351"/>
            <a:ext cx="1014314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Added a 5% loss due to mechanic to electric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Added a 4,65 KWh/Nm</a:t>
            </a:r>
            <a:r>
              <a:rPr lang="en-IE" sz="2400" baseline="30000" dirty="0" smtClean="0"/>
              <a:t>3 </a:t>
            </a:r>
            <a:r>
              <a:rPr lang="en-IE" sz="2400" dirty="0" smtClean="0"/>
              <a:t>H</a:t>
            </a:r>
            <a:r>
              <a:rPr lang="en-IE" sz="2400" baseline="-25000" dirty="0" smtClean="0"/>
              <a:t>2 </a:t>
            </a:r>
            <a:r>
              <a:rPr lang="en-IE" sz="2400" dirty="0" smtClean="0"/>
              <a:t>Electrolyser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Polymer Electrolyte Membrane electrolysis (need pure water i.e. water purification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2.5% of the electrical energy used in the boat electrical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Other efficiency added (e.g. gas compression, port working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966582" y="5686390"/>
            <a:ext cx="1074098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route =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2,96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en-US" sz="2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Nm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266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hydrogen and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1,48·10</a:t>
            </a:r>
            <a:r>
              <a:rPr lang="en-US" sz="24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(2.115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</a:t>
            </a:r>
          </a:p>
          <a:p>
            <a:pPr algn="ctr"/>
            <a:r>
              <a:rPr lang="en-US" sz="2400" dirty="0" smtClean="0"/>
              <a:t>67,616 </a:t>
            </a:r>
            <a:r>
              <a:rPr lang="en-US" sz="2400" dirty="0"/>
              <a:t>MWh/year</a:t>
            </a:r>
            <a:endParaRPr lang="es-ES" sz="2400" dirty="0"/>
          </a:p>
        </p:txBody>
      </p:sp>
      <p:sp>
        <p:nvSpPr>
          <p:cNvPr id="2" name="Rectangle 1"/>
          <p:cNvSpPr/>
          <p:nvPr/>
        </p:nvSpPr>
        <p:spPr>
          <a:xfrm>
            <a:off x="7379722" y="1562546"/>
            <a:ext cx="43930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dirty="0" err="1" smtClean="0">
                <a:latin typeface="Times New Roman" panose="02020603050405020304" pitchFamily="18" charset="0"/>
              </a:rPr>
              <a:t>S</a:t>
            </a:r>
            <a:r>
              <a:rPr lang="en-IE" baseline="-25000" dirty="0" err="1" smtClean="0">
                <a:latin typeface="Times New Roman" panose="02020603050405020304" pitchFamily="18" charset="0"/>
              </a:rPr>
              <a:t>r</a:t>
            </a:r>
            <a:r>
              <a:rPr lang="en-IE" dirty="0" smtClean="0">
                <a:latin typeface="Times New Roman" panose="02020603050405020304" pitchFamily="18" charset="0"/>
              </a:rPr>
              <a:t> = Cross section Turbine Surface (78,53 m</a:t>
            </a:r>
            <a:r>
              <a:rPr lang="en-IE" baseline="30000" dirty="0" smtClean="0">
                <a:latin typeface="Times New Roman" panose="02020603050405020304" pitchFamily="18" charset="0"/>
              </a:rPr>
              <a:t>2</a:t>
            </a:r>
            <a:r>
              <a:rPr lang="en-IE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en-IE" dirty="0" err="1" smtClean="0">
                <a:latin typeface="Times New Roman" panose="02020603050405020304" pitchFamily="18" charset="0"/>
              </a:rPr>
              <a:t>C</a:t>
            </a:r>
            <a:r>
              <a:rPr lang="en-IE" baseline="-25000" dirty="0" err="1" smtClean="0">
                <a:latin typeface="Times New Roman" panose="02020603050405020304" pitchFamily="18" charset="0"/>
              </a:rPr>
              <a:t>p</a:t>
            </a:r>
            <a:r>
              <a:rPr lang="en-IE" baseline="-25000" dirty="0" smtClean="0">
                <a:latin typeface="Times New Roman" panose="02020603050405020304" pitchFamily="18" charset="0"/>
              </a:rPr>
              <a:t> </a:t>
            </a:r>
            <a:r>
              <a:rPr lang="en-IE" dirty="0" smtClean="0">
                <a:latin typeface="Times New Roman" panose="02020603050405020304" pitchFamily="18" charset="0"/>
              </a:rPr>
              <a:t>= Turbine Power Coefficient (0.6)</a:t>
            </a:r>
          </a:p>
          <a:p>
            <a:r>
              <a:rPr lang="en-IE" dirty="0" err="1" smtClean="0">
                <a:latin typeface="Times New Roman" panose="02020603050405020304" pitchFamily="18" charset="0"/>
              </a:rPr>
              <a:t>V</a:t>
            </a:r>
            <a:r>
              <a:rPr lang="en-IE" baseline="-25000" dirty="0" err="1" smtClean="0">
                <a:latin typeface="Times New Roman" panose="02020603050405020304" pitchFamily="18" charset="0"/>
              </a:rPr>
              <a:t>b</a:t>
            </a:r>
            <a:r>
              <a:rPr lang="en-IE" dirty="0" smtClean="0">
                <a:latin typeface="Times New Roman" panose="02020603050405020304" pitchFamily="18" charset="0"/>
              </a:rPr>
              <a:t> = Boat Velocity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22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9697"/>
            <a:ext cx="8596668" cy="1320800"/>
          </a:xfrm>
        </p:spPr>
        <p:txBody>
          <a:bodyPr/>
          <a:lstStyle/>
          <a:p>
            <a:r>
              <a:rPr lang="es-ES" dirty="0"/>
              <a:t>Bound4Blue: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Determination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2" y="1520497"/>
            <a:ext cx="6763407" cy="4520865"/>
          </a:xfrm>
        </p:spPr>
        <p:txBody>
          <a:bodyPr>
            <a:normAutofit/>
          </a:bodyPr>
          <a:lstStyle/>
          <a:p>
            <a:r>
              <a:rPr lang="en-IE" sz="2400" dirty="0" smtClean="0"/>
              <a:t>Produce now the electricity from the harvested Hydrogen and Oxygen. And electric energy transmission to mining location</a:t>
            </a:r>
          </a:p>
          <a:p>
            <a:pPr lvl="1"/>
            <a:r>
              <a:rPr lang="en-IE" sz="2000" dirty="0" smtClean="0"/>
              <a:t>Hydrogen combined cycle with 60% efficiency</a:t>
            </a:r>
          </a:p>
          <a:p>
            <a:pPr lvl="1"/>
            <a:r>
              <a:rPr lang="en-IE" sz="2000" dirty="0" smtClean="0"/>
              <a:t>Each ship provides then 3211 MWh of electrical power.</a:t>
            </a:r>
          </a:p>
          <a:p>
            <a:pPr lvl="1"/>
            <a:r>
              <a:rPr lang="en-IE" sz="2000" dirty="0" smtClean="0"/>
              <a:t>Power loss for transmission (1500 km) ~ 10%</a:t>
            </a:r>
          </a:p>
          <a:p>
            <a:r>
              <a:rPr lang="en-US" sz="2400" dirty="0" smtClean="0"/>
              <a:t>A global </a:t>
            </a:r>
            <a:r>
              <a:rPr lang="en-US" sz="2400" dirty="0"/>
              <a:t>efficiency in </a:t>
            </a:r>
            <a:r>
              <a:rPr lang="en-US" sz="2400" dirty="0" smtClean="0"/>
              <a:t>the order </a:t>
            </a:r>
            <a:r>
              <a:rPr lang="en-US" sz="2400" dirty="0"/>
              <a:t>of 37.8% </a:t>
            </a:r>
            <a:r>
              <a:rPr lang="en-US" sz="2400" dirty="0" smtClean="0"/>
              <a:t>(wind to electricity) was </a:t>
            </a:r>
            <a:r>
              <a:rPr lang="en-US" sz="2400" dirty="0"/>
              <a:t>estimated</a:t>
            </a:r>
            <a:endParaRPr lang="en-IE" sz="2400" dirty="0" smtClean="0"/>
          </a:p>
          <a:p>
            <a:pPr lvl="1"/>
            <a:endParaRPr lang="en-IE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780" t="17034" r="1545" b="8069"/>
          <a:stretch/>
        </p:blipFill>
        <p:spPr>
          <a:xfrm>
            <a:off x="6557566" y="1166650"/>
            <a:ext cx="5508307" cy="5021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92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18181A"/>
                </a:solidFill>
                <a:latin typeface="ge-inspira-sans"/>
              </a:rPr>
              <a:t>A combined-cycle power plant uses both a gas and a steam turbine together to produce up to 50 percent more electricity from the same fuel than a traditional simple-cycle plant.</a:t>
            </a:r>
            <a:endParaRPr lang="en-IE" sz="800" dirty="0"/>
          </a:p>
        </p:txBody>
      </p:sp>
    </p:spTree>
    <p:extLst>
      <p:ext uri="{BB962C8B-B14F-4D97-AF65-F5344CB8AC3E}">
        <p14:creationId xmlns:p14="http://schemas.microsoft.com/office/powerpoint/2010/main" val="76357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0507"/>
            <a:ext cx="9393945" cy="1320800"/>
          </a:xfrm>
        </p:spPr>
        <p:txBody>
          <a:bodyPr/>
          <a:lstStyle/>
          <a:p>
            <a:r>
              <a:rPr lang="es-ES" dirty="0" err="1" smtClean="0"/>
              <a:t>Photovoltaic</a:t>
            </a:r>
            <a:r>
              <a:rPr lang="es-ES" dirty="0" smtClean="0"/>
              <a:t> Panel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" r="86284" b="65056"/>
          <a:stretch/>
        </p:blipFill>
        <p:spPr bwMode="auto">
          <a:xfrm>
            <a:off x="484684" y="1443909"/>
            <a:ext cx="2670640" cy="4068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66673"/>
              </p:ext>
            </p:extLst>
          </p:nvPr>
        </p:nvGraphicFramePr>
        <p:xfrm>
          <a:off x="5374305" y="711937"/>
          <a:ext cx="4857750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Month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Solar Irradiation (kWh/m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Day)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Average Temperature (°C)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Monthly Average Energy Generated (kW/m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9.0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23.0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0.03595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8.5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22,5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0.03404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7.5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22.0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0.02991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6,2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20.0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0.02495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5.0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18.0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0.02049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J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4.6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17.0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0.01894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4.7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16.0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0.01945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5.5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17.0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0.02265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6.5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17,5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0.02670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7.9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18.0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0.03237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9.1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20.0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0.03691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2370887" y="6156840"/>
                <a:ext cx="6006837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ES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𝑐𝑒𝑙𝑙</m:t>
                                  </m:r>
                                </m:sub>
                              </m:sSub>
                              <m:r>
                                <a:rPr lang="es-ES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" sz="28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S" sz="2800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87" y="6156840"/>
                <a:ext cx="6006837" cy="578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38652" y="5669959"/>
            <a:ext cx="54713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E" dirty="0">
                <a:latin typeface="Times New Roman" panose="02020603050405020304" pitchFamily="18" charset="0"/>
              </a:rPr>
              <a:t>Type</a:t>
            </a:r>
            <a:r>
              <a:rPr lang="en-IE" dirty="0" smtClean="0">
                <a:latin typeface="Times New Roman" panose="02020603050405020304" pitchFamily="18" charset="0"/>
              </a:rPr>
              <a:t>: polycrystalline</a:t>
            </a:r>
            <a:r>
              <a:rPr lang="en-IE" dirty="0">
                <a:latin typeface="Times New Roman" panose="02020603050405020304" pitchFamily="18" charset="0"/>
              </a:rPr>
              <a:t>, Brand: KOMES, Model: KM(P)24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5523186" y="4548574"/>
            <a:ext cx="4889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baseline="-25000" dirty="0" smtClean="0">
                <a:latin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</a:rPr>
              <a:t> = availability factor </a:t>
            </a:r>
            <a:r>
              <a:rPr lang="en-US" dirty="0">
                <a:latin typeface="Times New Roman" panose="02020603050405020304" pitchFamily="18" charset="0"/>
              </a:rPr>
              <a:t>(95%) </a:t>
            </a:r>
            <a:r>
              <a:rPr lang="en-US" dirty="0" smtClean="0">
                <a:latin typeface="Times New Roman" panose="02020603050405020304" pitchFamily="18" charset="0"/>
              </a:rPr>
              <a:t> --- maintenance</a:t>
            </a:r>
          </a:p>
          <a:p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baseline="-25000" dirty="0" smtClean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</a:rPr>
              <a:t>derate</a:t>
            </a:r>
            <a:r>
              <a:rPr lang="en-US" dirty="0">
                <a:latin typeface="Times New Roman" panose="02020603050405020304" pitchFamily="18" charset="0"/>
              </a:rPr>
              <a:t> factor (75%) </a:t>
            </a:r>
            <a:r>
              <a:rPr lang="en-US" dirty="0" smtClean="0">
                <a:latin typeface="Times New Roman" panose="02020603050405020304" pitchFamily="18" charset="0"/>
              </a:rPr>
              <a:t>--- </a:t>
            </a:r>
            <a:r>
              <a:rPr lang="en-US" dirty="0">
                <a:latin typeface="Times New Roman" panose="02020603050405020304" pitchFamily="18" charset="0"/>
              </a:rPr>
              <a:t>ambient </a:t>
            </a:r>
            <a:r>
              <a:rPr lang="en-US" dirty="0" smtClean="0">
                <a:latin typeface="Times New Roman" panose="02020603050405020304" pitchFamily="18" charset="0"/>
              </a:rPr>
              <a:t>effects</a:t>
            </a:r>
          </a:p>
          <a:p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IE" dirty="0" smtClean="0"/>
              <a:t>= 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factor (14,7%) --- module efficiency 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15155" y="1270000"/>
            <a:ext cx="113076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optimization</a:t>
            </a:r>
            <a:r>
              <a:rPr lang="es-ES" sz="2800" dirty="0" smtClean="0"/>
              <a:t> problema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formulated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takes</a:t>
            </a:r>
            <a:r>
              <a:rPr lang="es-ES" sz="2800" dirty="0" smtClean="0"/>
              <a:t> </a:t>
            </a:r>
            <a:r>
              <a:rPr lang="es-ES" sz="2800" dirty="0" err="1" smtClean="0"/>
              <a:t>into</a:t>
            </a:r>
            <a:r>
              <a:rPr lang="es-ES" sz="2800" dirty="0" smtClean="0"/>
              <a:t> </a:t>
            </a:r>
            <a:r>
              <a:rPr lang="es-ES" sz="2800" dirty="0" err="1" smtClean="0"/>
              <a:t>account</a:t>
            </a:r>
            <a:r>
              <a:rPr lang="es-ES" sz="2800" dirty="0" smtClean="0"/>
              <a:t>: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Cover</a:t>
            </a:r>
            <a:r>
              <a:rPr lang="es-ES" sz="2800" dirty="0" smtClean="0"/>
              <a:t> 10%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requirements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mining</a:t>
            </a:r>
            <a:r>
              <a:rPr lang="es-ES" sz="2800" dirty="0" smtClean="0"/>
              <a:t> </a:t>
            </a:r>
            <a:r>
              <a:rPr lang="es-ES" sz="2800" dirty="0" err="1" smtClean="0"/>
              <a:t>industry</a:t>
            </a: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Monthly</a:t>
            </a:r>
            <a:r>
              <a:rPr lang="es-ES" sz="2800" dirty="0" smtClean="0"/>
              <a:t> </a:t>
            </a:r>
            <a:r>
              <a:rPr lang="es-ES" sz="2800" dirty="0" err="1" smtClean="0"/>
              <a:t>fluctuations</a:t>
            </a:r>
            <a:r>
              <a:rPr lang="es-ES" sz="2800" dirty="0" smtClean="0"/>
              <a:t> of </a:t>
            </a:r>
            <a:r>
              <a:rPr lang="es-ES" sz="2800" dirty="0" smtClean="0"/>
              <a:t>Natural </a:t>
            </a:r>
            <a:r>
              <a:rPr lang="es-ES" sz="2800" dirty="0" err="1" smtClean="0"/>
              <a:t>Resources</a:t>
            </a: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Increase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electrical</a:t>
            </a:r>
            <a:r>
              <a:rPr lang="es-ES" sz="2800" dirty="0" smtClean="0"/>
              <a:t> </a:t>
            </a:r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err="1" smtClean="0"/>
              <a:t>requirements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industry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objective</a:t>
            </a:r>
            <a:r>
              <a:rPr lang="es-ES" sz="2800" dirty="0" smtClean="0"/>
              <a:t> </a:t>
            </a:r>
            <a:r>
              <a:rPr lang="es-ES" sz="2800" dirty="0" err="1" smtClean="0"/>
              <a:t>function</a:t>
            </a:r>
            <a:r>
              <a:rPr lang="es-ES" sz="2800" dirty="0" smtClean="0"/>
              <a:t> </a:t>
            </a:r>
            <a:r>
              <a:rPr lang="es-ES" sz="2800" dirty="0" err="1" smtClean="0"/>
              <a:t>equal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net </a:t>
            </a:r>
            <a:r>
              <a:rPr lang="es-ES" sz="2800" dirty="0" err="1" smtClean="0"/>
              <a:t>present</a:t>
            </a:r>
            <a:r>
              <a:rPr lang="es-ES" sz="2800" dirty="0" smtClean="0"/>
              <a:t> </a:t>
            </a:r>
            <a:r>
              <a:rPr lang="es-ES" sz="2800" dirty="0" err="1" smtClean="0"/>
              <a:t>value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proyect</a:t>
            </a:r>
            <a:r>
              <a:rPr lang="es-ES" sz="2800" dirty="0" smtClean="0"/>
              <a:t> </a:t>
            </a:r>
            <a:r>
              <a:rPr lang="es-ES" sz="2800" dirty="0" err="1" smtClean="0"/>
              <a:t>evaluated</a:t>
            </a:r>
            <a:r>
              <a:rPr lang="es-ES" sz="2800" dirty="0" smtClean="0"/>
              <a:t> </a:t>
            </a:r>
            <a:r>
              <a:rPr lang="es-ES" sz="2800" dirty="0" err="1" smtClean="0"/>
              <a:t>over</a:t>
            </a:r>
            <a:r>
              <a:rPr lang="es-ES" sz="2800" dirty="0" smtClean="0"/>
              <a:t> 10 </a:t>
            </a:r>
            <a:r>
              <a:rPr lang="es-ES" sz="2800" dirty="0" err="1" smtClean="0"/>
              <a:t>years</a:t>
            </a:r>
            <a:r>
              <a:rPr lang="es-E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A </a:t>
            </a:r>
            <a:r>
              <a:rPr lang="es-ES" sz="2800" dirty="0" err="1" smtClean="0"/>
              <a:t>learning</a:t>
            </a:r>
            <a:r>
              <a:rPr lang="es-ES" sz="2800" dirty="0" smtClean="0"/>
              <a:t> curve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production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vessels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Average</a:t>
            </a:r>
            <a:r>
              <a:rPr lang="es-ES" sz="2800" dirty="0" smtClean="0"/>
              <a:t> </a:t>
            </a:r>
            <a:r>
              <a:rPr lang="es-ES" sz="2800" dirty="0" err="1"/>
              <a:t>Chilean</a:t>
            </a:r>
            <a:r>
              <a:rPr lang="es-ES" sz="2800" dirty="0"/>
              <a:t> </a:t>
            </a:r>
            <a:r>
              <a:rPr lang="es-ES" sz="2800" dirty="0" err="1"/>
              <a:t>inflation</a:t>
            </a:r>
            <a:r>
              <a:rPr lang="es-ES" sz="2800" dirty="0"/>
              <a:t> (</a:t>
            </a:r>
            <a:r>
              <a:rPr lang="es-ES" sz="2800" dirty="0" smtClean="0"/>
              <a:t>4.46%)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CAPEX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OPEX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/>
              <a:t>others</a:t>
            </a: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8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666" y="339143"/>
            <a:ext cx="8596668" cy="1320800"/>
          </a:xfrm>
        </p:spPr>
        <p:txBody>
          <a:bodyPr/>
          <a:lstStyle/>
          <a:p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/>
              <a:t>Problem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40" t="24956" r="14398" b="49701"/>
          <a:stretch/>
        </p:blipFill>
        <p:spPr>
          <a:xfrm>
            <a:off x="929137" y="1078544"/>
            <a:ext cx="10612192" cy="1853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972" y="3523593"/>
            <a:ext cx="928588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000" dirty="0" err="1" smtClean="0"/>
              <a:t>N</a:t>
            </a:r>
            <a:r>
              <a:rPr lang="en-IE" sz="2000" i="1" baseline="-25000" dirty="0" err="1" smtClean="0"/>
              <a:t>B,i</a:t>
            </a:r>
            <a:r>
              <a:rPr lang="en-IE" sz="2000" dirty="0" smtClean="0"/>
              <a:t> = number of boats to be acquired during the year </a:t>
            </a:r>
            <a:r>
              <a:rPr lang="en-IE" sz="2000" i="1" dirty="0" err="1" smtClean="0"/>
              <a:t>i</a:t>
            </a:r>
            <a:endParaRPr lang="en-IE" sz="2000" i="1" dirty="0" smtClean="0"/>
          </a:p>
          <a:p>
            <a:r>
              <a:rPr lang="en-IE" sz="2000" dirty="0" err="1" smtClean="0"/>
              <a:t>N</a:t>
            </a:r>
            <a:r>
              <a:rPr lang="en-IE" sz="2000" i="1" baseline="-25000" dirty="0" err="1" smtClean="0"/>
              <a:t>P,i</a:t>
            </a:r>
            <a:r>
              <a:rPr lang="en-IE" sz="2000" dirty="0" smtClean="0"/>
              <a:t> </a:t>
            </a:r>
            <a:r>
              <a:rPr lang="en-IE" sz="2000" dirty="0"/>
              <a:t>= number of </a:t>
            </a:r>
            <a:r>
              <a:rPr lang="en-IE" sz="2000" dirty="0" smtClean="0"/>
              <a:t>m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of photovoltaic panels </a:t>
            </a:r>
            <a:r>
              <a:rPr lang="en-IE" sz="2000" dirty="0"/>
              <a:t>to be acquired during the year </a:t>
            </a:r>
            <a:r>
              <a:rPr lang="en-IE" sz="2000" i="1" dirty="0" err="1" smtClean="0"/>
              <a:t>i</a:t>
            </a:r>
            <a:endParaRPr lang="en-IE" sz="2000" i="1" dirty="0" smtClean="0"/>
          </a:p>
          <a:p>
            <a:r>
              <a:rPr lang="en-IE" sz="2000" dirty="0" smtClean="0"/>
              <a:t>R = discount rate</a:t>
            </a:r>
          </a:p>
          <a:p>
            <a:r>
              <a:rPr lang="en-IE" sz="2000" dirty="0" smtClean="0">
                <a:sym typeface="Symbol" panose="05050102010706020507" pitchFamily="18" charset="2"/>
              </a:rPr>
              <a:t> = average Chilean inflation (4.46%)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6814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6925"/>
              </p:ext>
            </p:extLst>
          </p:nvPr>
        </p:nvGraphicFramePr>
        <p:xfrm>
          <a:off x="1801117" y="914400"/>
          <a:ext cx="704667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CAPEX PARAMETER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 (u$/boat)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Boat's hull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46,130,116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Wingsail system (x8)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14,882,660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Hydroturbine + transmission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5,849,145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Power generation equipment &amp; regulation system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3,647,389</a:t>
                      </a:r>
                      <a:endParaRPr lang="es-ES" sz="2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Electrolysis equipment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7,438,082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H2 and O2 Tanks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35,720,575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 overrun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5,983,412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Industrial profit over wingsail system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892,960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 expenses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1,934,746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CAPEX (u$/boat)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122,479,083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22787" y="254000"/>
            <a:ext cx="8596668" cy="1320800"/>
          </a:xfrm>
        </p:spPr>
        <p:txBody>
          <a:bodyPr/>
          <a:lstStyle/>
          <a:p>
            <a:r>
              <a:rPr lang="es-ES" dirty="0" err="1" smtClean="0"/>
              <a:t>Boat</a:t>
            </a:r>
            <a:r>
              <a:rPr lang="es-ES" dirty="0" smtClean="0"/>
              <a:t> CAPEX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46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54303"/>
              </p:ext>
            </p:extLst>
          </p:nvPr>
        </p:nvGraphicFramePr>
        <p:xfrm>
          <a:off x="1854171" y="1385635"/>
          <a:ext cx="7212556" cy="4980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Solar Panel Components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Price (U$/m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Polycrystalline Panel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131.26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DC/AC converter cost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16.22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Batteries (U$/m2) for 1/4 of day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36.98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Land (considering 8 UF/m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; 1 UF = 25937.85 Chilean </a:t>
                      </a:r>
                      <a:r>
                        <a:rPr lang="en-US" sz="2000" dirty="0" smtClean="0">
                          <a:effectLst/>
                        </a:rPr>
                        <a:t>Pesos)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296.43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Movable Structure (for 5 modules)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63.48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Auxiliary costs (10%) (U$/m2)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24.79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Installation and Construction considering a 20% contingency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54.55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35666" y="339143"/>
            <a:ext cx="8596668" cy="1320800"/>
          </a:xfrm>
        </p:spPr>
        <p:txBody>
          <a:bodyPr/>
          <a:lstStyle/>
          <a:p>
            <a:r>
              <a:rPr lang="es-ES" dirty="0" smtClean="0"/>
              <a:t>Solar Panel CAPEX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Introduction</a:t>
            </a:r>
            <a:endParaRPr lang="es-ES" sz="2800" dirty="0" smtClean="0"/>
          </a:p>
          <a:p>
            <a:r>
              <a:rPr lang="es-ES" sz="2800" dirty="0" smtClean="0"/>
              <a:t>Bound4Blue</a:t>
            </a:r>
          </a:p>
          <a:p>
            <a:r>
              <a:rPr lang="es-ES" sz="2800" dirty="0" smtClean="0"/>
              <a:t>Natural </a:t>
            </a:r>
            <a:r>
              <a:rPr lang="es-ES" sz="2800" dirty="0" err="1" smtClean="0"/>
              <a:t>Resources</a:t>
            </a:r>
            <a:r>
              <a:rPr lang="es-ES" sz="2800" dirty="0" smtClean="0"/>
              <a:t> </a:t>
            </a:r>
            <a:r>
              <a:rPr lang="es-ES" sz="2800" dirty="0" err="1" smtClean="0"/>
              <a:t>Fluctuation</a:t>
            </a:r>
            <a:endParaRPr lang="es-ES" sz="2800" dirty="0" smtClean="0"/>
          </a:p>
          <a:p>
            <a:r>
              <a:rPr lang="es-ES" sz="2800" dirty="0" err="1" smtClean="0"/>
              <a:t>Methodology</a:t>
            </a:r>
            <a:endParaRPr lang="es-ES" sz="2800" dirty="0" smtClean="0"/>
          </a:p>
          <a:p>
            <a:r>
              <a:rPr lang="es-ES" sz="2800" dirty="0" err="1" smtClean="0"/>
              <a:t>Results</a:t>
            </a:r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38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7" y="3235798"/>
            <a:ext cx="4317264" cy="24257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76755" y="6087122"/>
            <a:ext cx="739478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0.108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U$/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KWh …. Lower than regional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0,2 U$/KWh </a:t>
            </a:r>
            <a:endParaRPr lang="es-E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41466"/>
              </p:ext>
            </p:extLst>
          </p:nvPr>
        </p:nvGraphicFramePr>
        <p:xfrm>
          <a:off x="1838052" y="931589"/>
          <a:ext cx="8596313" cy="141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981">
                  <a:extLst>
                    <a:ext uri="{9D8B030D-6E8A-4147-A177-3AD203B41FA5}">
                      <a16:colId xmlns:a16="http://schemas.microsoft.com/office/drawing/2014/main" val="1613559351"/>
                    </a:ext>
                  </a:extLst>
                </a:gridCol>
                <a:gridCol w="984257">
                  <a:extLst>
                    <a:ext uri="{9D8B030D-6E8A-4147-A177-3AD203B41FA5}">
                      <a16:colId xmlns:a16="http://schemas.microsoft.com/office/drawing/2014/main" val="3746372732"/>
                    </a:ext>
                  </a:extLst>
                </a:gridCol>
                <a:gridCol w="1387873">
                  <a:extLst>
                    <a:ext uri="{9D8B030D-6E8A-4147-A177-3AD203B41FA5}">
                      <a16:colId xmlns:a16="http://schemas.microsoft.com/office/drawing/2014/main" val="3641575133"/>
                    </a:ext>
                  </a:extLst>
                </a:gridCol>
                <a:gridCol w="981896">
                  <a:extLst>
                    <a:ext uri="{9D8B030D-6E8A-4147-A177-3AD203B41FA5}">
                      <a16:colId xmlns:a16="http://schemas.microsoft.com/office/drawing/2014/main" val="1114097226"/>
                    </a:ext>
                  </a:extLst>
                </a:gridCol>
                <a:gridCol w="785989">
                  <a:extLst>
                    <a:ext uri="{9D8B030D-6E8A-4147-A177-3AD203B41FA5}">
                      <a16:colId xmlns:a16="http://schemas.microsoft.com/office/drawing/2014/main" val="2082241822"/>
                    </a:ext>
                  </a:extLst>
                </a:gridCol>
                <a:gridCol w="679774">
                  <a:extLst>
                    <a:ext uri="{9D8B030D-6E8A-4147-A177-3AD203B41FA5}">
                      <a16:colId xmlns:a16="http://schemas.microsoft.com/office/drawing/2014/main" val="602809935"/>
                    </a:ext>
                  </a:extLst>
                </a:gridCol>
                <a:gridCol w="887483">
                  <a:extLst>
                    <a:ext uri="{9D8B030D-6E8A-4147-A177-3AD203B41FA5}">
                      <a16:colId xmlns:a16="http://schemas.microsoft.com/office/drawing/2014/main" val="2076911645"/>
                    </a:ext>
                  </a:extLst>
                </a:gridCol>
                <a:gridCol w="2162060">
                  <a:extLst>
                    <a:ext uri="{9D8B030D-6E8A-4147-A177-3AD203B41FA5}">
                      <a16:colId xmlns:a16="http://schemas.microsoft.com/office/drawing/2014/main" val="4218689259"/>
                    </a:ext>
                  </a:extLst>
                </a:gridCol>
              </a:tblGrid>
              <a:tr h="588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Year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Boat  [Units]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Solar Panels [km</a:t>
                      </a:r>
                      <a:r>
                        <a:rPr lang="en-IE" sz="1500" u="none" strike="noStrike" baseline="30000">
                          <a:effectLst/>
                        </a:rPr>
                        <a:t>2</a:t>
                      </a:r>
                      <a:r>
                        <a:rPr lang="en-IE" sz="1500" u="none" strike="noStrike">
                          <a:effectLst/>
                        </a:rPr>
                        <a:t>]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CAPEX</a:t>
                      </a:r>
                      <a:r>
                        <a:rPr lang="en-IE" sz="1500" u="none" strike="noStrike" baseline="-25000">
                          <a:effectLst/>
                        </a:rPr>
                        <a:t>b (MU$)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CAPEX</a:t>
                      </a:r>
                      <a:r>
                        <a:rPr lang="en-IE" sz="1500" u="none" strike="noStrike" baseline="-25000">
                          <a:effectLst/>
                        </a:rPr>
                        <a:t>p (MU$)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OPEX</a:t>
                      </a:r>
                      <a:r>
                        <a:rPr lang="en-IE" sz="1500" u="none" strike="noStrike" baseline="-25000">
                          <a:effectLst/>
                        </a:rPr>
                        <a:t>b (MU$)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OPEX</a:t>
                      </a:r>
                      <a:r>
                        <a:rPr lang="en-IE" sz="1500" u="none" strike="noStrike" baseline="-25000">
                          <a:effectLst/>
                        </a:rPr>
                        <a:t>p (MU$)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Average Electricity (MW)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extLst>
                  <a:ext uri="{0D108BD9-81ED-4DB2-BD59-A6C34878D82A}">
                    <a16:rowId xmlns:a16="http://schemas.microsoft.com/office/drawing/2014/main" val="1779817476"/>
                  </a:ext>
                </a:extLst>
              </a:tr>
              <a:tr h="276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5,69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1556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3548,8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35,61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35,49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198,82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extLst>
                  <a:ext uri="{0D108BD9-81ED-4DB2-BD59-A6C34878D82A}">
                    <a16:rowId xmlns:a16="http://schemas.microsoft.com/office/drawing/2014/main" val="1674346466"/>
                  </a:ext>
                </a:extLst>
              </a:tr>
              <a:tr h="276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0,139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124,34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90,17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39,88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37,81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205,64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extLst>
                  <a:ext uri="{0D108BD9-81ED-4DB2-BD59-A6C34878D82A}">
                    <a16:rowId xmlns:a16="http://schemas.microsoft.com/office/drawing/2014/main" val="2235087915"/>
                  </a:ext>
                </a:extLst>
              </a:tr>
              <a:tr h="276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0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0,303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0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203,86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41,42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41,3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 dirty="0">
                          <a:effectLst/>
                        </a:rPr>
                        <a:t>214,22</a:t>
                      </a:r>
                      <a:endParaRPr lang="en-IE" sz="15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85" marR="7085" marT="7085" marB="0" anchor="ctr"/>
                </a:tc>
                <a:extLst>
                  <a:ext uri="{0D108BD9-81ED-4DB2-BD59-A6C34878D82A}">
                    <a16:rowId xmlns:a16="http://schemas.microsoft.com/office/drawing/2014/main" val="28569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Bound4Blue</a:t>
            </a:r>
            <a:endParaRPr lang="es-ES" dirty="0"/>
          </a:p>
        </p:txBody>
      </p:sp>
      <p:pic>
        <p:nvPicPr>
          <p:cNvPr id="1026" name="Picture 2" descr="http://previews.123rf.com/images/3dalia/3dalia1406/3dalia140600022/28870136-3d-render-of-a-mad-scientist-next-to-a-question-mark-symbol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39" y="1389488"/>
            <a:ext cx="5249571" cy="52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9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055"/>
          </a:xfrm>
        </p:spPr>
        <p:txBody>
          <a:bodyPr/>
          <a:lstStyle/>
          <a:p>
            <a:r>
              <a:rPr lang="en-IE" dirty="0" smtClean="0"/>
              <a:t>Force Equations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84" y="5803049"/>
            <a:ext cx="6584251" cy="627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86" y="5735987"/>
            <a:ext cx="2091109" cy="762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77" y="4667932"/>
            <a:ext cx="4304149" cy="627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83" y="1588022"/>
            <a:ext cx="3158002" cy="2572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585" y="1607058"/>
            <a:ext cx="290194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75" y="379923"/>
            <a:ext cx="11310605" cy="716884"/>
          </a:xfrm>
        </p:spPr>
        <p:txBody>
          <a:bodyPr/>
          <a:lstStyle/>
          <a:p>
            <a:r>
              <a:rPr lang="en-IE" dirty="0" smtClean="0">
                <a:solidFill>
                  <a:schemeClr val="accent1">
                    <a:lumMod val="50000"/>
                  </a:schemeClr>
                </a:solidFill>
              </a:rPr>
              <a:t>Introduction: Principal Gross Domestic Product Chile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680" t="6067" r="18094" b="17675"/>
          <a:stretch/>
        </p:blipFill>
        <p:spPr>
          <a:xfrm>
            <a:off x="1534332" y="1472339"/>
            <a:ext cx="3029919" cy="50756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7186" y="2007031"/>
            <a:ext cx="829160" cy="130960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3696346" y="1433593"/>
            <a:ext cx="1681566" cy="122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7912" y="1248927"/>
            <a:ext cx="606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Mining - ~20% GDP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Pits </a:t>
            </a:r>
            <a:r>
              <a:rPr lang="en-US" dirty="0"/>
              <a:t>at a height of 2000 m above sea </a:t>
            </a:r>
            <a:r>
              <a:rPr lang="en-US" dirty="0" smtClean="0"/>
              <a:t>level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Electricity </a:t>
            </a:r>
            <a:r>
              <a:rPr lang="en-US" dirty="0"/>
              <a:t>is mainly supplied by the North </a:t>
            </a:r>
            <a:r>
              <a:rPr lang="en-US" dirty="0" smtClean="0"/>
              <a:t>Interconnected System</a:t>
            </a:r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2541721" y="3572360"/>
            <a:ext cx="906652" cy="8141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11"/>
          <p:cNvCxnSpPr>
            <a:stCxn id="11" idx="6"/>
          </p:cNvCxnSpPr>
          <p:nvPr/>
        </p:nvCxnSpPr>
        <p:spPr>
          <a:xfrm>
            <a:off x="3448373" y="3979448"/>
            <a:ext cx="1627322" cy="97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5694" y="4814156"/>
            <a:ext cx="366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Agriculture - ~5% GDP</a:t>
            </a:r>
            <a:endParaRPr lang="en-IE" dirty="0"/>
          </a:p>
        </p:txBody>
      </p:sp>
      <p:sp>
        <p:nvSpPr>
          <p:cNvPr id="20" name="Oval 19"/>
          <p:cNvSpPr/>
          <p:nvPr/>
        </p:nvSpPr>
        <p:spPr>
          <a:xfrm>
            <a:off x="2743200" y="3967566"/>
            <a:ext cx="457200" cy="41035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2" name="Straight Arrow Connector 21"/>
          <p:cNvCxnSpPr>
            <a:stCxn id="20" idx="6"/>
          </p:cNvCxnSpPr>
          <p:nvPr/>
        </p:nvCxnSpPr>
        <p:spPr>
          <a:xfrm flipV="1">
            <a:off x="3200400" y="3448374"/>
            <a:ext cx="1751308" cy="72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51708" y="3234584"/>
            <a:ext cx="210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Wine - ~ 2.5% GDP</a:t>
            </a:r>
            <a:endParaRPr lang="en-IE" dirty="0"/>
          </a:p>
        </p:txBody>
      </p:sp>
      <p:sp>
        <p:nvSpPr>
          <p:cNvPr id="27" name="Oval 26"/>
          <p:cNvSpPr/>
          <p:nvPr/>
        </p:nvSpPr>
        <p:spPr>
          <a:xfrm>
            <a:off x="2413860" y="4296731"/>
            <a:ext cx="906652" cy="101143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05014" y="4953602"/>
            <a:ext cx="1646694" cy="861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1707" y="5621516"/>
            <a:ext cx="359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Salmon  and Forestry ~10% GDP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74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272" y="224752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Introduction: Mining in Chile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496" y="1545552"/>
            <a:ext cx="5906346" cy="513858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Mining is the largest economic sector in Chile and the considerable energy requirements represent 20% to </a:t>
            </a:r>
            <a:r>
              <a:rPr lang="en-US" sz="3200" dirty="0" smtClean="0"/>
              <a:t>50</a:t>
            </a:r>
            <a:r>
              <a:rPr lang="en-US" sz="3200" dirty="0" smtClean="0"/>
              <a:t>% of the operating costs.</a:t>
            </a:r>
          </a:p>
          <a:p>
            <a:pPr algn="just"/>
            <a:r>
              <a:rPr lang="en-US" sz="3200" dirty="0" smtClean="0"/>
              <a:t>The industry is heavily dependent on other countries for the supply of this demand.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55" y="1682982"/>
            <a:ext cx="4946536" cy="47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1272" y="224752"/>
            <a:ext cx="8596668" cy="1320800"/>
          </a:xfrm>
        </p:spPr>
        <p:txBody>
          <a:bodyPr/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-1" y="697043"/>
            <a:ext cx="7199003" cy="513858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Electricity comes from coal </a:t>
            </a:r>
            <a:r>
              <a:rPr lang="en-US" sz="2800" dirty="0"/>
              <a:t>49%, natural gas 37%, diesel 9% and renewable energy 5</a:t>
            </a:r>
            <a:r>
              <a:rPr lang="en-US" sz="2800" dirty="0" smtClean="0"/>
              <a:t>% (2017)</a:t>
            </a:r>
            <a:endParaRPr lang="en-US" sz="2800" dirty="0" smtClean="0"/>
          </a:p>
          <a:p>
            <a:pPr algn="just"/>
            <a:r>
              <a:rPr lang="en-US" sz="2800" dirty="0" smtClean="0"/>
              <a:t>Greenhouse Gas Emission</a:t>
            </a:r>
          </a:p>
          <a:p>
            <a:pPr algn="just"/>
            <a:r>
              <a:rPr lang="en-US" sz="2800" dirty="0" smtClean="0"/>
              <a:t>Mining location in arid </a:t>
            </a:r>
            <a:r>
              <a:rPr lang="en-US" sz="2800" dirty="0" smtClean="0"/>
              <a:t>sector (</a:t>
            </a:r>
            <a:r>
              <a:rPr lang="en-US" sz="2800" dirty="0"/>
              <a:t>R</a:t>
            </a:r>
            <a:r>
              <a:rPr lang="en-US" sz="2800" dirty="0" smtClean="0"/>
              <a:t>egional </a:t>
            </a:r>
            <a:r>
              <a:rPr lang="en-US" sz="2800" dirty="0"/>
              <a:t>irradiation </a:t>
            </a:r>
            <a:r>
              <a:rPr lang="en-US" sz="2800" dirty="0" smtClean="0"/>
              <a:t>indexes </a:t>
            </a:r>
            <a:r>
              <a:rPr lang="en-US" sz="2800" dirty="0"/>
              <a:t>range from 5 to 12 </a:t>
            </a:r>
            <a:r>
              <a:rPr lang="en-US" sz="2800" dirty="0" smtClean="0"/>
              <a:t>kWh/m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algn="just"/>
            <a:r>
              <a:rPr lang="en-US" sz="2800" dirty="0" smtClean="0"/>
              <a:t>Relative low wind speed velocity in the </a:t>
            </a:r>
            <a:r>
              <a:rPr lang="en-US" sz="2800" dirty="0" smtClean="0"/>
              <a:t>sector (Historical record of 4 m/s)</a:t>
            </a:r>
            <a:endParaRPr lang="en-US" sz="2800" dirty="0" smtClean="0"/>
          </a:p>
          <a:p>
            <a:pPr algn="just"/>
            <a:r>
              <a:rPr lang="en-US" sz="2800" dirty="0" smtClean="0"/>
              <a:t>Constant increase of the production (3.8%) 3,108.358 </a:t>
            </a:r>
            <a:r>
              <a:rPr lang="en-US" sz="2800" dirty="0" err="1"/>
              <a:t>kTons</a:t>
            </a:r>
            <a:r>
              <a:rPr lang="en-US" sz="2800" dirty="0"/>
              <a:t>/year of fine material produced in the </a:t>
            </a:r>
            <a:r>
              <a:rPr lang="en-US" sz="2800" dirty="0" smtClean="0"/>
              <a:t>region </a:t>
            </a:r>
            <a:r>
              <a:rPr lang="en-US" sz="2800" dirty="0"/>
              <a:t>(1,453.22 MW)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612" y="1545552"/>
            <a:ext cx="3821411" cy="429007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7437828" y="1995150"/>
            <a:ext cx="1423453" cy="988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7629227" y="5111410"/>
            <a:ext cx="1205680" cy="989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781423" y="2410406"/>
            <a:ext cx="63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?</a:t>
            </a:r>
            <a:endParaRPr lang="es-ES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768366" y="5091311"/>
            <a:ext cx="63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?</a:t>
            </a:r>
            <a:endParaRPr lang="es-ES" sz="3200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7277409" y="3690589"/>
            <a:ext cx="1604849" cy="30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763765" y="3765365"/>
            <a:ext cx="63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995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727" y="197476"/>
            <a:ext cx="10148553" cy="755561"/>
          </a:xfrm>
        </p:spPr>
        <p:txBody>
          <a:bodyPr/>
          <a:lstStyle/>
          <a:p>
            <a:r>
              <a:rPr lang="es-ES" dirty="0" smtClean="0"/>
              <a:t>Bound4Blue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047" t="18618" r="9747" b="14128"/>
          <a:stretch/>
        </p:blipFill>
        <p:spPr>
          <a:xfrm>
            <a:off x="0" y="888643"/>
            <a:ext cx="12192000" cy="59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3082"/>
            <a:ext cx="8596668" cy="1320800"/>
          </a:xfrm>
        </p:spPr>
        <p:txBody>
          <a:bodyPr/>
          <a:lstStyle/>
          <a:p>
            <a:r>
              <a:rPr lang="es-ES" dirty="0" smtClean="0"/>
              <a:t>STEPS OF THE PROCESS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255" t="19675" r="9747" b="10079"/>
          <a:stretch/>
        </p:blipFill>
        <p:spPr>
          <a:xfrm>
            <a:off x="261793" y="793482"/>
            <a:ext cx="11252146" cy="5697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6297" y="3277748"/>
            <a:ext cx="18325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00" dirty="0">
                <a:latin typeface="Arial Black" panose="020B0A04020102020204" pitchFamily="34" charset="0"/>
              </a:rPr>
              <a:t>efficient rigid </a:t>
            </a:r>
            <a:r>
              <a:rPr lang="en-IE" sz="1000" dirty="0" err="1">
                <a:latin typeface="Arial Black" panose="020B0A04020102020204" pitchFamily="34" charset="0"/>
              </a:rPr>
              <a:t>wingsails</a:t>
            </a:r>
            <a:endParaRPr lang="en-IE" sz="10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6343" y="3200804"/>
            <a:ext cx="233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latin typeface="Arial Black" panose="020B0A04020102020204" pitchFamily="34" charset="0"/>
              </a:rPr>
              <a:t>hydroturbines</a:t>
            </a:r>
            <a:r>
              <a:rPr lang="en-US" sz="1000" b="1" dirty="0"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latin typeface="Arial Black" panose="020B0A04020102020204" pitchFamily="34" charset="0"/>
              </a:rPr>
              <a:t>to </a:t>
            </a:r>
            <a:r>
              <a:rPr lang="en-US" sz="1000" b="1" dirty="0">
                <a:latin typeface="Arial Black" panose="020B0A04020102020204" pitchFamily="34" charset="0"/>
              </a:rPr>
              <a:t>transform </a:t>
            </a:r>
            <a:r>
              <a:rPr lang="en-US" sz="1000" b="1" dirty="0" smtClean="0">
                <a:latin typeface="Arial Black" panose="020B0A04020102020204" pitchFamily="34" charset="0"/>
              </a:rPr>
              <a:t>the</a:t>
            </a:r>
          </a:p>
          <a:p>
            <a:r>
              <a:rPr lang="en-US" sz="1000" b="1" dirty="0" smtClean="0">
                <a:latin typeface="Arial Black" panose="020B0A04020102020204" pitchFamily="34" charset="0"/>
              </a:rPr>
              <a:t> higher-density </a:t>
            </a:r>
            <a:r>
              <a:rPr lang="en-US" sz="1000" b="1" dirty="0">
                <a:latin typeface="Arial Black" panose="020B0A04020102020204" pitchFamily="34" charset="0"/>
              </a:rPr>
              <a:t>kinetic energy</a:t>
            </a:r>
            <a:endParaRPr lang="en-IE" sz="10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64" y="6367841"/>
            <a:ext cx="3501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electrolytic system to produce hydrogen (H2</a:t>
            </a:r>
            <a:r>
              <a:rPr lang="en-US" sz="10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sz="1000" dirty="0" smtClean="0">
                <a:latin typeface="Arial Black" panose="020B0A04020102020204" pitchFamily="34" charset="0"/>
              </a:rPr>
              <a:t> </a:t>
            </a:r>
            <a:r>
              <a:rPr lang="en-US" sz="1000" dirty="0">
                <a:latin typeface="Arial Black" panose="020B0A04020102020204" pitchFamily="34" charset="0"/>
              </a:rPr>
              <a:t>and </a:t>
            </a:r>
            <a:r>
              <a:rPr lang="en-US" sz="1000" dirty="0" smtClean="0">
                <a:latin typeface="Arial Black" panose="020B0A04020102020204" pitchFamily="34" charset="0"/>
              </a:rPr>
              <a:t>oxygen </a:t>
            </a:r>
            <a:r>
              <a:rPr lang="en-US" sz="1000" dirty="0">
                <a:latin typeface="Arial Black" panose="020B0A04020102020204" pitchFamily="34" charset="0"/>
              </a:rPr>
              <a:t>(O2) from seawater. </a:t>
            </a:r>
            <a:endParaRPr lang="en-IE" sz="10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1739" y="6310457"/>
            <a:ext cx="80246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The </a:t>
            </a:r>
            <a:r>
              <a:rPr lang="en-US" sz="1000" dirty="0" smtClean="0">
                <a:latin typeface="Arial Black" panose="020B0A04020102020204" pitchFamily="34" charset="0"/>
              </a:rPr>
              <a:t>H</a:t>
            </a:r>
            <a:r>
              <a:rPr lang="en-US" sz="1000" baseline="-25000" dirty="0" smtClean="0">
                <a:latin typeface="Arial Black" panose="020B0A04020102020204" pitchFamily="34" charset="0"/>
              </a:rPr>
              <a:t>2</a:t>
            </a:r>
            <a:r>
              <a:rPr lang="en-US" sz="1000" dirty="0" smtClean="0">
                <a:latin typeface="Arial Black" panose="020B0A04020102020204" pitchFamily="34" charset="0"/>
              </a:rPr>
              <a:t> and O</a:t>
            </a:r>
            <a:r>
              <a:rPr lang="en-US" sz="1000" baseline="-25000" dirty="0" smtClean="0">
                <a:latin typeface="Arial Black" panose="020B0A04020102020204" pitchFamily="34" charset="0"/>
              </a:rPr>
              <a:t>2</a:t>
            </a:r>
            <a:r>
              <a:rPr lang="en-US" sz="1000" dirty="0" smtClean="0">
                <a:latin typeface="Arial Black" panose="020B0A04020102020204" pitchFamily="34" charset="0"/>
              </a:rPr>
              <a:t> are </a:t>
            </a:r>
            <a:r>
              <a:rPr lang="en-US" sz="1000" dirty="0">
                <a:latin typeface="Arial Black" panose="020B0A04020102020204" pitchFamily="34" charset="0"/>
              </a:rPr>
              <a:t>stored and transported </a:t>
            </a:r>
            <a:r>
              <a:rPr lang="en-US" sz="1000" dirty="0" smtClean="0">
                <a:latin typeface="Arial Black" panose="020B0A04020102020204" pitchFamily="34" charset="0"/>
              </a:rPr>
              <a:t>to port </a:t>
            </a:r>
            <a:r>
              <a:rPr lang="en-US" sz="1000" dirty="0">
                <a:latin typeface="Arial Black" panose="020B0A04020102020204" pitchFamily="34" charset="0"/>
              </a:rPr>
              <a:t>where </a:t>
            </a:r>
            <a:r>
              <a:rPr lang="en-US" sz="1000" dirty="0" smtClean="0">
                <a:latin typeface="Arial Black" panose="020B0A04020102020204" pitchFamily="34" charset="0"/>
              </a:rPr>
              <a:t>they can </a:t>
            </a:r>
            <a:r>
              <a:rPr lang="en-US" sz="1000" dirty="0">
                <a:latin typeface="Arial Black" panose="020B0A04020102020204" pitchFamily="34" charset="0"/>
              </a:rPr>
              <a:t>be used or sold as </a:t>
            </a:r>
            <a:r>
              <a:rPr lang="en-US" sz="1000" dirty="0" smtClean="0">
                <a:latin typeface="Arial Black" panose="020B0A04020102020204" pitchFamily="34" charset="0"/>
              </a:rPr>
              <a:t>a final </a:t>
            </a:r>
            <a:r>
              <a:rPr lang="en-US" sz="1000" dirty="0">
                <a:latin typeface="Arial Black" panose="020B0A04020102020204" pitchFamily="34" charset="0"/>
              </a:rPr>
              <a:t>product</a:t>
            </a:r>
            <a:r>
              <a:rPr lang="en-US" sz="1000" dirty="0" smtClean="0">
                <a:latin typeface="Arial Black" panose="020B0A04020102020204" pitchFamily="34" charset="0"/>
              </a:rPr>
              <a:t>. </a:t>
            </a:r>
          </a:p>
          <a:p>
            <a:r>
              <a:rPr lang="en-US" sz="1000" dirty="0" smtClean="0">
                <a:latin typeface="Arial Black" panose="020B0A04020102020204" pitchFamily="34" charset="0"/>
              </a:rPr>
              <a:t>H</a:t>
            </a:r>
            <a:r>
              <a:rPr lang="en-US" sz="1000" baseline="-25000" dirty="0" smtClean="0">
                <a:latin typeface="Arial Black" panose="020B0A04020102020204" pitchFamily="34" charset="0"/>
              </a:rPr>
              <a:t>2</a:t>
            </a:r>
            <a:r>
              <a:rPr lang="en-US" sz="1000" dirty="0" smtClean="0">
                <a:latin typeface="Arial Black" panose="020B0A04020102020204" pitchFamily="34" charset="0"/>
              </a:rPr>
              <a:t> and O</a:t>
            </a:r>
            <a:r>
              <a:rPr lang="en-US" sz="1000" baseline="-25000" dirty="0" smtClean="0">
                <a:latin typeface="Arial Black" panose="020B0A04020102020204" pitchFamily="34" charset="0"/>
              </a:rPr>
              <a:t>2</a:t>
            </a:r>
            <a:r>
              <a:rPr lang="en-US" sz="1000" dirty="0" smtClean="0">
                <a:latin typeface="Arial Black" panose="020B0A04020102020204" pitchFamily="34" charset="0"/>
              </a:rPr>
              <a:t> must </a:t>
            </a:r>
            <a:r>
              <a:rPr lang="en-US" sz="1000" dirty="0">
                <a:latin typeface="Arial Black" panose="020B0A04020102020204" pitchFamily="34" charset="0"/>
              </a:rPr>
              <a:t>be transformed again into electrical energy in a </a:t>
            </a:r>
            <a:r>
              <a:rPr lang="en-US" sz="1000" dirty="0" smtClean="0">
                <a:latin typeface="Arial Black" panose="020B0A04020102020204" pitchFamily="34" charset="0"/>
              </a:rPr>
              <a:t>plant </a:t>
            </a:r>
            <a:r>
              <a:rPr lang="en-US" sz="1000" dirty="0">
                <a:latin typeface="Arial Black" panose="020B0A04020102020204" pitchFamily="34" charset="0"/>
              </a:rPr>
              <a:t>located close the port </a:t>
            </a:r>
            <a:r>
              <a:rPr lang="en-US" sz="1000" dirty="0" smtClean="0">
                <a:latin typeface="Arial Black" panose="020B0A04020102020204" pitchFamily="34" charset="0"/>
              </a:rPr>
              <a:t>to </a:t>
            </a:r>
            <a:r>
              <a:rPr lang="en-US" sz="1000" dirty="0">
                <a:latin typeface="Arial Black" panose="020B0A04020102020204" pitchFamily="34" charset="0"/>
              </a:rPr>
              <a:t>avoid </a:t>
            </a:r>
            <a:r>
              <a:rPr lang="en-US" sz="1000" dirty="0" smtClean="0">
                <a:latin typeface="Arial Black" panose="020B0A04020102020204" pitchFamily="34" charset="0"/>
              </a:rPr>
              <a:t>expensive </a:t>
            </a:r>
            <a:r>
              <a:rPr lang="en-US" sz="1000" dirty="0">
                <a:latin typeface="Arial Black" panose="020B0A04020102020204" pitchFamily="34" charset="0"/>
              </a:rPr>
              <a:t>pipelines</a:t>
            </a:r>
            <a:r>
              <a:rPr lang="en-US" sz="1000" dirty="0" smtClean="0">
                <a:latin typeface="Arial Black" panose="020B0A04020102020204" pitchFamily="34" charset="0"/>
              </a:rPr>
              <a:t> </a:t>
            </a:r>
            <a:endParaRPr lang="en-IE" sz="10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1" y="3200804"/>
            <a:ext cx="4437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Black" panose="020B0A04020102020204" pitchFamily="34" charset="0"/>
              </a:rPr>
              <a:t>Ship’s </a:t>
            </a:r>
            <a:r>
              <a:rPr lang="en-US" sz="1000" dirty="0">
                <a:latin typeface="Arial Black" panose="020B0A04020102020204" pitchFamily="34" charset="0"/>
              </a:rPr>
              <a:t>relative velocity is </a:t>
            </a:r>
            <a:r>
              <a:rPr lang="en-US" sz="1000" dirty="0" smtClean="0">
                <a:latin typeface="Arial Black" panose="020B0A04020102020204" pitchFamily="34" charset="0"/>
              </a:rPr>
              <a:t>obtained </a:t>
            </a:r>
            <a:r>
              <a:rPr lang="en-US" sz="1000" dirty="0">
                <a:latin typeface="Arial Black" panose="020B0A04020102020204" pitchFamily="34" charset="0"/>
              </a:rPr>
              <a:t>by considering a force </a:t>
            </a:r>
            <a:endParaRPr lang="en-US" sz="1000" dirty="0" smtClean="0">
              <a:latin typeface="Arial Black" panose="020B0A04020102020204" pitchFamily="34" charset="0"/>
            </a:endParaRPr>
          </a:p>
          <a:p>
            <a:r>
              <a:rPr lang="en-US" sz="1000" dirty="0" smtClean="0">
                <a:latin typeface="Arial Black" panose="020B0A04020102020204" pitchFamily="34" charset="0"/>
              </a:rPr>
              <a:t>balance </a:t>
            </a:r>
            <a:r>
              <a:rPr lang="en-US" sz="1000" dirty="0">
                <a:latin typeface="Arial Black" panose="020B0A04020102020204" pitchFamily="34" charset="0"/>
              </a:rPr>
              <a:t>between positive </a:t>
            </a:r>
            <a:r>
              <a:rPr lang="en-US" sz="1000" dirty="0" smtClean="0">
                <a:latin typeface="Arial Black" panose="020B0A04020102020204" pitchFamily="34" charset="0"/>
              </a:rPr>
              <a:t>and negative </a:t>
            </a:r>
            <a:r>
              <a:rPr lang="en-US" sz="1000" dirty="0">
                <a:latin typeface="Arial Black" panose="020B0A04020102020204" pitchFamily="34" charset="0"/>
              </a:rPr>
              <a:t>forces</a:t>
            </a:r>
            <a:endParaRPr lang="en-IE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362" y="236114"/>
            <a:ext cx="9027177" cy="1320800"/>
          </a:xfrm>
        </p:spPr>
        <p:txBody>
          <a:bodyPr/>
          <a:lstStyle/>
          <a:p>
            <a:r>
              <a:rPr lang="es-ES" dirty="0" err="1" smtClean="0"/>
              <a:t>Problems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Fluctuations</a:t>
            </a:r>
            <a:r>
              <a:rPr lang="es-ES" dirty="0" smtClean="0"/>
              <a:t> of Natural </a:t>
            </a:r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03" t="15625" r="24594" b="49463"/>
          <a:stretch/>
        </p:blipFill>
        <p:spPr>
          <a:xfrm>
            <a:off x="355362" y="1434562"/>
            <a:ext cx="11096924" cy="45001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40765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D.A.,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Garreaud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R.D., 2013, A Synoptic Climatology of the Near-Surface Wind Along the East Coast of South America, International Journal of Climatology.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8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1320800"/>
          </a:xfrm>
        </p:spPr>
        <p:txBody>
          <a:bodyPr/>
          <a:lstStyle/>
          <a:p>
            <a:r>
              <a:rPr lang="es-ES" dirty="0" err="1" smtClean="0"/>
              <a:t>Alternative</a:t>
            </a:r>
            <a:r>
              <a:rPr lang="es-ES" dirty="0" smtClean="0"/>
              <a:t>!!!!!!!!!!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9177" y="4027845"/>
            <a:ext cx="6372823" cy="25429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dirty="0" err="1" smtClean="0"/>
              <a:t>Evaluate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BEST </a:t>
            </a:r>
            <a:r>
              <a:rPr lang="es-ES" sz="2800" dirty="0" err="1" smtClean="0"/>
              <a:t>combination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boats</a:t>
            </a:r>
            <a:r>
              <a:rPr lang="es-ES" sz="2800" dirty="0" smtClean="0"/>
              <a:t> and solar </a:t>
            </a:r>
            <a:r>
              <a:rPr lang="es-ES" sz="2800" dirty="0" err="1" smtClean="0"/>
              <a:t>panels</a:t>
            </a:r>
            <a:r>
              <a:rPr lang="es-ES" sz="2800" dirty="0" smtClean="0"/>
              <a:t>. To </a:t>
            </a:r>
            <a:r>
              <a:rPr lang="es-ES" sz="2800" dirty="0" err="1" smtClean="0"/>
              <a:t>supply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10%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err="1" smtClean="0"/>
              <a:t>requirements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mining</a:t>
            </a:r>
            <a:r>
              <a:rPr lang="es-ES" sz="2800" dirty="0" smtClean="0"/>
              <a:t> </a:t>
            </a:r>
            <a:r>
              <a:rPr lang="es-ES" sz="2800" dirty="0" err="1" smtClean="0"/>
              <a:t>industry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Antofagasta </a:t>
            </a:r>
            <a:r>
              <a:rPr lang="es-ES" sz="2800" dirty="0" err="1" smtClean="0"/>
              <a:t>region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62" t="18660" r="31768" b="10666"/>
          <a:stretch/>
        </p:blipFill>
        <p:spPr>
          <a:xfrm>
            <a:off x="318053" y="1442857"/>
            <a:ext cx="4797288" cy="5169977"/>
          </a:xfrm>
          <a:prstGeom prst="rect">
            <a:avLst/>
          </a:prstGeom>
        </p:spPr>
      </p:pic>
      <p:pic>
        <p:nvPicPr>
          <p:cNvPr id="3074" name="Picture 2" descr="http://www.siresolar.com/wp-content/uploads/2013/10/SIRenewSlide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89" y="851162"/>
            <a:ext cx="4539112" cy="22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21182</TotalTime>
  <Words>1142</Words>
  <Application>Microsoft Office PowerPoint</Application>
  <PresentationFormat>Widescreen</PresentationFormat>
  <Paragraphs>235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ge-inspira-sans</vt:lpstr>
      <vt:lpstr>Symbol</vt:lpstr>
      <vt:lpstr>Times New Roman</vt:lpstr>
      <vt:lpstr>Trebuchet MS</vt:lpstr>
      <vt:lpstr>Wingdings 3</vt:lpstr>
      <vt:lpstr>Faceta</vt:lpstr>
      <vt:lpstr>Optimized Techno-Economic Analysis of the Combined Photovoltaic and a Novel Renewable Energy Systems for Mining Industry Applications</vt:lpstr>
      <vt:lpstr>Summary</vt:lpstr>
      <vt:lpstr>Introduction: Principal Gross Domestic Product Chile</vt:lpstr>
      <vt:lpstr>Introduction: Mining in Chile</vt:lpstr>
      <vt:lpstr>The Problems</vt:lpstr>
      <vt:lpstr>Bound4Blue</vt:lpstr>
      <vt:lpstr>STEPS OF THE PROCESS</vt:lpstr>
      <vt:lpstr>Problems with Fluctuations of Natural Resources Energy</vt:lpstr>
      <vt:lpstr>Alternative!!!!!!!!!!</vt:lpstr>
      <vt:lpstr>Process Diagram</vt:lpstr>
      <vt:lpstr>Bound4Blue: Boat Speed Evaluation</vt:lpstr>
      <vt:lpstr>Bound4Blue: Route Determination</vt:lpstr>
      <vt:lpstr>Bound4Blue: Energy Production Determination</vt:lpstr>
      <vt:lpstr>Bound4Blue: Energy Production Determination</vt:lpstr>
      <vt:lpstr>Photovoltaic Panel</vt:lpstr>
      <vt:lpstr>Optimization Problem</vt:lpstr>
      <vt:lpstr>Optimization Problem</vt:lpstr>
      <vt:lpstr>Boat CAPEX</vt:lpstr>
      <vt:lpstr>Solar Panel CAPEX</vt:lpstr>
      <vt:lpstr>PowerPoint Presentation</vt:lpstr>
      <vt:lpstr>Bound4Blue</vt:lpstr>
      <vt:lpstr>Force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Optimized Techno-Economic Analysis of the Combined Photovoltaic and a Novel Renewable Energy Systems for Mining Industry Applications</dc:title>
  <dc:creator>EQUIPO</dc:creator>
  <cp:lastModifiedBy>Eduardo Vyhmeister</cp:lastModifiedBy>
  <cp:revision>50</cp:revision>
  <dcterms:created xsi:type="dcterms:W3CDTF">2016-07-21T02:09:04Z</dcterms:created>
  <dcterms:modified xsi:type="dcterms:W3CDTF">2019-08-21T09:06:40Z</dcterms:modified>
</cp:coreProperties>
</file>