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86" r:id="rId2"/>
    <p:sldId id="258" r:id="rId3"/>
    <p:sldId id="302" r:id="rId4"/>
    <p:sldId id="301" r:id="rId5"/>
    <p:sldId id="304" r:id="rId6"/>
    <p:sldId id="279" r:id="rId7"/>
    <p:sldId id="289" r:id="rId8"/>
    <p:sldId id="291" r:id="rId9"/>
    <p:sldId id="292" r:id="rId10"/>
    <p:sldId id="293" r:id="rId11"/>
    <p:sldId id="296" r:id="rId12"/>
    <p:sldId id="261" r:id="rId13"/>
    <p:sldId id="262" r:id="rId14"/>
    <p:sldId id="298" r:id="rId15"/>
    <p:sldId id="263" r:id="rId16"/>
    <p:sldId id="299" r:id="rId17"/>
    <p:sldId id="290" r:id="rId18"/>
    <p:sldId id="300" r:id="rId19"/>
    <p:sldId id="288" r:id="rId20"/>
    <p:sldId id="260" r:id="rId21"/>
    <p:sldId id="294" r:id="rId22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CCD470-D92A-4148-AD8E-36EE36F06262}">
          <p14:sldIdLst>
            <p14:sldId id="286"/>
            <p14:sldId id="258"/>
            <p14:sldId id="302"/>
            <p14:sldId id="301"/>
            <p14:sldId id="304"/>
            <p14:sldId id="279"/>
            <p14:sldId id="289"/>
            <p14:sldId id="291"/>
            <p14:sldId id="292"/>
            <p14:sldId id="293"/>
            <p14:sldId id="296"/>
            <p14:sldId id="261"/>
            <p14:sldId id="262"/>
            <p14:sldId id="298"/>
            <p14:sldId id="263"/>
            <p14:sldId id="299"/>
            <p14:sldId id="290"/>
            <p14:sldId id="300"/>
            <p14:sldId id="288"/>
            <p14:sldId id="26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McCarthy" initials="BM" lastIdx="24" clrIdx="0">
    <p:extLst>
      <p:ext uri="{19B8F6BF-5375-455C-9EA6-DF929625EA0E}">
        <p15:presenceInfo xmlns:p15="http://schemas.microsoft.com/office/powerpoint/2012/main" userId="b11c14467ae67d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89605-5037-4C60-8E1F-C689BEB808B0}" v="229" dt="2019-09-11T17:29:35.653"/>
    <p1510:client id="{25FB60CC-32ED-46B6-BC56-35694B414DF7}" v="11" dt="2019-09-06T12:46:56.164"/>
    <p1510:client id="{32E9141B-FC9F-47EC-B5A4-3597931B2C00}" v="368" dt="2019-09-05T15:32:54.120"/>
    <p1510:client id="{33FC34D7-BCB8-4071-A9D7-2F78B3E75668}" v="11" dt="2019-09-10T16:32:05.765"/>
    <p1510:client id="{47B58057-6850-49DE-8B7B-40CDC35406BF}" v="1233" dt="2019-09-06T15:21:41.124"/>
    <p1510:client id="{55224BA2-472F-46D4-9864-9DE823AB904E}" v="862" dt="2019-09-05T14:45:43.189"/>
    <p1510:client id="{7D7717D4-1770-4311-9BC3-BD5F1B11F71B}" v="795" dt="2019-09-06T12:06:48.098"/>
    <p1510:client id="{92514FC1-3D8B-47DE-B016-40D0ECE6F38E}" v="92" dt="2019-09-12T14:26:39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86395"/>
  </p:normalViewPr>
  <p:slideViewPr>
    <p:cSldViewPr snapToGrid="0" snapToObjects="1">
      <p:cViewPr varScale="1">
        <p:scale>
          <a:sx n="100" d="100"/>
          <a:sy n="100" d="100"/>
        </p:scale>
        <p:origin x="1024" y="16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4:17:30.261" idx="8">
    <p:pos x="10" y="10"/>
    <p:text>Additional slides with more of an introduction to vehicular networking. As well as more of a description of 802.11p and the comparsion between the two.
</p:text>
    <p:extLst>
      <p:ext uri="{C676402C-5697-4E1C-873F-D02D1690AC5C}">
        <p15:threadingInfo xmlns:p15="http://schemas.microsoft.com/office/powerpoint/2012/main" timeZoneBias="420"/>
      </p:ext>
    </p:extLst>
  </p:cm>
  <p:cm authorId="1" dt="2019-08-28T14:18:43.787" idx="9">
    <p:pos x="10" y="146"/>
    <p:text>Also need to add a description for LTE so that people fully understand it as well.
</p:text>
    <p:extLst>
      <p:ext uri="{C676402C-5697-4E1C-873F-D02D1690AC5C}">
        <p15:threadingInfo xmlns:p15="http://schemas.microsoft.com/office/powerpoint/2012/main" timeZoneBias="420">
          <p15:parentCm authorId="1" idx="8"/>
        </p15:threadingInfo>
      </p:ext>
    </p:extLst>
  </p:cm>
  <p:cm authorId="1" dt="2019-09-05T07:03:16.188" idx="10">
    <p:pos x="10" y="282"/>
    <p:text>Reduce the number of Acronyms
</p:text>
    <p:extLst>
      <p:ext uri="{C676402C-5697-4E1C-873F-D02D1690AC5C}">
        <p15:threadingInfo xmlns:p15="http://schemas.microsoft.com/office/powerpoint/2012/main" timeZoneBias="420">
          <p15:parentCm authorId="1" idx="8"/>
        </p15:threadingInfo>
      </p:ext>
    </p:extLst>
  </p:cm>
  <p:cm authorId="1" dt="2019-09-06T05:06:23.723" idx="24">
    <p:pos x="146" y="146"/>
    <p:text>Constantly tie back to previous sections, i.e. we've done the intro 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4:03:34.262" idx="2">
    <p:pos x="10" y="10"/>
    <p:text>Contribution, the results examples of what you can do with simulator as opposed to the contribution in and of itself.
</p:text>
    <p:extLst>
      <p:ext uri="{C676402C-5697-4E1C-873F-D02D1690AC5C}">
        <p15:threadingInfo xmlns:p15="http://schemas.microsoft.com/office/powerpoint/2012/main" timeZoneBias="420"/>
      </p:ext>
    </p:extLst>
  </p:cm>
  <p:cm authorId="1" dt="2019-09-06T04:59:03.967" idx="22">
    <p:pos x="6033" y="740"/>
    <p:text>In summary C-V2X mode 4 model, publicly available and should be a benefit to the community.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05:00:09.795" idx="23">
    <p:pos x="10" y="10"/>
    <p:text>Diagram of the different companies.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04:46:22.831" idx="12">
    <p:pos x="10" y="10"/>
    <p:text>Brings on to intro to how this works.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04:47:05.893" idx="13">
    <p:pos x="6033" y="768"/>
    <p:text>Swap to the titles and intro each section.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04:51:53.929" idx="15">
    <p:pos x="10" y="10"/>
    <p:text>Hyper links for artery, vanetza and simulte
</p:text>
    <p:extLst>
      <p:ext uri="{C676402C-5697-4E1C-873F-D02D1690AC5C}">
        <p15:threadingInfo xmlns:p15="http://schemas.microsoft.com/office/powerpoint/2012/main" timeZoneBias="420"/>
      </p:ext>
    </p:extLst>
  </p:cm>
  <p:cm authorId="1" dt="2019-09-06T04:52:03.679" idx="16">
    <p:pos x="10" y="146"/>
    <p:text>Colours are what is the main point
</p:text>
    <p:extLst>
      <p:ext uri="{C676402C-5697-4E1C-873F-D02D1690AC5C}">
        <p15:threadingInfo xmlns:p15="http://schemas.microsoft.com/office/powerpoint/2012/main" timeZoneBias="420">
          <p15:parentCm authorId="1" idx="15"/>
        </p15:threadingInfo>
      </p:ext>
    </p:extLst>
  </p:cm>
  <p:cm authorId="1" dt="2019-09-06T04:52:55.320" idx="17">
    <p:pos x="10" y="282"/>
    <p:text>Release 14 standard.
Modify Artery and Vanetza nutshell wht the changes are.
</p:text>
    <p:extLst>
      <p:ext uri="{C676402C-5697-4E1C-873F-D02D1690AC5C}">
        <p15:threadingInfo xmlns:p15="http://schemas.microsoft.com/office/powerpoint/2012/main" timeZoneBias="420">
          <p15:parentCm authorId="1" idx="15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04:54:35.070" idx="18">
    <p:pos x="10" y="10"/>
    <p:text>We've discussed the previous two sections, now we are looking at evaluation
</p:text>
    <p:extLst>
      <p:ext uri="{C676402C-5697-4E1C-873F-D02D1690AC5C}">
        <p15:threadingInfo xmlns:p15="http://schemas.microsoft.com/office/powerpoint/2012/main" timeZoneBias="420"/>
      </p:ext>
    </p:extLst>
  </p:cm>
  <p:cm authorId="1" dt="2019-09-06T04:55:02.414" idx="19">
    <p:pos x="10" y="146"/>
    <p:text>We wanted to look at 2 important parameters
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9-06T04:55:25.337" idx="20">
    <p:pos x="10" y="282"/>
    <p:text>Cause of packet loss, and impact of different vehicular scenarios
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9-06T04:56:10.571" idx="21">
    <p:pos x="10" y="418"/>
    <p:text>Reduce size of the Network configuration, intro PDR, params and fast and slow.
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4:02:38.309" idx="1">
    <p:pos x="10" y="10"/>
    <p:text>What does that mean when PDR less than 80%.
</p:text>
    <p:extLst>
      <p:ext uri="{C676402C-5697-4E1C-873F-D02D1690AC5C}">
        <p15:threadingInfo xmlns:p15="http://schemas.microsoft.com/office/powerpoint/2012/main" timeZoneBias="420"/>
      </p:ext>
    </p:extLst>
  </p:cm>
  <p:cm authorId="1" dt="2019-08-28T14:05:46.418" idx="6">
    <p:pos x="146" y="146"/>
    <p:text>Look at slow for ProbResourceKeep more interesting.
</p:text>
    <p:extLst>
      <p:ext uri="{C676402C-5697-4E1C-873F-D02D1690AC5C}">
        <p15:threadingInfo xmlns:p15="http://schemas.microsoft.com/office/powerpoint/2012/main" timeZoneBias="420"/>
      </p:ext>
    </p:extLst>
  </p:cm>
  <p:cm authorId="1" dt="2019-08-28T14:06:19.231" idx="7">
    <p:pos x="282" y="282"/>
    <p:text>What's the ratio of the received from one individual. i.e. one person sending and how far it is that it's received.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4:04:50.872" idx="5">
    <p:pos x="10" y="10"/>
    <p:text>Quality again a minor issue.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4:04:19.887" idx="4">
    <p:pos x="10" y="10"/>
    <p:text>Quality of image, need to regen.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2536-3041-48E0-825C-CEACAED8D087}" type="datetimeFigureOut">
              <a:rPr lang="en-US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A2C4E-8BD2-4D6B-9C64-880C233A68F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louder on 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Highlight the bespoke implementation.</a:t>
            </a:r>
          </a:p>
          <a:p>
            <a:r>
              <a:rPr lang="en-US" dirty="0">
                <a:cs typeface="Calibri"/>
              </a:rPr>
              <a:t>The integration of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Artery SUMO and apps, message layers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Vanetza</a:t>
            </a:r>
            <a:r>
              <a:rPr lang="en-US" dirty="0">
                <a:cs typeface="Calibri"/>
              </a:rPr>
              <a:t> ITS-G5 implementation.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Red is new layers of the stack.</a:t>
            </a:r>
          </a:p>
          <a:p>
            <a:r>
              <a:rPr lang="en-US" dirty="0">
                <a:cs typeface="Calibri"/>
              </a:rPr>
              <a:t>Grey is adapted for Non-IP traffic. </a:t>
            </a:r>
          </a:p>
          <a:p>
            <a:r>
              <a:rPr lang="en-US" dirty="0" err="1">
                <a:cs typeface="Calibri"/>
              </a:rPr>
              <a:t>SimuLTE</a:t>
            </a:r>
            <a:r>
              <a:rPr lang="en-US" dirty="0">
                <a:cs typeface="Calibri"/>
              </a:rPr>
              <a:t> IPV4 Artery IPV6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Pinky red.</a:t>
            </a:r>
          </a:p>
          <a:p>
            <a:r>
              <a:rPr lang="en-US" dirty="0">
                <a:cs typeface="Calibri"/>
              </a:rPr>
              <a:t>Change the bottom one to white and it’s more obvious, change up the </a:t>
            </a:r>
            <a:r>
              <a:rPr lang="en-US" dirty="0" err="1">
                <a:cs typeface="Calibri"/>
              </a:rPr>
              <a:t>colours</a:t>
            </a:r>
            <a:r>
              <a:rPr lang="en-US" dirty="0">
                <a:cs typeface="Calibri"/>
              </a:rPr>
              <a:t>. Make it more obvious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9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 Scheduling with this.</a:t>
            </a:r>
          </a:p>
          <a:p>
            <a:r>
              <a:rPr lang="en-US" dirty="0">
                <a:cs typeface="Calibri"/>
              </a:rPr>
              <a:t>CSR selection.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1:37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Animating + </a:t>
            </a:r>
            <a:r>
              <a:rPr lang="en-US" dirty="0" err="1">
                <a:cs typeface="Calibri"/>
              </a:rPr>
              <a:t>lazer</a:t>
            </a:r>
            <a:r>
              <a:rPr lang="en-US" dirty="0">
                <a:cs typeface="Calibri"/>
              </a:rPr>
              <a:t> pointer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Relate to what impact it makes on the performance.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Relate to real life.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1:13s</a:t>
            </a:r>
          </a:p>
          <a:p>
            <a:endParaRPr lang="en-US" dirty="0"/>
          </a:p>
          <a:p>
            <a:r>
              <a:rPr lang="en-US" dirty="0"/>
              <a:t>Put it all in the table. Mobility pattern, highway fast + slow and describe.</a:t>
            </a:r>
          </a:p>
          <a:p>
            <a:endParaRPr lang="en-US" dirty="0"/>
          </a:p>
          <a:p>
            <a:r>
              <a:rPr lang="en-US" dirty="0"/>
              <a:t>Highlight vehicle count, BOLD</a:t>
            </a:r>
          </a:p>
          <a:p>
            <a:endParaRPr lang="en-US" dirty="0"/>
          </a:p>
          <a:p>
            <a:r>
              <a:rPr lang="en-US" dirty="0"/>
              <a:t>Better explanation of the scenarios. </a:t>
            </a:r>
          </a:p>
          <a:p>
            <a:r>
              <a:rPr lang="en-US" dirty="0"/>
              <a:t>	What does that mean when PDR less than 80%.</a:t>
            </a:r>
          </a:p>
          <a:p>
            <a:endParaRPr lang="en-US" dirty="0"/>
          </a:p>
          <a:p>
            <a:r>
              <a:rPr lang="en-US" dirty="0"/>
              <a:t>Contribution, the results examples of what you can do with it.</a:t>
            </a:r>
          </a:p>
          <a:p>
            <a:endParaRPr lang="en-US" dirty="0"/>
          </a:p>
          <a:p>
            <a:r>
              <a:rPr lang="en-US" dirty="0"/>
              <a:t>What do people know about CV2X</a:t>
            </a:r>
          </a:p>
          <a:p>
            <a:endParaRPr lang="en-US" dirty="0"/>
          </a:p>
          <a:p>
            <a:r>
              <a:rPr lang="en-US" dirty="0"/>
              <a:t>LTE vs 802.11p</a:t>
            </a:r>
          </a:p>
          <a:p>
            <a:endParaRPr lang="en-US" dirty="0"/>
          </a:p>
          <a:p>
            <a:r>
              <a:rPr lang="en-US" dirty="0"/>
              <a:t>Number of simulations for each and get them all at the same level.</a:t>
            </a:r>
          </a:p>
          <a:p>
            <a:endParaRPr lang="en-US" dirty="0"/>
          </a:p>
          <a:p>
            <a:r>
              <a:rPr lang="en-US" dirty="0"/>
              <a:t>Highlight that this is from the standard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9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1:24s</a:t>
            </a:r>
          </a:p>
          <a:p>
            <a:endParaRPr lang="en-US" dirty="0"/>
          </a:p>
          <a:p>
            <a:r>
              <a:rPr lang="en-US" dirty="0"/>
              <a:t>Break into two slides to show it more easily. Increased size.</a:t>
            </a:r>
          </a:p>
          <a:p>
            <a:endParaRPr lang="en-US" dirty="0"/>
          </a:p>
          <a:p>
            <a:r>
              <a:rPr lang="en-US" dirty="0" err="1"/>
              <a:t>Colours</a:t>
            </a:r>
            <a:r>
              <a:rPr lang="en-US" dirty="0"/>
              <a:t> are the same for the best results. </a:t>
            </a:r>
          </a:p>
          <a:p>
            <a:endParaRPr lang="en-US" dirty="0"/>
          </a:p>
          <a:p>
            <a:r>
              <a:rPr lang="en-US" dirty="0"/>
              <a:t>Say Fast.</a:t>
            </a:r>
          </a:p>
          <a:p>
            <a:endParaRPr lang="en-US" dirty="0"/>
          </a:p>
          <a:p>
            <a:r>
              <a:rPr lang="en-US" dirty="0"/>
              <a:t>Look at slow for </a:t>
            </a:r>
            <a:r>
              <a:rPr lang="en-US" dirty="0" err="1"/>
              <a:t>ProbResourceKeep</a:t>
            </a:r>
            <a:r>
              <a:rPr lang="en-US" dirty="0"/>
              <a:t> more interesting.</a:t>
            </a:r>
          </a:p>
          <a:p>
            <a:endParaRPr lang="en-US" dirty="0"/>
          </a:p>
          <a:p>
            <a:r>
              <a:rPr lang="en-US" dirty="0"/>
              <a:t>What's the ratio of the received from one individual. Might be more interesting.</a:t>
            </a:r>
          </a:p>
          <a:p>
            <a:endParaRPr lang="en-US" dirty="0"/>
          </a:p>
          <a:p>
            <a:r>
              <a:rPr lang="en-US" dirty="0"/>
              <a:t>Spoof attacks and their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1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1:24s</a:t>
            </a:r>
          </a:p>
          <a:p>
            <a:endParaRPr lang="en-US" dirty="0"/>
          </a:p>
          <a:p>
            <a:r>
              <a:rPr lang="en-US" dirty="0"/>
              <a:t>Break into two slides to show it more easily. Increased size.</a:t>
            </a:r>
          </a:p>
          <a:p>
            <a:endParaRPr lang="en-US" dirty="0"/>
          </a:p>
          <a:p>
            <a:r>
              <a:rPr lang="en-US" dirty="0" err="1"/>
              <a:t>Colours</a:t>
            </a:r>
            <a:r>
              <a:rPr lang="en-US" dirty="0"/>
              <a:t> are the same for the best results. </a:t>
            </a:r>
          </a:p>
          <a:p>
            <a:endParaRPr lang="en-US" dirty="0"/>
          </a:p>
          <a:p>
            <a:r>
              <a:rPr lang="en-US" dirty="0"/>
              <a:t>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47s</a:t>
            </a:r>
          </a:p>
          <a:p>
            <a:r>
              <a:rPr lang="en-US" dirty="0"/>
              <a:t>2 Slides.</a:t>
            </a:r>
          </a:p>
          <a:p>
            <a:r>
              <a:rPr lang="en-US" dirty="0"/>
              <a:t>Make a point on the point when </a:t>
            </a:r>
            <a:r>
              <a:rPr lang="en-US" dirty="0" err="1"/>
              <a:t>propogation</a:t>
            </a:r>
            <a:r>
              <a:rPr lang="en-US" dirty="0"/>
              <a:t> goes past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1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47s</a:t>
            </a:r>
          </a:p>
          <a:p>
            <a:r>
              <a:rPr lang="en-US" dirty="0"/>
              <a:t>2 Slides.</a:t>
            </a:r>
          </a:p>
          <a:p>
            <a:r>
              <a:rPr lang="en-US" dirty="0"/>
              <a:t>Make a point on the point when </a:t>
            </a:r>
            <a:r>
              <a:rPr lang="en-US" dirty="0" err="1"/>
              <a:t>propogation</a:t>
            </a:r>
            <a:r>
              <a:rPr lang="en-US" dirty="0"/>
              <a:t> goes past interference</a:t>
            </a:r>
          </a:p>
          <a:p>
            <a:endParaRPr lang="en-US" dirty="0"/>
          </a:p>
          <a:p>
            <a:r>
              <a:rPr lang="en-US" dirty="0"/>
              <a:t>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9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Non-Periodic:</a:t>
            </a:r>
          </a:p>
          <a:p>
            <a:r>
              <a:rPr lang="en-US" dirty="0">
                <a:cs typeface="Calibri"/>
              </a:rPr>
              <a:t>SB-SPS "Semi-Persistent" bad if not persistent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Congestion Control:</a:t>
            </a:r>
          </a:p>
          <a:p>
            <a:r>
              <a:rPr lang="en-US" dirty="0">
                <a:cs typeface="Calibri"/>
              </a:rPr>
              <a:t>Obviously not going to fix all issues, mechanisms will need to be looked at.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Mode 3:</a:t>
            </a:r>
          </a:p>
          <a:p>
            <a:r>
              <a:rPr lang="en-US" dirty="0">
                <a:cs typeface="Calibri"/>
              </a:rPr>
              <a:t>Good for ITS applications such as traffic management, any distance comm between vehicles.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9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release date.</a:t>
            </a:r>
          </a:p>
          <a:p>
            <a:endParaRPr lang="en-US" dirty="0"/>
          </a:p>
          <a:p>
            <a:r>
              <a:rPr lang="en-US" dirty="0"/>
              <a:t>Generic </a:t>
            </a:r>
          </a:p>
          <a:p>
            <a:endParaRPr lang="en-US" dirty="0"/>
          </a:p>
          <a:p>
            <a:r>
              <a:rPr lang="en-US" dirty="0"/>
              <a:t>Put email there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ITS -&gt;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Too many acronyms.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Important to highlight how do we know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ITS -&gt;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Too many acronyms.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Important to highlight how do we know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ITS -&gt;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Too many acronyms.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Important to highlight how do we know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Open Science.</a:t>
            </a:r>
          </a:p>
          <a:p>
            <a:r>
              <a:rPr lang="en-US" dirty="0">
                <a:cs typeface="Calibri"/>
              </a:rPr>
              <a:t>- No concentration on the App layers.</a:t>
            </a:r>
          </a:p>
          <a:p>
            <a:r>
              <a:rPr lang="en-US" dirty="0">
                <a:cs typeface="Calibri"/>
              </a:rPr>
              <a:t>- Not compliant with standards.</a:t>
            </a:r>
          </a:p>
          <a:p>
            <a:r>
              <a:rPr lang="en-US" dirty="0">
                <a:cs typeface="Calibri"/>
              </a:rPr>
              <a:t>- Multiple different platforms makes direct comparison more difficult.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33s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8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0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A2C4E-8BD2-4D6B-9C64-880C233A68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907092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344840"/>
            <a:ext cx="907092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320" y="122400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52320" y="434484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04000" y="434484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907092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000" y="1224000"/>
            <a:ext cx="907092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94920" y="1223640"/>
            <a:ext cx="7488360" cy="597492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1294920" y="1223640"/>
            <a:ext cx="7488360" cy="59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224000"/>
            <a:ext cx="9070920" cy="597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907092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442656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320" y="1224000"/>
            <a:ext cx="442656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234000"/>
            <a:ext cx="90709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000" y="434484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320" y="1224000"/>
            <a:ext cx="442656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4426560" cy="59749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22400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320" y="434484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22400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320" y="1224000"/>
            <a:ext cx="442656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344840"/>
            <a:ext cx="9070920" cy="284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"/>
          <p:cNvSpPr/>
          <p:nvPr/>
        </p:nvSpPr>
        <p:spPr>
          <a:xfrm flipH="1">
            <a:off x="360000" y="1262880"/>
            <a:ext cx="1800" cy="5505120"/>
          </a:xfrm>
          <a:prstGeom prst="line">
            <a:avLst/>
          </a:prstGeom>
          <a:ln w="36000">
            <a:solidFill>
              <a:srgbClr val="305D7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" name="Picture 12"/>
          <p:cNvPicPr/>
          <p:nvPr/>
        </p:nvPicPr>
        <p:blipFill>
          <a:blip r:embed="rId14"/>
          <a:stretch/>
        </p:blipFill>
        <p:spPr>
          <a:xfrm>
            <a:off x="287280" y="837360"/>
            <a:ext cx="721440" cy="370440"/>
          </a:xfrm>
          <a:prstGeom prst="rect">
            <a:avLst/>
          </a:prstGeom>
          <a:ln>
            <a:noFill/>
          </a:ln>
        </p:spPr>
      </p:pic>
      <p:sp>
        <p:nvSpPr>
          <p:cNvPr id="38" name="Line 2"/>
          <p:cNvSpPr/>
          <p:nvPr/>
        </p:nvSpPr>
        <p:spPr>
          <a:xfrm>
            <a:off x="723600" y="923040"/>
            <a:ext cx="8634600" cy="1440"/>
          </a:xfrm>
          <a:prstGeom prst="line">
            <a:avLst/>
          </a:prstGeom>
          <a:ln w="36000">
            <a:solidFill>
              <a:srgbClr val="305D7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Picture 20"/>
          <p:cNvPicPr/>
          <p:nvPr/>
        </p:nvPicPr>
        <p:blipFill>
          <a:blip r:embed="rId15"/>
          <a:stretch/>
        </p:blipFill>
        <p:spPr>
          <a:xfrm>
            <a:off x="200520" y="6860520"/>
            <a:ext cx="302040" cy="41004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8784000" y="7200000"/>
            <a:ext cx="122292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A2034240-C84D-4D9B-B5CA-8E886BB20068}" type="slidenum"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504000" y="234000"/>
            <a:ext cx="9070920" cy="62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04000" y="1224000"/>
            <a:ext cx="9070920" cy="5974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cc.ie/cv2x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mailto:a.odriscoll@cs.ucc.ie" TargetMode="External"/><Relationship Id="rId4" Type="http://schemas.openxmlformats.org/officeDocument/2006/relationships/image" Target="../media/image5.jpeg"/><Relationship Id="rId9" Type="http://schemas.openxmlformats.org/officeDocument/2006/relationships/hyperlink" Target="mailto:b.mccarthy@cs.ucc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6.xml"/><Relationship Id="rId5" Type="http://schemas.openxmlformats.org/officeDocument/2006/relationships/image" Target="../media/image9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.mccarthy@cs.ucc.i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github.com/brianmc95/OpenCV2X" TargetMode="External"/><Relationship Id="rId4" Type="http://schemas.openxmlformats.org/officeDocument/2006/relationships/hyperlink" Target="http://www.cs.ucc.ie/cv2x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omments" Target="../comments/comment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0F552A-330D-6C48-95D4-E55BEF79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2000" kern="1200" dirty="0">
                <a:solidFill>
                  <a:srgbClr val="05A0AD"/>
                </a:solidFill>
                <a:latin typeface="Calibri"/>
                <a:ea typeface="ＭＳ Ｐゴシック"/>
                <a:cs typeface="+mj-cs"/>
              </a:rPr>
              <a:t>IEEE International Workshop on Computer Aided </a:t>
            </a:r>
            <a:r>
              <a:rPr lang="en-IE" sz="2000" kern="1200" dirty="0" err="1">
                <a:solidFill>
                  <a:srgbClr val="05A0AD"/>
                </a:solidFill>
                <a:latin typeface="Calibri"/>
                <a:ea typeface="ＭＳ Ｐゴシック"/>
                <a:cs typeface="+mj-cs"/>
              </a:rPr>
              <a:t>Modeling</a:t>
            </a:r>
            <a:r>
              <a:rPr lang="en-IE" sz="2000" kern="1200" dirty="0">
                <a:solidFill>
                  <a:srgbClr val="05A0AD"/>
                </a:solidFill>
                <a:latin typeface="Calibri"/>
                <a:ea typeface="ＭＳ Ｐゴシック"/>
                <a:cs typeface="+mj-cs"/>
              </a:rPr>
              <a:t> and Design of Communication Links and Networks</a:t>
            </a:r>
            <a:br>
              <a:rPr lang="en-IE" sz="2000" kern="1200" dirty="0">
                <a:solidFill>
                  <a:srgbClr val="05A0AD"/>
                </a:solidFill>
                <a:latin typeface="Calibri"/>
                <a:ea typeface="ＭＳ Ｐゴシック"/>
                <a:cs typeface="+mj-cs"/>
              </a:rPr>
            </a:br>
            <a:endParaRPr lang="en-US" sz="2000" kern="1200" dirty="0">
              <a:solidFill>
                <a:srgbClr val="05A0AD"/>
              </a:solidFill>
              <a:latin typeface="Calibri"/>
              <a:ea typeface="ＭＳ Ｐゴシック"/>
              <a:cs typeface="+mj-cs"/>
            </a:endParaRPr>
          </a:p>
        </p:txBody>
      </p:sp>
      <p:pic>
        <p:nvPicPr>
          <p:cNvPr id="7" name="Picture 2" descr="http://www.thepavilion.ie/wp-content/uploads/2013/01/UCC-logo-web-colour_NEW.png">
            <a:extLst>
              <a:ext uri="{FF2B5EF4-FFF2-40B4-BE49-F238E27FC236}">
                <a16:creationId xmlns:a16="http://schemas.microsoft.com/office/drawing/2014/main" id="{36E623E8-930E-8F47-ACD5-D354B71B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48" y="6307656"/>
            <a:ext cx="1302784" cy="6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ucc.ie/en/media/research/misl/MISLLogoNewsImage.jpg">
            <a:extLst>
              <a:ext uri="{FF2B5EF4-FFF2-40B4-BE49-F238E27FC236}">
                <a16:creationId xmlns:a16="http://schemas.microsoft.com/office/drawing/2014/main" id="{8471AF0C-B51D-8E45-8A93-C3B01F81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07" y="6307997"/>
            <a:ext cx="1444436" cy="6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cta.org.uk/wp-content/uploads/EU-ERDF-EN-2000px.png">
            <a:extLst>
              <a:ext uri="{FF2B5EF4-FFF2-40B4-BE49-F238E27FC236}">
                <a16:creationId xmlns:a16="http://schemas.microsoft.com/office/drawing/2014/main" id="{5DBF827A-8FF4-9441-A15A-0C0B994AB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6" y="6480969"/>
            <a:ext cx="1638342" cy="4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connect centre ie">
            <a:extLst>
              <a:ext uri="{FF2B5EF4-FFF2-40B4-BE49-F238E27FC236}">
                <a16:creationId xmlns:a16="http://schemas.microsoft.com/office/drawing/2014/main" id="{D00902C8-56B3-E642-9956-7116EADB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76" y="5912271"/>
            <a:ext cx="1812832" cy="15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4.dcu.ie/sites/default/files/SFI%20logo_1.jpg">
            <a:extLst>
              <a:ext uri="{FF2B5EF4-FFF2-40B4-BE49-F238E27FC236}">
                <a16:creationId xmlns:a16="http://schemas.microsoft.com/office/drawing/2014/main" id="{37ECDA0D-CC10-C04C-842A-F97D3FFC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67" y="6376845"/>
            <a:ext cx="1038906" cy="6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63B945-52E1-D54F-9CBE-E0BC46ECF22E}"/>
              </a:ext>
            </a:extLst>
          </p:cNvPr>
          <p:cNvSpPr>
            <a:spLocks noGrp="1"/>
          </p:cNvSpPr>
          <p:nvPr/>
        </p:nvSpPr>
        <p:spPr bwMode="auto">
          <a:xfrm>
            <a:off x="701675" y="1180307"/>
            <a:ext cx="867727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pPr marL="107950" indent="0" algn="ctr">
              <a:buNone/>
            </a:pPr>
            <a:endParaRPr lang="en-GB" dirty="0"/>
          </a:p>
          <a:p>
            <a:pPr marL="107950" indent="0" algn="ctr">
              <a:buNone/>
            </a:pPr>
            <a:r>
              <a:rPr lang="en-GB" dirty="0"/>
              <a:t>OpenCV2X Mode 4: </a:t>
            </a:r>
            <a:br>
              <a:rPr lang="en-GB" dirty="0"/>
            </a:br>
            <a:r>
              <a:rPr lang="en-GB" dirty="0"/>
              <a:t>A Simulation Extension for Cellular Vehicular Communication Networks</a:t>
            </a:r>
            <a:endParaRPr lang="en-IE" dirty="0"/>
          </a:p>
          <a:p>
            <a:pPr marL="107950" indent="0" algn="ctr">
              <a:buNone/>
            </a:pPr>
            <a:r>
              <a:rPr lang="en-US" sz="2000" dirty="0">
                <a:latin typeface="Calibri"/>
                <a:ea typeface="ＭＳ Ｐゴシック"/>
                <a:cs typeface="Calibri"/>
                <a:hlinkClick r:id="rId8"/>
              </a:rPr>
              <a:t>http://www.cs.ucc.ie/cv2x/</a:t>
            </a:r>
            <a:endParaRPr lang="en-GB" sz="2000">
              <a:latin typeface="Calibri"/>
              <a:ea typeface="ＭＳ Ｐゴシック"/>
            </a:endParaRPr>
          </a:p>
          <a:p>
            <a:pPr marL="107950" indent="0" algn="ctr">
              <a:buNone/>
            </a:pPr>
            <a:endParaRPr lang="en-IE" dirty="0"/>
          </a:p>
          <a:p>
            <a:pPr marL="107950" indent="0" algn="ctr">
              <a:buNone/>
            </a:pPr>
            <a:r>
              <a:rPr lang="en-IE" dirty="0"/>
              <a:t>Brian McCarthy and Aisling O’Driscoll</a:t>
            </a:r>
          </a:p>
          <a:p>
            <a:pPr marL="107950" indent="0" algn="ctr">
              <a:buNone/>
            </a:pPr>
            <a:r>
              <a:rPr lang="en-IE" sz="1800" dirty="0">
                <a:hlinkClick r:id="rId9"/>
              </a:rPr>
              <a:t>b.mccarthy@cs.ucc.ie</a:t>
            </a:r>
            <a:r>
              <a:rPr lang="en-IE" sz="1800" dirty="0"/>
              <a:t> and </a:t>
            </a:r>
            <a:r>
              <a:rPr lang="en-IE" sz="1800" dirty="0">
                <a:hlinkClick r:id="rId10"/>
              </a:rPr>
              <a:t>a.odriscoll@cs.ucc.ie</a:t>
            </a:r>
            <a:endParaRPr lang="en-IE" sz="1800" dirty="0"/>
          </a:p>
          <a:p>
            <a:pPr marL="107950" indent="0" algn="ctr">
              <a:buNone/>
            </a:pPr>
            <a:endParaRPr lang="en-IE" sz="1800" dirty="0">
              <a:latin typeface="Calibri"/>
              <a:ea typeface="ＭＳ Ｐゴシック"/>
              <a:cs typeface="Calibri"/>
            </a:endParaRPr>
          </a:p>
          <a:p>
            <a:pPr indent="0">
              <a:buNone/>
            </a:pPr>
            <a:r>
              <a:rPr lang="en-IE" sz="1400" dirty="0">
                <a:latin typeface="Calibri"/>
                <a:ea typeface="ＭＳ Ｐゴシック"/>
                <a:cs typeface="Calibri"/>
              </a:rPr>
              <a:t>This publication has emanated from research conducted with the financial support of Science Foundation Ireland (SFI) under Grant No: 17/RC-PhD/3479.</a:t>
            </a:r>
            <a:endParaRPr lang="en-IE" sz="1400" dirty="0">
              <a:latin typeface="Calibri"/>
              <a:ea typeface="ＭＳ Ｐゴシック"/>
            </a:endParaRPr>
          </a:p>
          <a:p>
            <a:pPr marL="107950" indent="0" algn="ctr">
              <a:buNone/>
            </a:pPr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9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89916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On transmission the MAC layer informs the PHY layer to send an SCI message.</a:t>
            </a:r>
            <a:endParaRPr lang="en-US" dirty="0"/>
          </a:p>
          <a:p>
            <a:endParaRPr lang="en-IE" dirty="0">
              <a:latin typeface="Calibri"/>
              <a:ea typeface="ＭＳ Ｐゴシック"/>
            </a:endParaRPr>
          </a:p>
          <a:p>
            <a:r>
              <a:rPr lang="en-IE" dirty="0">
                <a:latin typeface="Calibri"/>
                <a:ea typeface="ＭＳ Ｐゴシック"/>
              </a:rPr>
              <a:t>Resource insufficient to support the TB then the reservation is broken and a new reservation is made.</a:t>
            </a:r>
          </a:p>
          <a:p>
            <a:endParaRPr lang="en-IE" dirty="0">
              <a:latin typeface="Calibri"/>
              <a:ea typeface="ＭＳ Ｐゴシック"/>
            </a:endParaRPr>
          </a:p>
          <a:p>
            <a:r>
              <a:rPr lang="en-IE" dirty="0">
                <a:latin typeface="Calibri"/>
                <a:ea typeface="ＭＳ Ｐゴシック"/>
              </a:rPr>
              <a:t>SCI sent in all cases with or without TB.</a:t>
            </a:r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Transmission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3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55907" y="1309076"/>
            <a:ext cx="8740633" cy="480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sz="2400" dirty="0">
                <a:latin typeface="Calibri"/>
                <a:ea typeface="ＭＳ Ｐゴシック"/>
              </a:rPr>
              <a:t>Prevalent Vehicular simulator is </a:t>
            </a:r>
            <a:r>
              <a:rPr lang="en-IE" sz="2400" dirty="0" err="1">
                <a:latin typeface="Calibri"/>
                <a:ea typeface="ＭＳ Ｐゴシック"/>
              </a:rPr>
              <a:t>OMNeT</a:t>
            </a:r>
            <a:r>
              <a:rPr lang="en-IE" sz="2400" dirty="0">
                <a:latin typeface="Calibri"/>
                <a:ea typeface="ＭＳ Ｐゴシック"/>
              </a:rPr>
              <a:t>++</a:t>
            </a: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Veins for system level simulation.</a:t>
            </a:r>
          </a:p>
          <a:p>
            <a:r>
              <a:rPr lang="en-IE" sz="2400" dirty="0">
                <a:latin typeface="Calibri"/>
                <a:ea typeface="ＭＳ Ｐゴシック"/>
              </a:rPr>
              <a:t>Artery [4]:</a:t>
            </a:r>
            <a:endParaRPr lang="en-IE" dirty="0">
              <a:latin typeface="Calibri"/>
              <a:ea typeface="ＭＳ Ｐゴシック"/>
            </a:endParaRPr>
          </a:p>
          <a:p>
            <a:pPr lvl="1" indent="-287020"/>
            <a:r>
              <a:rPr lang="en-IE" sz="2000" dirty="0" err="1"/>
              <a:t>OMNeT</a:t>
            </a:r>
            <a:r>
              <a:rPr lang="en-IE" sz="2000" dirty="0"/>
              <a:t>++ for network traffic simulation</a:t>
            </a:r>
          </a:p>
          <a:p>
            <a:pPr lvl="1" indent="-287020"/>
            <a:r>
              <a:rPr lang="en-IE" sz="2000" dirty="0"/>
              <a:t>Uses SUMO for road traffic simulation</a:t>
            </a:r>
          </a:p>
          <a:p>
            <a:pPr lvl="1" indent="-287020"/>
            <a:r>
              <a:rPr lang="en-IE" sz="2000" dirty="0"/>
              <a:t>Artery integrates the ITS-G5 standard for the upper layers.</a:t>
            </a:r>
          </a:p>
          <a:p>
            <a:r>
              <a:rPr lang="en-IE" sz="2400" dirty="0" err="1"/>
              <a:t>SimuLTE</a:t>
            </a:r>
            <a:r>
              <a:rPr lang="en-IE" sz="2400" dirty="0"/>
              <a:t> [5]:</a:t>
            </a:r>
            <a:endParaRPr lang="en-IE" sz="1400" dirty="0"/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Provides an implementation for LTE in </a:t>
            </a:r>
            <a:r>
              <a:rPr lang="en-IE" sz="2000" dirty="0" err="1">
                <a:latin typeface="Calibri"/>
                <a:ea typeface="ＭＳ Ｐゴシック"/>
              </a:rPr>
              <a:t>OMNeT</a:t>
            </a:r>
            <a:r>
              <a:rPr lang="en-IE" sz="2000" dirty="0">
                <a:latin typeface="Calibri"/>
                <a:ea typeface="ＭＳ Ｐゴシック"/>
              </a:rPr>
              <a:t>++</a:t>
            </a:r>
          </a:p>
          <a:p>
            <a:r>
              <a:rPr lang="en-IE" sz="2400" dirty="0">
                <a:latin typeface="Calibri"/>
                <a:ea typeface="ＭＳ Ｐゴシック"/>
              </a:rPr>
              <a:t>Our bespoke C-V2X Mode 4 implementation builds upon these for Mode 4 simulation.</a:t>
            </a: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31BE0-F327-EC4B-8F2D-3EDAE4D3E82F}"/>
              </a:ext>
            </a:extLst>
          </p:cNvPr>
          <p:cNvSpPr/>
          <p:nvPr/>
        </p:nvSpPr>
        <p:spPr>
          <a:xfrm>
            <a:off x="668664" y="6335675"/>
            <a:ext cx="8906256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[5] R.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Riebl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H. Gunther, C.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Facchi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and L. C. Wolf, “Artery: Extending veins for VANET applications,” in 2015 International Conference on Models and Technologies for Intelligent Transportation Systems (MT-ITS), Budapest, Hungary, June 3-5, 2015, 2015, pp. 450–456. [Online]. Available: https://doi.org/10.1109/MTITS.2015.7223293 </a:t>
            </a:r>
          </a:p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[6] A.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Virdis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G. Stea, and G. Nardini, “Simulating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lte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/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lte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-advanced networks with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simulte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,” in Simulation and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Modeling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 Methodologies, Technologies and Applications, M. S.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Obaidat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T. ̈Oren, J.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Kacprzyk,and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 J. Filipe, Eds. Cham: Springer International Publishing, Jan 2016, pp. 83–105.</a:t>
            </a:r>
          </a:p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[7] Study on LTE-based V2X services (v14.0.0, Release 14), 3GPP,  July 2016, 3GPP TR 36.885.</a:t>
            </a:r>
          </a:p>
          <a:p>
            <a:endParaRPr lang="en-IE" sz="1000" dirty="0">
              <a:solidFill>
                <a:srgbClr val="00B0F0"/>
              </a:solidFill>
              <a:latin typeface="Calibri"/>
            </a:endParaRPr>
          </a:p>
          <a:p>
            <a:endParaRPr lang="en-IE" sz="1000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46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Implementation: Overview of architecture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300CB3-0F44-494B-9068-D1B8E596E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15" y="1128618"/>
            <a:ext cx="6700150" cy="61622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3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6" y="6157539"/>
            <a:ext cx="8873244" cy="79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pPr marL="107950" indent="0">
              <a:buNone/>
            </a:pPr>
            <a:endParaRPr lang="en-IE" dirty="0">
              <a:latin typeface="Calibri" charset="0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360755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" name="Picture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2BC7C4-DFA8-1F49-A50E-82F7C155D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6" y="1540120"/>
            <a:ext cx="9006044" cy="5343448"/>
          </a:xfrm>
          <a:prstGeom prst="rect">
            <a:avLst/>
          </a:prstGeom>
          <a:ln>
            <a:noFill/>
          </a:ln>
        </p:spPr>
      </p:pic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Implementation: Message Sequence Diagram.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DF0BE-2C49-E848-9151-BC0251A9EE5F}"/>
              </a:ext>
            </a:extLst>
          </p:cNvPr>
          <p:cNvSpPr/>
          <p:nvPr/>
        </p:nvSpPr>
        <p:spPr>
          <a:xfrm>
            <a:off x="620196" y="1540120"/>
            <a:ext cx="5145604" cy="13935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5C2F5-BF49-F746-980D-2A51177E052D}"/>
              </a:ext>
            </a:extLst>
          </p:cNvPr>
          <p:cNvSpPr/>
          <p:nvPr/>
        </p:nvSpPr>
        <p:spPr>
          <a:xfrm>
            <a:off x="5135918" y="1540120"/>
            <a:ext cx="4503022" cy="3362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5AC4C-C68B-0F45-B88D-1C11F594AEAD}"/>
              </a:ext>
            </a:extLst>
          </p:cNvPr>
          <p:cNvSpPr/>
          <p:nvPr/>
        </p:nvSpPr>
        <p:spPr>
          <a:xfrm>
            <a:off x="620196" y="4916240"/>
            <a:ext cx="9018744" cy="193513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A6E6D-F6A4-436A-9A1A-5BBE4B2D75A7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5F08F5E-4942-4FF4-B6F0-11DF243B6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72 -0.00021 L 0.16394 0.056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1" y="2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441 0.15456 " pathEditMode="relative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Scenario Description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741572-A146-3244-8702-CE99FDA98373}"/>
              </a:ext>
            </a:extLst>
          </p:cNvPr>
          <p:cNvSpPr>
            <a:spLocks noGrp="1"/>
          </p:cNvSpPr>
          <p:nvPr/>
        </p:nvSpPr>
        <p:spPr bwMode="auto">
          <a:xfrm>
            <a:off x="701675" y="1180306"/>
            <a:ext cx="4189617" cy="273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 charset="0"/>
              </a:rPr>
              <a:t>Highway Fast:</a:t>
            </a:r>
          </a:p>
          <a:p>
            <a:pPr lvl="1" indent="-287020"/>
            <a:r>
              <a:rPr lang="en-IE" dirty="0">
                <a:latin typeface="Calibri" charset="0"/>
              </a:rPr>
              <a:t>200 vehicles at most dense at 140 km/h</a:t>
            </a:r>
          </a:p>
          <a:p>
            <a:r>
              <a:rPr lang="en-IE" dirty="0">
                <a:latin typeface="Calibri" charset="0"/>
              </a:rPr>
              <a:t>Highway Slow:</a:t>
            </a:r>
          </a:p>
          <a:p>
            <a:pPr lvl="1" indent="-287020"/>
            <a:r>
              <a:rPr lang="en-IE" dirty="0">
                <a:latin typeface="Calibri" charset="0"/>
              </a:rPr>
              <a:t>380 vehicles at most dense at 70 km/h</a:t>
            </a:r>
          </a:p>
          <a:p>
            <a:pPr indent="-287020"/>
            <a:endParaRPr lang="en-IE" dirty="0">
              <a:latin typeface="Calibri" charset="0"/>
            </a:endParaRPr>
          </a:p>
        </p:txBody>
      </p:sp>
      <p:pic>
        <p:nvPicPr>
          <p:cNvPr id="2" name="Picture 2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FC0CA0FD-E89E-4E62-820D-2A0665FA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89" y="1346908"/>
            <a:ext cx="4983134" cy="733514"/>
          </a:xfrm>
          <a:prstGeom prst="rect">
            <a:avLst/>
          </a:prstGeom>
        </p:spPr>
      </p:pic>
      <p:pic>
        <p:nvPicPr>
          <p:cNvPr id="3" name="Picture 3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B0707117-D9A9-46D9-8A68-67471A068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461" y="2776108"/>
            <a:ext cx="4978175" cy="6797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E0AD24-CD3C-934D-BAF2-F197AC8CB454}"/>
              </a:ext>
            </a:extLst>
          </p:cNvPr>
          <p:cNvSpPr/>
          <p:nvPr/>
        </p:nvSpPr>
        <p:spPr>
          <a:xfrm>
            <a:off x="668664" y="7192583"/>
            <a:ext cx="8906256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[8] Study on LTE-based V2X services (v14.0.0, Release 14), 3GPP,  July 2016, 3GPP TR 36.885.</a:t>
            </a:r>
            <a:endParaRPr lang="en-US"/>
          </a:p>
          <a:p>
            <a:endParaRPr lang="en-IE" sz="1000" dirty="0">
              <a:solidFill>
                <a:srgbClr val="00B0F0"/>
              </a:solidFill>
              <a:latin typeface="Calibri"/>
            </a:endParaRPr>
          </a:p>
          <a:p>
            <a:endParaRPr lang="en-IE" sz="1000" dirty="0">
              <a:solidFill>
                <a:srgbClr val="00B0F0"/>
              </a:solidFill>
              <a:latin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90EB1D-C03C-4CCD-B117-52E0FE25B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06328"/>
              </p:ext>
            </p:extLst>
          </p:nvPr>
        </p:nvGraphicFramePr>
        <p:xfrm>
          <a:off x="693620" y="3826094"/>
          <a:ext cx="4604424" cy="31032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02212">
                  <a:extLst>
                    <a:ext uri="{9D8B030D-6E8A-4147-A177-3AD203B41FA5}">
                      <a16:colId xmlns:a16="http://schemas.microsoft.com/office/drawing/2014/main" val="2952999513"/>
                    </a:ext>
                  </a:extLst>
                </a:gridCol>
                <a:gridCol w="2302212">
                  <a:extLst>
                    <a:ext uri="{9D8B030D-6E8A-4147-A177-3AD203B41FA5}">
                      <a16:colId xmlns:a16="http://schemas.microsoft.com/office/drawing/2014/main" val="3250570851"/>
                    </a:ext>
                  </a:extLst>
                </a:gridCol>
              </a:tblGrid>
              <a:tr h="6132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Network Configuration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10515"/>
                  </a:ext>
                </a:extLst>
              </a:tr>
              <a:tr h="38023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noProof="0" dirty="0">
                          <a:latin typeface="Calibri"/>
                        </a:rPr>
                        <a:t>Winner+ B1 LOS</a:t>
                      </a:r>
                      <a:endParaRPr lang="en-US" sz="180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strike="noStrike" noProof="0" dirty="0">
                          <a:latin typeface="Calibri"/>
                        </a:rPr>
                        <a:t>16 RBs per subchannel</a:t>
                      </a:r>
                      <a:endParaRPr lang="en-US" sz="180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77436"/>
                  </a:ext>
                </a:extLst>
              </a:tr>
              <a:tr h="38023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 err="1">
                          <a:latin typeface="Calibri"/>
                        </a:rPr>
                        <a:t>Nakagami</a:t>
                      </a:r>
                      <a:r>
                        <a:rPr lang="en-US" sz="1800" u="none" strike="noStrike" noProof="0" dirty="0">
                          <a:latin typeface="Calibri"/>
                        </a:rPr>
                        <a:t> Fading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E" sz="1800" u="none" strike="noStrike" noProof="0" dirty="0">
                          <a:latin typeface="Calibri"/>
                        </a:rPr>
                        <a:t>MCS 5 &amp; 7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04384"/>
                  </a:ext>
                </a:extLst>
              </a:tr>
              <a:tr h="67460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>
                          <a:latin typeface="Calibri"/>
                        </a:rPr>
                        <a:t>10 MHz Bandwidth (48 RBs)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E" sz="1800" u="none" strike="noStrike" noProof="0" dirty="0">
                          <a:latin typeface="Calibri"/>
                        </a:rPr>
                        <a:t>Tx Rate 10 Hz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5788"/>
                  </a:ext>
                </a:extLst>
              </a:tr>
              <a:tr h="6746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 dirty="0">
                          <a:latin typeface="Calibri"/>
                        </a:rPr>
                        <a:t>23 dBm transmission Power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E" sz="1800" u="none" strike="noStrike" noProof="0" dirty="0">
                          <a:latin typeface="Calibri"/>
                        </a:rPr>
                        <a:t>190 Byte + 300 Byte packets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38907"/>
                  </a:ext>
                </a:extLst>
              </a:tr>
              <a:tr h="380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 dirty="0">
                          <a:latin typeface="Calibri"/>
                        </a:rPr>
                        <a:t>3 Subchannels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420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A87D03-28E1-49AB-BE40-60645865A275}"/>
              </a:ext>
            </a:extLst>
          </p:cNvPr>
          <p:cNvSpPr txBox="1"/>
          <p:nvPr/>
        </p:nvSpPr>
        <p:spPr>
          <a:xfrm>
            <a:off x="5503614" y="3821942"/>
            <a:ext cx="4070986" cy="3830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1800" indent="-32385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</a:pPr>
            <a:r>
              <a:rPr lang="en-US" sz="2400" dirty="0">
                <a:solidFill>
                  <a:srgbClr val="4C66CC"/>
                </a:solidFill>
                <a:latin typeface="Calibri"/>
                <a:ea typeface="ＭＳ Ｐゴシック"/>
              </a:rPr>
              <a:t>SB-SPS parameters:</a:t>
            </a:r>
            <a:endParaRPr lang="en-US" sz="2400">
              <a:latin typeface="Calibri"/>
            </a:endParaRPr>
          </a:p>
          <a:p>
            <a:pPr marL="863600" lvl="1" indent="-287020" defTabSz="449263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</a:pPr>
            <a:r>
              <a:rPr lang="en-US" sz="2000" dirty="0" err="1">
                <a:solidFill>
                  <a:srgbClr val="4C66CC"/>
                </a:solidFill>
                <a:latin typeface="Calibri"/>
                <a:ea typeface="ＭＳ Ｐゴシック"/>
              </a:rPr>
              <a:t>ProbResourceKeep</a:t>
            </a:r>
            <a:endParaRPr lang="en-US" sz="2000" dirty="0">
              <a:solidFill>
                <a:srgbClr val="4C66CC"/>
              </a:solidFill>
              <a:latin typeface="Calibri"/>
              <a:ea typeface="ＭＳ Ｐゴシック"/>
            </a:endParaRPr>
          </a:p>
          <a:p>
            <a:pPr marL="863600" lvl="1" indent="-287020" defTabSz="449263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</a:pPr>
            <a:r>
              <a:rPr lang="en-US" sz="2000" dirty="0">
                <a:solidFill>
                  <a:srgbClr val="4C66CC"/>
                </a:solidFill>
                <a:latin typeface="Calibri"/>
                <a:ea typeface="ＭＳ Ｐゴシック"/>
              </a:rPr>
              <a:t>Sensing Window Length</a:t>
            </a:r>
          </a:p>
          <a:p>
            <a:pPr marL="431800" indent="-32385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</a:pPr>
            <a:r>
              <a:rPr lang="en-US" sz="2400" dirty="0">
                <a:solidFill>
                  <a:srgbClr val="4C66CC"/>
                </a:solidFill>
                <a:latin typeface="Calibri"/>
                <a:ea typeface="ＭＳ Ｐゴシック"/>
              </a:rPr>
              <a:t>Packet loss causes</a:t>
            </a:r>
          </a:p>
          <a:p>
            <a:pPr marL="431800" indent="-323850" defTabSz="449263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</a:pPr>
            <a:r>
              <a:rPr lang="en-US" sz="2400" dirty="0">
                <a:solidFill>
                  <a:srgbClr val="4C66CC"/>
                </a:solidFill>
                <a:latin typeface="Calibri"/>
                <a:ea typeface="+mn-lt"/>
                <a:cs typeface="+mn-lt"/>
              </a:rPr>
              <a:t>2 Vehicular Scenarios</a:t>
            </a:r>
            <a:endParaRPr lang="en-US" sz="2400" dirty="0">
              <a:solidFill>
                <a:srgbClr val="4C66CC"/>
              </a:solidFill>
              <a:latin typeface="Calibri"/>
              <a:ea typeface="ＭＳ Ｐゴシック"/>
              <a:cs typeface="Arial"/>
            </a:endParaRPr>
          </a:p>
          <a:p>
            <a:pPr marL="431800" indent="-323850" defTabSz="449263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</a:pPr>
            <a:r>
              <a:rPr lang="en-US" sz="2400" dirty="0">
                <a:solidFill>
                  <a:srgbClr val="4C66CC"/>
                </a:solidFill>
                <a:latin typeface="Calibri"/>
                <a:ea typeface="ＭＳ Ｐゴシック"/>
                <a:cs typeface="Arial"/>
              </a:rPr>
              <a:t>Statistic:</a:t>
            </a:r>
          </a:p>
          <a:p>
            <a:pPr marL="889000" lvl="1" indent="-323850" defTabSz="449263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</a:pPr>
            <a:r>
              <a:rPr lang="en-US" sz="2000" dirty="0">
                <a:solidFill>
                  <a:srgbClr val="4C66CC"/>
                </a:solidFill>
                <a:latin typeface="Calibri"/>
                <a:ea typeface="ＭＳ Ｐゴシック"/>
                <a:cs typeface="Arial"/>
              </a:rPr>
              <a:t>Packet Delivery Rate</a:t>
            </a:r>
          </a:p>
          <a:p>
            <a:pPr marL="431800" indent="-32385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Font typeface="Wingdings 3" charset="0"/>
              <a:buChar char="u"/>
            </a:pPr>
            <a:endParaRPr lang="en-US" sz="160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975F6-C131-482B-9B3E-2C2764444CFD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9BA01EE-2327-4E77-8D8D-215D204CD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Results 1/4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2CF26A4-E6A6-1446-90C9-171C2AF7D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71" y="1009507"/>
            <a:ext cx="7550177" cy="47898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741572-A146-3244-8702-CE99FDA98373}"/>
              </a:ext>
            </a:extLst>
          </p:cNvPr>
          <p:cNvSpPr>
            <a:spLocks noGrp="1"/>
          </p:cNvSpPr>
          <p:nvPr/>
        </p:nvSpPr>
        <p:spPr bwMode="auto">
          <a:xfrm>
            <a:off x="667591" y="5570846"/>
            <a:ext cx="8907329" cy="1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 err="1">
                <a:latin typeface="Calibri" charset="0"/>
              </a:rPr>
              <a:t>ProbResourceKeep</a:t>
            </a:r>
            <a:endParaRPr lang="en-IE" dirty="0">
              <a:latin typeface="Calibri" charset="0"/>
            </a:endParaRPr>
          </a:p>
          <a:p>
            <a:pPr lvl="1"/>
            <a:r>
              <a:rPr lang="en-IE" dirty="0">
                <a:latin typeface="Calibri" charset="0"/>
              </a:rPr>
              <a:t>Controls the likelihood of maintaining a grant once allocated.</a:t>
            </a:r>
          </a:p>
          <a:p>
            <a:pPr lvl="1"/>
            <a:r>
              <a:rPr lang="en-IE" dirty="0">
                <a:latin typeface="Calibri" charset="0"/>
              </a:rPr>
              <a:t>Higher probability means greater likelihood of losing grant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B7EBE-86AF-46A5-AB9C-70362896210E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ABBC4F-95C2-4A86-B9C1-22DCE2EC8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Results 2/4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A4A6F74-81D8-3740-A0F1-488AE61CB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4" y="936646"/>
            <a:ext cx="7151914" cy="476794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741572-A146-3244-8702-CE99FDA98373}"/>
              </a:ext>
            </a:extLst>
          </p:cNvPr>
          <p:cNvSpPr>
            <a:spLocks noGrp="1"/>
          </p:cNvSpPr>
          <p:nvPr/>
        </p:nvSpPr>
        <p:spPr bwMode="auto">
          <a:xfrm>
            <a:off x="701675" y="5492960"/>
            <a:ext cx="876073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pPr marL="576262" lvl="1" indent="0">
              <a:buNone/>
            </a:pPr>
            <a:endParaRPr lang="en-IE" dirty="0">
              <a:latin typeface="Calibri" charset="0"/>
            </a:endParaRPr>
          </a:p>
          <a:p>
            <a:r>
              <a:rPr lang="en-IE" dirty="0">
                <a:latin typeface="Calibri" charset="0"/>
              </a:rPr>
              <a:t>Sensing Window Length (</a:t>
            </a:r>
            <a:r>
              <a:rPr lang="en-IE" dirty="0" err="1">
                <a:latin typeface="Calibri" charset="0"/>
              </a:rPr>
              <a:t>swl</a:t>
            </a:r>
            <a:r>
              <a:rPr lang="en-IE" dirty="0">
                <a:latin typeface="Calibri" charset="0"/>
              </a:rPr>
              <a:t>) </a:t>
            </a:r>
          </a:p>
          <a:p>
            <a:pPr lvl="1"/>
            <a:r>
              <a:rPr lang="en-IE" dirty="0">
                <a:latin typeface="Calibri" charset="0"/>
              </a:rPr>
              <a:t>History of SCIs and RSRP/RSSI measurements maintained.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5B6126-31D9-460A-AAA7-F418BD7FFFCE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41FB9E9-0230-44E1-8CAE-1600CCEF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67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Results 3/4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A7B609B-FC8B-D34D-BB1D-3B385B0C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1102179"/>
            <a:ext cx="6725584" cy="416923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5EB5B4-6E6C-2F4C-BE49-B46B393B77A4}"/>
              </a:ext>
            </a:extLst>
          </p:cNvPr>
          <p:cNvSpPr>
            <a:spLocks noGrp="1"/>
          </p:cNvSpPr>
          <p:nvPr/>
        </p:nvSpPr>
        <p:spPr bwMode="auto">
          <a:xfrm>
            <a:off x="814188" y="5271413"/>
            <a:ext cx="8760732" cy="19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 charset="0"/>
              </a:rPr>
              <a:t>Packet loss causes</a:t>
            </a:r>
          </a:p>
          <a:p>
            <a:pPr lvl="1"/>
            <a:r>
              <a:rPr lang="en-IE" dirty="0">
                <a:latin typeface="Calibri" charset="0"/>
              </a:rPr>
              <a:t>Initially primary cause is Interference from others</a:t>
            </a:r>
          </a:p>
          <a:p>
            <a:pPr lvl="1"/>
            <a:r>
              <a:rPr lang="en-IE" dirty="0">
                <a:latin typeface="Calibri" charset="0"/>
              </a:rPr>
              <a:t>As distance increases propagation loss become the primary factor in packet loss</a:t>
            </a:r>
          </a:p>
          <a:p>
            <a:pPr marL="576262" lvl="1" indent="0">
              <a:buNone/>
            </a:pPr>
            <a:endParaRPr lang="en-IE" dirty="0">
              <a:latin typeface="Calibri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1C005-2919-47C3-9A61-E60A1E87AD38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1D2730-4AF6-4C06-AED4-7F04A3B99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3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Results 4/4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C3B32F0-6625-E040-A6D1-D5354B467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05" y="936646"/>
            <a:ext cx="7055829" cy="470388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5EB5B4-6E6C-2F4C-BE49-B46B393B77A4}"/>
              </a:ext>
            </a:extLst>
          </p:cNvPr>
          <p:cNvSpPr>
            <a:spLocks noGrp="1"/>
          </p:cNvSpPr>
          <p:nvPr/>
        </p:nvSpPr>
        <p:spPr bwMode="auto">
          <a:xfrm>
            <a:off x="703997" y="5355771"/>
            <a:ext cx="8670925" cy="15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pPr marL="576262" lvl="1" indent="0">
              <a:buNone/>
            </a:pPr>
            <a:endParaRPr lang="en-IE" dirty="0">
              <a:latin typeface="Calibri" charset="0"/>
            </a:endParaRPr>
          </a:p>
          <a:p>
            <a:r>
              <a:rPr lang="en-IE" dirty="0">
                <a:latin typeface="Calibri" charset="0"/>
              </a:rPr>
              <a:t>Comparison of Fast and Slow</a:t>
            </a:r>
          </a:p>
          <a:p>
            <a:pPr lvl="1"/>
            <a:r>
              <a:rPr lang="en-IE" dirty="0">
                <a:latin typeface="Calibri" charset="0"/>
              </a:rPr>
              <a:t>As shown congestion has a significant impact on performance of CV2X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CAE9B-8D8F-485D-94C8-B6CF71EA0F28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F19C5A5-B29F-4B51-85A2-BCBA029A9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31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6"/>
            <a:ext cx="8899165" cy="57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Thorough analysis of CV2X simulation parameters.</a:t>
            </a:r>
            <a:endParaRPr lang="en-US"/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RSRP thresholds.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RSSI threshold for CBR. </a:t>
            </a:r>
          </a:p>
          <a:p>
            <a:r>
              <a:rPr lang="en-IE" dirty="0">
                <a:latin typeface="Calibri"/>
                <a:ea typeface="ＭＳ Ｐゴシック"/>
              </a:rPr>
              <a:t>CV2X Mode 4 performance for Non-periodic traffic.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Current periodic beaconing.</a:t>
            </a:r>
            <a:endParaRPr lang="en-IE" dirty="0">
              <a:latin typeface="Calibri" charset="0"/>
            </a:endParaRP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Constant breaking of reservations leading to inefficient use of resources.</a:t>
            </a:r>
            <a:endParaRPr lang="en-IE">
              <a:latin typeface="Calibri" charset="0"/>
            </a:endParaRPr>
          </a:p>
          <a:p>
            <a:r>
              <a:rPr lang="en-IE" dirty="0">
                <a:latin typeface="Calibri" charset="0"/>
              </a:rPr>
              <a:t>Congestion control mechanisms</a:t>
            </a:r>
          </a:p>
          <a:p>
            <a:pPr lvl="1" indent="-287020"/>
            <a:r>
              <a:rPr lang="en-IE" dirty="0">
                <a:latin typeface="Calibri" charset="0"/>
              </a:rPr>
              <a:t>Decentralised Congestion Control (DCC). 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3GPP specified mechanisms.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Absence of work, as it's SB-SPS is a competitive access mechanism.</a:t>
            </a:r>
            <a:endParaRPr lang="en-IE" dirty="0">
              <a:latin typeface="Calibri" charset="0"/>
            </a:endParaRPr>
          </a:p>
          <a:p>
            <a:pPr marL="107950" indent="0">
              <a:buNone/>
            </a:pPr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Future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FF213-E14C-4D23-A364-6C4DBAAD539F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C631EE6-EB65-4B29-9FED-EFF44337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96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677275" cy="143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Vehicular Ad-Hoc Networks (VANETS)</a:t>
            </a:r>
            <a:endParaRPr lang="en-IE" dirty="0"/>
          </a:p>
          <a:p>
            <a:pPr lvl="1" indent="-287020"/>
            <a:r>
              <a:rPr lang="en-IE" dirty="0">
                <a:latin typeface="Calibri"/>
                <a:ea typeface="ＭＳ Ｐゴシック"/>
                <a:cs typeface="Calibri"/>
              </a:rPr>
              <a:t>Originating from MANETS (Mobile Ad-Hoc Networks).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  <a:cs typeface="Calibri"/>
              </a:rPr>
              <a:t>Application of Computer networking techniques to vehicles.</a:t>
            </a:r>
          </a:p>
          <a:p>
            <a:pPr marL="576580" lvl="1" indent="0">
              <a:buNone/>
            </a:pPr>
            <a:endParaRPr lang="en-IE" dirty="0">
              <a:latin typeface="Calibri"/>
              <a:ea typeface="ＭＳ Ｐゴシック"/>
              <a:cs typeface="Calibri"/>
            </a:endParaRPr>
          </a:p>
          <a:p>
            <a:pPr marL="576580" lvl="1" indent="0">
              <a:buNone/>
            </a:pPr>
            <a:endParaRPr lang="en-IE" dirty="0">
              <a:latin typeface="Calibri"/>
              <a:ea typeface="ＭＳ Ｐゴシック"/>
              <a:cs typeface="Calibri"/>
            </a:endParaRPr>
          </a:p>
          <a:p>
            <a:pPr marL="576580" lvl="1" indent="0">
              <a:buNone/>
            </a:pPr>
            <a:endParaRPr lang="en-IE" dirty="0">
              <a:cs typeface="Calibri"/>
            </a:endParaRPr>
          </a:p>
          <a:p>
            <a:pPr marL="576580" lvl="1" indent="0">
              <a:buNone/>
            </a:pPr>
            <a:endParaRPr lang="en-IE" dirty="0">
              <a:latin typeface="Calibri"/>
              <a:ea typeface="ＭＳ Ｐゴシック"/>
              <a:cs typeface="Calibri"/>
            </a:endParaRPr>
          </a:p>
          <a:p>
            <a:pPr marL="576580" lvl="1" indent="0">
              <a:buNone/>
            </a:pPr>
            <a:endParaRPr lang="en-IE" dirty="0">
              <a:latin typeface="Calibri"/>
              <a:ea typeface="ＭＳ Ｐゴシック"/>
              <a:cs typeface="Calibri"/>
            </a:endParaRPr>
          </a:p>
          <a:p>
            <a:pPr marL="576580" lvl="1" indent="0">
              <a:buNone/>
            </a:pPr>
            <a:endParaRPr lang="en-IE" dirty="0">
              <a:latin typeface="Calibri"/>
              <a:ea typeface="ＭＳ Ｐゴシック"/>
              <a:cs typeface="Calibri"/>
            </a:endParaRPr>
          </a:p>
          <a:p>
            <a:endParaRPr lang="en-IE" dirty="0">
              <a:latin typeface="Calibri" charset="0"/>
              <a:cs typeface="Calibri"/>
            </a:endParaRPr>
          </a:p>
          <a:p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Vehicular Networking 1/4</a:t>
            </a:r>
            <a:endParaRPr lang="en-GB" sz="2800" dirty="0">
              <a:latin typeface="Calibri"/>
            </a:endParaRPr>
          </a:p>
        </p:txBody>
      </p:sp>
      <p:pic>
        <p:nvPicPr>
          <p:cNvPr id="2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4BED3A9-3DA8-461C-97DA-6E86CFC7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34" y="2821870"/>
            <a:ext cx="5424614" cy="4164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BBA15-2E7E-4451-B0FD-A9375026FDF0}"/>
              </a:ext>
            </a:extLst>
          </p:cNvPr>
          <p:cNvSpPr txBox="1"/>
          <p:nvPr/>
        </p:nvSpPr>
        <p:spPr>
          <a:xfrm>
            <a:off x="702156" y="2929530"/>
            <a:ext cx="3613387" cy="37013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1800" indent="-32385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</a:pPr>
            <a:r>
              <a:rPr lang="en-IE" sz="2400" dirty="0">
                <a:solidFill>
                  <a:srgbClr val="4C66CC"/>
                </a:solidFill>
                <a:latin typeface="Calibri"/>
                <a:ea typeface="ＭＳ Ｐゴシック"/>
              </a:rPr>
              <a:t>Enables inter vehicle communication for services;</a:t>
            </a:r>
            <a:endParaRPr lang="en-US" sz="2400" dirty="0">
              <a:solidFill>
                <a:srgbClr val="4C66CC"/>
              </a:solidFill>
              <a:latin typeface="Calibri"/>
              <a:ea typeface="ＭＳ Ｐゴシック"/>
            </a:endParaRPr>
          </a:p>
          <a:p>
            <a:pPr marL="863600" lvl="1" indent="-287020" defTabSz="449263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</a:pPr>
            <a:r>
              <a:rPr lang="en-IE" sz="2400" dirty="0">
                <a:solidFill>
                  <a:srgbClr val="4C66CC"/>
                </a:solidFill>
                <a:latin typeface="Calibri"/>
                <a:ea typeface="ＭＳ Ｐゴシック"/>
                <a:cs typeface="Calibri"/>
              </a:rPr>
              <a:t>Safety Services, vehicle notification about collisions</a:t>
            </a:r>
            <a:endParaRPr lang="en-US" sz="2400">
              <a:solidFill>
                <a:srgbClr val="4C66CC"/>
              </a:solidFill>
              <a:latin typeface="Calibri"/>
              <a:ea typeface="ＭＳ Ｐゴシック"/>
              <a:cs typeface="Calibri"/>
            </a:endParaRPr>
          </a:p>
          <a:p>
            <a:pPr marL="863600" lvl="1" indent="-287020" defTabSz="449263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</a:pPr>
            <a:r>
              <a:rPr lang="en-IE" sz="2400" dirty="0">
                <a:solidFill>
                  <a:srgbClr val="4C66CC"/>
                </a:solidFill>
                <a:latin typeface="Calibri"/>
                <a:ea typeface="ＭＳ Ｐゴシック"/>
                <a:cs typeface="Calibri"/>
              </a:rPr>
              <a:t>Cooperative traffic efficiency.</a:t>
            </a:r>
          </a:p>
          <a:p>
            <a:pPr marL="863600" lvl="1" indent="-287020" defTabSz="449263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</a:pPr>
            <a:r>
              <a:rPr lang="en-IE" sz="2400" dirty="0">
                <a:solidFill>
                  <a:srgbClr val="4C66CC"/>
                </a:solidFill>
                <a:latin typeface="Calibri"/>
                <a:ea typeface="ＭＳ Ｐゴシック"/>
                <a:cs typeface="Calibri"/>
              </a:rPr>
              <a:t>Infotainment. (video streaming)</a:t>
            </a:r>
            <a:endParaRPr lang="en-US" sz="2400">
              <a:solidFill>
                <a:srgbClr val="4C66CC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7FEBC-2FE3-461C-9761-E4C3C375A3C6}"/>
              </a:ext>
            </a:extLst>
          </p:cNvPr>
          <p:cNvSpPr txBox="1"/>
          <p:nvPr/>
        </p:nvSpPr>
        <p:spPr>
          <a:xfrm>
            <a:off x="890965" y="7028702"/>
            <a:ext cx="88006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  <a:latin typeface="Calibri"/>
              </a:rPr>
              <a:t>[1] Arena, F.; Pau, G. An Overview of Vehicular Communications. Future Internet 2019, 11, 27.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9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87324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  <a:cs typeface="Calibri"/>
              </a:rPr>
              <a:t>A freely available, open-source implementation of the 3GPP Release 14 C-V2X Mode 4 standard.</a:t>
            </a:r>
          </a:p>
          <a:p>
            <a:endParaRPr lang="en-IE" dirty="0">
              <a:latin typeface="Calibri"/>
              <a:ea typeface="ＭＳ Ｐゴシック"/>
              <a:cs typeface="Calibri"/>
            </a:endParaRPr>
          </a:p>
          <a:p>
            <a:endParaRPr lang="en-IE" dirty="0">
              <a:latin typeface="Calibri"/>
              <a:ea typeface="ＭＳ Ｐゴシック"/>
              <a:cs typeface="Calibri"/>
            </a:endParaRPr>
          </a:p>
          <a:p>
            <a:r>
              <a:rPr lang="en-IE" dirty="0">
                <a:latin typeface="Calibri"/>
                <a:ea typeface="ＭＳ Ｐゴシック"/>
                <a:cs typeface="Calibri"/>
              </a:rPr>
              <a:t>With the inclusion of the current ITS-G5 will enable a more robust investigation of the CV2X standard.</a:t>
            </a:r>
          </a:p>
          <a:p>
            <a:endParaRPr lang="en-IE" dirty="0">
              <a:latin typeface="Calibri" charset="0"/>
              <a:cs typeface="Calibri"/>
            </a:endParaRPr>
          </a:p>
          <a:p>
            <a:endParaRPr lang="en-IE" dirty="0">
              <a:latin typeface="Calibri" charset="0"/>
              <a:cs typeface="Calibri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Our Contribution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6E763-65E8-4763-AA5D-BF05C887268A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492D977-DC2E-45C9-BB7D-BFC3F9AC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88DBE-43AB-40FE-AD8B-8106875B17BA}"/>
              </a:ext>
            </a:extLst>
          </p:cNvPr>
          <p:cNvSpPr txBox="1"/>
          <p:nvPr/>
        </p:nvSpPr>
        <p:spPr>
          <a:xfrm>
            <a:off x="1148324" y="4736157"/>
            <a:ext cx="808864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4C66CC"/>
                </a:solidFill>
                <a:latin typeface="Calibri"/>
                <a:ea typeface="+mn-lt"/>
                <a:cs typeface="+mn-lt"/>
              </a:rPr>
              <a:t>Please feel free to contact me:</a:t>
            </a:r>
            <a:endParaRPr lang="en-US" sz="2000">
              <a:latin typeface="Calibri"/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4C66CC"/>
                </a:solidFill>
                <a:latin typeface="Calibri"/>
                <a:ea typeface="+mn-lt"/>
                <a:cs typeface="+mn-lt"/>
              </a:rPr>
              <a:t>Brian McCarthy – University College Cork</a:t>
            </a:r>
            <a:endParaRPr lang="en-US" sz="2000">
              <a:latin typeface="Calibri"/>
              <a:ea typeface="+mn-lt"/>
              <a:cs typeface="+mn-lt"/>
            </a:endParaRPr>
          </a:p>
          <a:p>
            <a:pPr algn="ctr"/>
            <a:r>
              <a:rPr lang="en-US" sz="2000" dirty="0">
                <a:latin typeface="Calibri"/>
                <a:ea typeface="+mn-lt"/>
                <a:cs typeface="+mn-lt"/>
                <a:hlinkClick r:id="rId3"/>
              </a:rPr>
              <a:t>b.mccarthy@cs.ucc.ie</a:t>
            </a:r>
            <a:endParaRPr lang="en-US" sz="2000">
              <a:latin typeface="Calibri"/>
              <a:ea typeface="+mn-lt"/>
              <a:cs typeface="+mn-lt"/>
            </a:endParaRPr>
          </a:p>
          <a:p>
            <a:pPr algn="ctr"/>
            <a:endParaRPr lang="en-US" sz="2000" dirty="0">
              <a:solidFill>
                <a:srgbClr val="4C66CC"/>
              </a:solidFill>
              <a:latin typeface="Calibri"/>
              <a:ea typeface="ＭＳ Ｐゴシック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87324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pPr marL="107950" indent="0">
              <a:buNone/>
            </a:pPr>
            <a:endParaRPr lang="en-IE" dirty="0">
              <a:latin typeface="Calibri"/>
              <a:ea typeface="ＭＳ Ｐゴシック"/>
            </a:endParaRPr>
          </a:p>
          <a:p>
            <a:pPr marL="107950" indent="0">
              <a:buNone/>
            </a:pPr>
            <a:endParaRPr lang="en-IE" dirty="0"/>
          </a:p>
          <a:p>
            <a:pPr marL="107950" indent="0">
              <a:buNone/>
            </a:pPr>
            <a:endParaRPr lang="en-IE" dirty="0">
              <a:latin typeface="Calibri"/>
              <a:ea typeface="ＭＳ Ｐゴシック"/>
              <a:cs typeface="Calibri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endParaRPr lang="en-GB" dirty="0">
              <a:latin typeface="Calibri"/>
              <a:ea typeface="ＭＳ Ｐゴシック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640C0-0796-4D38-9380-D16BE1CC4586}"/>
              </a:ext>
            </a:extLst>
          </p:cNvPr>
          <p:cNvSpPr txBox="1"/>
          <p:nvPr/>
        </p:nvSpPr>
        <p:spPr>
          <a:xfrm>
            <a:off x="1091995" y="1535310"/>
            <a:ext cx="808864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4C66CC"/>
                </a:solidFill>
                <a:latin typeface="Calibri"/>
                <a:ea typeface="ＭＳ Ｐゴシック"/>
              </a:rPr>
              <a:t>The model is available here</a:t>
            </a:r>
            <a:endParaRPr lang="en-US"/>
          </a:p>
          <a:p>
            <a:pPr algn="ctr"/>
            <a:r>
              <a:rPr lang="en-US" sz="2800" dirty="0">
                <a:solidFill>
                  <a:srgbClr val="4C66CC"/>
                </a:solidFill>
                <a:latin typeface="Calibri"/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http://www.cs.ucc.ie/cv2x/</a:t>
            </a:r>
            <a:endParaRPr lang="en-US" sz="2800" dirty="0">
              <a:solidFill>
                <a:srgbClr val="4C66CC"/>
              </a:solidFill>
              <a:latin typeface="Calibri"/>
              <a:ea typeface="ＭＳ Ｐゴシック"/>
            </a:endParaRPr>
          </a:p>
          <a:p>
            <a:pPr algn="ctr"/>
            <a:r>
              <a:rPr lang="en-US" sz="2800">
                <a:solidFill>
                  <a:srgbClr val="4C66CC"/>
                </a:solidFill>
                <a:latin typeface="Calibri"/>
                <a:ea typeface="ＭＳ Ｐゴシック"/>
              </a:rPr>
              <a:t>&amp;</a:t>
            </a:r>
            <a:endParaRPr lang="en-US" sz="2800" dirty="0">
              <a:solidFill>
                <a:srgbClr val="4C66CC"/>
              </a:solidFill>
              <a:latin typeface="Calibri"/>
              <a:ea typeface="ＭＳ Ｐゴシック"/>
            </a:endParaRPr>
          </a:p>
          <a:p>
            <a:pPr algn="ctr"/>
            <a:r>
              <a:rPr lang="en-US" sz="2800">
                <a:solidFill>
                  <a:srgbClr val="4C66CC"/>
                </a:solidFill>
                <a:latin typeface="Calibri"/>
                <a:ea typeface="ＭＳ Ｐゴシック"/>
              </a:rPr>
              <a:t>GitHub</a:t>
            </a:r>
          </a:p>
          <a:p>
            <a:pPr algn="ctr"/>
            <a:r>
              <a:rPr lang="en-US" sz="2800" dirty="0">
                <a:solidFill>
                  <a:srgbClr val="4C66CC"/>
                </a:solidFill>
                <a:latin typeface="Calibri"/>
                <a:ea typeface="ＭＳ Ｐゴシック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https://github.com/brianmc95/OpenCV2X</a:t>
            </a:r>
            <a:endParaRPr lang="en-US" sz="2800">
              <a:solidFill>
                <a:srgbClr val="4C66CC"/>
              </a:solidFill>
              <a:latin typeface="Calibri"/>
              <a:ea typeface="ＭＳ Ｐゴシック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6E212-96D6-4F7E-8AA8-89F7E18D3666}"/>
              </a:ext>
            </a:extLst>
          </p:cNvPr>
          <p:cNvSpPr>
            <a:spLocks noGrp="1"/>
          </p:cNvSpPr>
          <p:nvPr/>
        </p:nvSpPr>
        <p:spPr bwMode="auto">
          <a:xfrm>
            <a:off x="333257" y="3083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>
                <a:latin typeface="Calibri"/>
                <a:ea typeface="ＭＳ Ｐゴシック"/>
              </a:rPr>
              <a:t>Thank you for your time.</a:t>
            </a:r>
            <a:endParaRPr lang="en-GB" dirty="0">
              <a:latin typeface="Calibri"/>
              <a:ea typeface="ＭＳ Ｐゴシック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3C4C1-4343-42A0-8D07-E957952518E0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D79478-2CDC-492E-85CB-D52EAF1CF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82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677275" cy="59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sz="2400" dirty="0">
                <a:latin typeface="Calibri"/>
                <a:ea typeface="ＭＳ Ｐゴシック"/>
                <a:cs typeface="Calibri"/>
              </a:rPr>
              <a:t>802.11p Wi-Fi variant (DSRC/WAVE) V2X IT-G5.</a:t>
            </a:r>
            <a:endParaRPr lang="en-IE" sz="2400"/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OFDM (Orthogonal Frequency Division Multiplexing).</a:t>
            </a: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CSMA/CA (Channel Sensing Multiple Access with Collision Avoidance).</a:t>
            </a: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Issues around Congestion Control in Dense environments. </a:t>
            </a:r>
            <a:endParaRPr lang="en-IE" sz="2000" dirty="0">
              <a:latin typeface="Calibri" charset="0"/>
            </a:endParaRP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Well investigated in academia, trials, commercial equipment and deployments.</a:t>
            </a:r>
            <a:endParaRPr lang="en-IE" sz="2000" dirty="0">
              <a:latin typeface="Calibri" charset="0"/>
            </a:endParaRPr>
          </a:p>
          <a:p>
            <a:pPr lvl="1" indent="-287020"/>
            <a:endParaRPr lang="en-IE" sz="2000" dirty="0">
              <a:latin typeface="Calibri" charset="0"/>
            </a:endParaRPr>
          </a:p>
          <a:p>
            <a:r>
              <a:rPr lang="en-IE" sz="2400" dirty="0">
                <a:latin typeface="Calibri"/>
                <a:ea typeface="ＭＳ Ｐゴシック"/>
              </a:rPr>
              <a:t>C-V2X (Cellular Vehicle to Everything) (LTE-V) Cellular equivalent.</a:t>
            </a:r>
            <a:endParaRPr lang="en-IE" sz="2400">
              <a:latin typeface="Calibri" charset="0"/>
            </a:endParaRP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Recently defined by 3GPP release 14.</a:t>
            </a: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Release 15 - 5G new radio.</a:t>
            </a: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SC-FDMA (Single Carrier – Frequency Division Multiple Access).</a:t>
            </a:r>
            <a:endParaRPr lang="en-IE" sz="2000" dirty="0">
              <a:latin typeface="Calibri" charset="0"/>
            </a:endParaRP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SB-SPS (Sensing Based Semi-Persistent Scheduling).</a:t>
            </a:r>
            <a:endParaRPr lang="en-IE" sz="2000" dirty="0">
              <a:latin typeface="Calibri" charset="0"/>
            </a:endParaRP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Ready-made infrastructure.</a:t>
            </a:r>
            <a:endParaRPr lang="en-IE" sz="2000" dirty="0">
              <a:latin typeface="Calibri" charset="0"/>
            </a:endParaRPr>
          </a:p>
          <a:p>
            <a:pPr lvl="1" indent="-287020"/>
            <a:r>
              <a:rPr lang="en-IE" sz="2000" dirty="0">
                <a:latin typeface="Calibri"/>
                <a:ea typeface="ＭＳ Ｐゴシック"/>
              </a:rPr>
              <a:t>As yet limited investigation.</a:t>
            </a:r>
          </a:p>
          <a:p>
            <a:pPr lvl="1" indent="-287020"/>
            <a:endParaRPr lang="en-IE" sz="2000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Vehicular Networking 2/4 </a:t>
            </a:r>
            <a:endParaRPr lang="en-GB" sz="2800" dirty="0"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8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884635" cy="543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pPr marL="107950" indent="0">
              <a:buNone/>
            </a:pPr>
            <a:endParaRPr lang="en-IE" dirty="0">
              <a:latin typeface="Calibri" charset="0"/>
              <a:cs typeface="Calibri"/>
            </a:endParaRPr>
          </a:p>
          <a:p>
            <a:pPr marL="107950" indent="0">
              <a:buNone/>
            </a:pPr>
            <a:endParaRPr lang="en-IE" sz="2400" dirty="0">
              <a:latin typeface="Calibri" charset="0"/>
              <a:cs typeface="Calibri"/>
            </a:endParaRPr>
          </a:p>
          <a:p>
            <a:endParaRPr lang="en-IE" dirty="0">
              <a:latin typeface="Calibri"/>
              <a:ea typeface="ＭＳ Ｐゴシック"/>
            </a:endParaRPr>
          </a:p>
          <a:p>
            <a:endParaRPr lang="en-IE" dirty="0">
              <a:latin typeface="Calibri"/>
              <a:ea typeface="ＭＳ Ｐゴシック"/>
            </a:endParaRPr>
          </a:p>
          <a:p>
            <a:endParaRPr lang="en-IE" dirty="0">
              <a:latin typeface="Calibri"/>
              <a:ea typeface="ＭＳ Ｐゴシック"/>
            </a:endParaRPr>
          </a:p>
          <a:p>
            <a:endParaRPr lang="en-IE" dirty="0">
              <a:latin typeface="Calibri"/>
              <a:ea typeface="ＭＳ Ｐゴシック"/>
            </a:endParaRPr>
          </a:p>
          <a:p>
            <a:endParaRPr lang="en-IE" dirty="0">
              <a:latin typeface="Calibri"/>
              <a:ea typeface="ＭＳ Ｐゴシック"/>
            </a:endParaRPr>
          </a:p>
          <a:p>
            <a:r>
              <a:rPr lang="en-IE" dirty="0">
                <a:latin typeface="Calibri"/>
                <a:ea typeface="ＭＳ Ｐゴシック"/>
              </a:rPr>
              <a:t>Current regulator vacuums in the US and EU has led to delay in 802.11p deployments.</a:t>
            </a:r>
            <a:endParaRPr lang="en-IE"/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Vehicular Networking 3/4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52120-F491-4CCF-8D8F-DF00AC039DA4}"/>
              </a:ext>
            </a:extLst>
          </p:cNvPr>
          <p:cNvSpPr txBox="1"/>
          <p:nvPr/>
        </p:nvSpPr>
        <p:spPr>
          <a:xfrm>
            <a:off x="831312" y="1561581"/>
            <a:ext cx="42798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4C66CC"/>
                </a:solidFill>
                <a:latin typeface="Calibri"/>
                <a:ea typeface="ＭＳ Ｐゴシック"/>
              </a:rPr>
              <a:t>CV2X Backers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79B1D-9855-4EF6-82CE-0500A5ED97FB}"/>
              </a:ext>
            </a:extLst>
          </p:cNvPr>
          <p:cNvSpPr txBox="1"/>
          <p:nvPr/>
        </p:nvSpPr>
        <p:spPr>
          <a:xfrm>
            <a:off x="5105734" y="1561580"/>
            <a:ext cx="42798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4C66CC"/>
                </a:solidFill>
                <a:latin typeface="Calibri"/>
                <a:ea typeface="ＭＳ Ｐゴシック"/>
              </a:rPr>
              <a:t>DSRC/WAVE Backers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7A2E53-AAC9-43A9-9CB7-134B1598F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04" y="3376140"/>
            <a:ext cx="1460725" cy="143725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2E679B7-5007-41EE-AE44-1ABAF4C5E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48" y="3418085"/>
            <a:ext cx="2459758" cy="1365417"/>
          </a:xfrm>
          <a:prstGeom prst="rect">
            <a:avLst/>
          </a:prstGeom>
        </p:spPr>
      </p:pic>
      <p:pic>
        <p:nvPicPr>
          <p:cNvPr id="10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D06CCA7-ADF2-48AF-B430-0DAD1DBA5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81" y="2129033"/>
            <a:ext cx="2231947" cy="1190536"/>
          </a:xfrm>
          <a:prstGeom prst="rect">
            <a:avLst/>
          </a:prstGeom>
        </p:spPr>
      </p:pic>
      <p:pic>
        <p:nvPicPr>
          <p:cNvPr id="19" name="Picture 1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AD45061-D4CA-4842-9166-D7B9DD4C9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034" y="2212282"/>
            <a:ext cx="1730764" cy="978325"/>
          </a:xfrm>
          <a:prstGeom prst="rect">
            <a:avLst/>
          </a:prstGeom>
        </p:spPr>
      </p:pic>
      <p:pic>
        <p:nvPicPr>
          <p:cNvPr id="22" name="Picture 23" descr="A drawing of a face&#10;&#10;Description generated with high confidence">
            <a:extLst>
              <a:ext uri="{FF2B5EF4-FFF2-40B4-BE49-F238E27FC236}">
                <a16:creationId xmlns:a16="http://schemas.microsoft.com/office/drawing/2014/main" id="{F81E1FED-C674-44C2-B382-776735339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241" y="2266520"/>
            <a:ext cx="1368640" cy="926622"/>
          </a:xfrm>
          <a:prstGeom prst="rect">
            <a:avLst/>
          </a:prstGeom>
        </p:spPr>
      </p:pic>
      <p:pic>
        <p:nvPicPr>
          <p:cNvPr id="26" name="Picture 26" descr="A close up of a logo&#10;&#10;Description generated with high confidence">
            <a:extLst>
              <a:ext uri="{FF2B5EF4-FFF2-40B4-BE49-F238E27FC236}">
                <a16:creationId xmlns:a16="http://schemas.microsoft.com/office/drawing/2014/main" id="{2D59E080-9E33-4A32-9B11-2CF9643CB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52" y="3795354"/>
            <a:ext cx="1810785" cy="1008914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D149E1CE-9394-439E-AF2E-CCD1598C7D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546" y="2319423"/>
            <a:ext cx="1510399" cy="1048363"/>
          </a:xfrm>
          <a:prstGeom prst="rect">
            <a:avLst/>
          </a:prstGeom>
        </p:spPr>
      </p:pic>
      <p:pic>
        <p:nvPicPr>
          <p:cNvPr id="32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3F52A3-4ADD-4FE7-8516-DADBEC3F9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9638" y="2176950"/>
            <a:ext cx="1391196" cy="1197492"/>
          </a:xfrm>
          <a:prstGeom prst="rect">
            <a:avLst/>
          </a:prstGeom>
        </p:spPr>
      </p:pic>
      <p:pic>
        <p:nvPicPr>
          <p:cNvPr id="36" name="Picture 3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02E612-763C-44AC-A112-D28900523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9111" y="3496377"/>
            <a:ext cx="1425430" cy="1424743"/>
          </a:xfrm>
          <a:prstGeom prst="rect">
            <a:avLst/>
          </a:prstGeom>
        </p:spPr>
      </p:pic>
      <p:pic>
        <p:nvPicPr>
          <p:cNvPr id="30" name="Picture 3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B45E827-36B1-4533-BB29-CDF5AEBD5E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7358" y="2215195"/>
            <a:ext cx="1143714" cy="11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7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67727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Applications and standards:</a:t>
            </a:r>
            <a:endParaRPr lang="en-IE" dirty="0"/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Cooperative Awareness and ITS applications.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ITS-G5 and WAVE - 802.11p based standards.</a:t>
            </a:r>
          </a:p>
          <a:p>
            <a:pPr lvl="1" indent="-287020"/>
            <a:endParaRPr lang="en-IE" dirty="0">
              <a:latin typeface="Calibri"/>
              <a:ea typeface="ＭＳ Ｐゴシック"/>
            </a:endParaRPr>
          </a:p>
          <a:p>
            <a:pPr lvl="1" indent="-287020"/>
            <a:endParaRPr lang="en-IE" dirty="0">
              <a:latin typeface="Calibri"/>
              <a:ea typeface="ＭＳ Ｐゴシック"/>
            </a:endParaRPr>
          </a:p>
          <a:p>
            <a:r>
              <a:rPr lang="en-IE" dirty="0">
                <a:latin typeface="Calibri" charset="0"/>
              </a:rPr>
              <a:t>Goal: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Enable the vehicular networking community in its investigation of CV2X standard.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Incorporate current day standard application and upper layers with a compliant 3GPP CV2X implementation.</a:t>
            </a:r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Vehicular Networking 4/4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79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882214" cy="50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Existing C-V2X (</a:t>
            </a:r>
            <a:r>
              <a:rPr lang="en-IE" dirty="0" err="1">
                <a:latin typeface="Calibri"/>
                <a:ea typeface="ＭＳ Ｐゴシック"/>
              </a:rPr>
              <a:t>Rel</a:t>
            </a:r>
            <a:r>
              <a:rPr lang="en-IE" dirty="0">
                <a:latin typeface="Calibri"/>
                <a:ea typeface="ＭＳ Ｐゴシック"/>
              </a:rPr>
              <a:t> 14) simulation models.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Are not publicly available [1].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Concentrate on link layer simulation [2,3].</a:t>
            </a: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Do not offer integration with existing Vehicular networking standards such as ITS-G5.</a:t>
            </a:r>
            <a:endParaRPr lang="en-IE">
              <a:latin typeface="Calibri" charset="0"/>
            </a:endParaRP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Available across numerous different simulators such as MATLAB. Ns3, </a:t>
            </a:r>
            <a:r>
              <a:rPr lang="en-IE" dirty="0" err="1">
                <a:latin typeface="Calibri"/>
                <a:ea typeface="ＭＳ Ｐゴシック"/>
              </a:rPr>
              <a:t>OMNeT</a:t>
            </a:r>
            <a:r>
              <a:rPr lang="en-IE" dirty="0">
                <a:latin typeface="Calibri"/>
                <a:ea typeface="ＭＳ Ｐゴシック"/>
              </a:rPr>
              <a:t>++.</a:t>
            </a:r>
            <a:endParaRPr lang="en-IE">
              <a:latin typeface="Calibri" charset="0"/>
            </a:endParaRPr>
          </a:p>
          <a:p>
            <a:pPr lvl="1" indent="-287020"/>
            <a:r>
              <a:rPr lang="en-IE" dirty="0">
                <a:latin typeface="Calibri"/>
                <a:ea typeface="ＭＳ Ｐゴシック"/>
              </a:rPr>
              <a:t>Capture the system level simulation aspect.</a:t>
            </a:r>
            <a:endParaRPr lang="en-IE">
              <a:latin typeface="Calibri" charset="0"/>
            </a:endParaRPr>
          </a:p>
          <a:p>
            <a:pPr lvl="1" indent="-287020"/>
            <a:r>
              <a:rPr lang="en-IE" dirty="0">
                <a:solidFill>
                  <a:srgbClr val="FF0000"/>
                </a:solidFill>
                <a:latin typeface="Calibri"/>
                <a:ea typeface="ＭＳ Ｐゴシック"/>
              </a:rPr>
              <a:t>Open Source full stack implementation. </a:t>
            </a:r>
            <a:endParaRPr lang="en-IE">
              <a:solidFill>
                <a:srgbClr val="FF0000"/>
              </a:solidFill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dirty="0">
                <a:latin typeface="Calibri"/>
                <a:ea typeface="ＭＳ Ｐゴシック"/>
              </a:rPr>
              <a:t>Current 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8664" y="6283522"/>
            <a:ext cx="8906256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[2] R. Molina-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Masegosa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 and J.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Gozalvez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“System level evaluation of lte-v2v mode 4 communications and its distributed scheduling,” IEEE 85</a:t>
            </a:r>
            <a:r>
              <a:rPr lang="en-IE" sz="1000" baseline="30000" dirty="0">
                <a:solidFill>
                  <a:srgbClr val="00B0F0"/>
                </a:solidFill>
                <a:latin typeface="Calibri"/>
              </a:rPr>
              <a:t>th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 Vehicular Technology Conference (VTC Spring), pp. 1–5, June 2017.</a:t>
            </a:r>
          </a:p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[3] G. Cecchini, A. Bazzi, B. M. Masini, and A. Zanella, “Ltev2vsim: An lte-v2v simulator for the investigation of resource allocation for cooperative awareness,” in 2017 5th IEEE International Conference on Models and Technologies for Intelligent Transportation Systems (MT-ITS), June 2017, pp. 80-85.</a:t>
            </a:r>
          </a:p>
          <a:p>
            <a:r>
              <a:rPr lang="en-IE" sz="1000" dirty="0">
                <a:solidFill>
                  <a:srgbClr val="00B0F0"/>
                </a:solidFill>
                <a:latin typeface="Calibri"/>
              </a:rPr>
              <a:t>[4] D. Wang, R. R.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Sattiraju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A. Weinand, and H. D.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Schotten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“System-level simulator of LTE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sidelink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 C-V2X communication for 5g,” </a:t>
            </a:r>
            <a:r>
              <a:rPr lang="en-IE" sz="1000" dirty="0" err="1">
                <a:solidFill>
                  <a:srgbClr val="00B0F0"/>
                </a:solidFill>
                <a:latin typeface="Calibri"/>
              </a:rPr>
              <a:t>CoRR</a:t>
            </a:r>
            <a:r>
              <a:rPr lang="en-IE" sz="1000" dirty="0">
                <a:solidFill>
                  <a:srgbClr val="00B0F0"/>
                </a:solidFill>
                <a:latin typeface="Calibri"/>
              </a:rPr>
              <a:t>, vol. abs/1904.07962, Apr 2019. [Online]. Available: http://arxiv.org/abs/1904.07962</a:t>
            </a:r>
          </a:p>
          <a:p>
            <a:endParaRPr lang="en-IE" sz="1000" dirty="0">
              <a:solidFill>
                <a:srgbClr val="00B0F0"/>
              </a:solidFill>
              <a:latin typeface="Calibri"/>
            </a:endParaRPr>
          </a:p>
          <a:p>
            <a:endParaRPr lang="en-IE" sz="1000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52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6" y="1180307"/>
            <a:ext cx="37545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 charset="0"/>
              </a:rPr>
              <a:t>Mode 3:</a:t>
            </a:r>
          </a:p>
          <a:p>
            <a:pPr lvl="1"/>
            <a:r>
              <a:rPr lang="en-IE" dirty="0"/>
              <a:t>Scheduled </a:t>
            </a:r>
          </a:p>
          <a:p>
            <a:pPr lvl="1"/>
            <a:r>
              <a:rPr lang="en-IE" dirty="0" err="1"/>
              <a:t>eNodeB</a:t>
            </a:r>
            <a:r>
              <a:rPr lang="en-IE" dirty="0"/>
              <a:t> Schedules resources for UEs</a:t>
            </a:r>
          </a:p>
          <a:p>
            <a:pPr lvl="1"/>
            <a:endParaRPr lang="en-IE" dirty="0">
              <a:latin typeface="Calibri" charset="0"/>
            </a:endParaRPr>
          </a:p>
          <a:p>
            <a:r>
              <a:rPr lang="en-IE" dirty="0">
                <a:latin typeface="Calibri" charset="0"/>
              </a:rPr>
              <a:t>Mode 4:</a:t>
            </a:r>
          </a:p>
          <a:p>
            <a:pPr lvl="1"/>
            <a:r>
              <a:rPr lang="en-IE" dirty="0">
                <a:latin typeface="Calibri" charset="0"/>
              </a:rPr>
              <a:t>Autonomous</a:t>
            </a:r>
          </a:p>
          <a:p>
            <a:pPr lvl="1"/>
            <a:r>
              <a:rPr lang="en-IE" dirty="0">
                <a:latin typeface="Calibri" charset="0"/>
              </a:rPr>
              <a:t>UEs select their own resources </a:t>
            </a:r>
          </a:p>
          <a:p>
            <a:pPr lvl="1"/>
            <a:r>
              <a:rPr lang="en-IE" dirty="0">
                <a:latin typeface="Calibri" charset="0"/>
              </a:rPr>
              <a:t>Sensing Based Semi-Persistent Scheduling (SB-SPS)</a:t>
            </a:r>
          </a:p>
          <a:p>
            <a:endParaRPr lang="en-IE" dirty="0">
              <a:latin typeface="Calibri" charset="0"/>
            </a:endParaRPr>
          </a:p>
          <a:p>
            <a:pPr lvl="1"/>
            <a:endParaRPr lang="en-IE" dirty="0">
              <a:latin typeface="Calibri" charset="0"/>
            </a:endParaRPr>
          </a:p>
          <a:p>
            <a:pPr lvl="1"/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  <a:p>
            <a:endParaRPr lang="en-IE" dirty="0"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Cellular Vehicle To Everything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4CCA457B-D7F5-4524-84AA-9B0E7B3F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895" y="1180517"/>
            <a:ext cx="6168417" cy="47674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4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4344802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Channel broken into subchannels and subframes.</a:t>
            </a:r>
            <a:endParaRPr lang="en-IE" dirty="0">
              <a:latin typeface="Calibri" charset="0"/>
            </a:endParaRPr>
          </a:p>
          <a:p>
            <a:r>
              <a:rPr lang="en-IE" dirty="0">
                <a:latin typeface="Calibri"/>
                <a:ea typeface="ＭＳ Ｐゴシック"/>
              </a:rPr>
              <a:t>Channel split into PSCCH for </a:t>
            </a:r>
            <a:r>
              <a:rPr lang="en-IE" dirty="0" err="1">
                <a:latin typeface="Calibri"/>
                <a:ea typeface="ＭＳ Ｐゴシック"/>
              </a:rPr>
              <a:t>sidelink</a:t>
            </a:r>
            <a:r>
              <a:rPr lang="en-IE" dirty="0">
                <a:latin typeface="Calibri"/>
                <a:ea typeface="ＭＳ Ｐゴシック"/>
              </a:rPr>
              <a:t> control information (SCI) messages and PSSCH for transport blocks (TBs).</a:t>
            </a:r>
          </a:p>
          <a:p>
            <a:r>
              <a:rPr lang="en-IE" dirty="0">
                <a:latin typeface="Calibri"/>
                <a:ea typeface="ＭＳ Ｐゴシック"/>
              </a:rPr>
              <a:t>SCI messages act as control for channel.</a:t>
            </a: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Channelization</a:t>
            </a:r>
            <a:endParaRPr lang="en-US" dirty="0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60B6E04-73AE-4A0B-8D61-9C4636791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42" y="1179098"/>
            <a:ext cx="4016173" cy="51904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187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504000" y="1238040"/>
            <a:ext cx="909684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04000" y="234000"/>
            <a:ext cx="9070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04000" y="234000"/>
            <a:ext cx="90709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04000" y="1224000"/>
            <a:ext cx="9070920" cy="59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7"/>
          <p:cNvSpPr txBox="1"/>
          <p:nvPr/>
        </p:nvSpPr>
        <p:spPr>
          <a:xfrm>
            <a:off x="504000" y="234000"/>
            <a:ext cx="907092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01675" y="1180307"/>
            <a:ext cx="889916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49263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1425"/>
              </a:spcAft>
              <a:buSzPct val="50000"/>
              <a:buFont typeface="Wingdings 3" charset="0"/>
              <a:buChar char="u"/>
              <a:defRPr sz="2800">
                <a:solidFill>
                  <a:srgbClr val="4C66CC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863600" indent="-287338" algn="l" defTabSz="449263" rtl="0" eaLnBrk="0" fontAlgn="base" hangingPunct="0">
              <a:lnSpc>
                <a:spcPct val="79000"/>
              </a:lnSpc>
              <a:spcBef>
                <a:spcPct val="0"/>
              </a:spcBef>
              <a:spcAft>
                <a:spcPts val="1138"/>
              </a:spcAft>
              <a:buSzPct val="75000"/>
              <a:buFont typeface="StarSymbol" charset="0"/>
              <a:buChar char="–"/>
              <a:defRPr sz="24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2pPr>
            <a:lvl3pPr marL="12954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3pPr>
            <a:lvl4pPr marL="17272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4pPr>
            <a:lvl5pPr marL="2159000" indent="-215900" algn="l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Calibri" pitchFamily="34" charset="0"/>
                <a:ea typeface="ＭＳ Ｐゴシック" charset="0"/>
              </a:defRPr>
            </a:lvl5pPr>
            <a:lvl6pPr marL="26162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6pPr>
            <a:lvl7pPr marL="30734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7pPr>
            <a:lvl8pPr marL="35306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8pPr>
            <a:lvl9pPr marL="3987800" indent="-215900" algn="l" defTabSz="449263" rtl="0" fontAlgn="base" hangingPunct="0">
              <a:lnSpc>
                <a:spcPct val="11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defRPr sz="2000">
                <a:solidFill>
                  <a:srgbClr val="4C66CC"/>
                </a:solidFill>
                <a:latin typeface="+mn-lt"/>
              </a:defRPr>
            </a:lvl9pPr>
          </a:lstStyle>
          <a:p>
            <a:r>
              <a:rPr lang="en-IE" dirty="0">
                <a:latin typeface="Calibri"/>
                <a:ea typeface="ＭＳ Ｐゴシック"/>
              </a:rPr>
              <a:t>MAC layer maintains scheduling grant for a certain period, sending at regular intervals in that period. E.g. 100ms </a:t>
            </a:r>
            <a:endParaRPr lang="en-US" dirty="0"/>
          </a:p>
          <a:p>
            <a:endParaRPr lang="en-IE" dirty="0">
              <a:latin typeface="Calibri" charset="0"/>
            </a:endParaRPr>
          </a:p>
          <a:p>
            <a:r>
              <a:rPr lang="en-IE" dirty="0">
                <a:latin typeface="Calibri"/>
                <a:ea typeface="ＭＳ Ｐゴシック"/>
              </a:rPr>
              <a:t>PHY layer selects Candidate Single-Subframe Resources (CSRs).</a:t>
            </a:r>
          </a:p>
          <a:p>
            <a:endParaRPr lang="en-IE" dirty="0">
              <a:latin typeface="Calibri" charset="0"/>
            </a:endParaRPr>
          </a:p>
          <a:p>
            <a:r>
              <a:rPr lang="en-IE" dirty="0">
                <a:latin typeface="Calibri"/>
                <a:ea typeface="ＭＳ Ｐゴシック"/>
              </a:rPr>
              <a:t>CSRs are selected based on sensing information (previous SCIs, channel quality measurements).</a:t>
            </a:r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180857" y="155954"/>
            <a:ext cx="971720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2pPr>
            <a:lvl3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3pPr>
            <a:lvl4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4pPr>
            <a:lvl5pPr algn="ctr" defTabSz="449263" rtl="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>
                <a:solidFill>
                  <a:srgbClr val="05A0AD"/>
                </a:solidFill>
                <a:latin typeface="Nimbus Roman No9 L" pitchFamily="16" charset="0"/>
                <a:ea typeface="ＭＳ Ｐゴシック" charset="0"/>
              </a:defRPr>
            </a:lvl5pPr>
            <a:lvl6pPr marL="18970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6pPr>
            <a:lvl7pPr marL="23542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7pPr>
            <a:lvl8pPr marL="28114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8pPr>
            <a:lvl9pPr marL="3268663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en-GB" sz="2800" dirty="0">
                <a:latin typeface="Calibri"/>
                <a:ea typeface="ＭＳ Ｐゴシック"/>
              </a:rPr>
              <a:t>Selection and Sensing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FC23F-9A72-415E-80B8-0634BC763F8C}"/>
              </a:ext>
            </a:extLst>
          </p:cNvPr>
          <p:cNvSpPr/>
          <p:nvPr/>
        </p:nvSpPr>
        <p:spPr>
          <a:xfrm>
            <a:off x="134466" y="780648"/>
            <a:ext cx="1406596" cy="461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AD13AA-E104-4B7C-8FC8-5C046692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" y="781748"/>
            <a:ext cx="1401290" cy="3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15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L" id="{5BC90366-E027-4567-B1BF-8B56EA06D2F6}" vid="{FCD70D16-52DE-4F94-AC3F-ED24417D12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MISL</Template>
  <TotalTime>1413</TotalTime>
  <Words>1243</Words>
  <Application>Microsoft Office PowerPoint</Application>
  <PresentationFormat>Custom</PresentationFormat>
  <Paragraphs>269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IEEE International Workshop on Computer Aided Modeling and Design of Communication Links and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Seán Óg Murphy</dc:creator>
  <dc:description/>
  <cp:lastModifiedBy>Brian Mc Carthy</cp:lastModifiedBy>
  <cp:revision>1517</cp:revision>
  <dcterms:created xsi:type="dcterms:W3CDTF">2016-11-21T18:29:55Z</dcterms:created>
  <dcterms:modified xsi:type="dcterms:W3CDTF">2019-09-12T15:14:17Z</dcterms:modified>
  <dc:language>en-IE</dc:language>
</cp:coreProperties>
</file>