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79" r:id="rId4"/>
    <p:sldId id="280" r:id="rId5"/>
    <p:sldId id="319" r:id="rId6"/>
    <p:sldId id="320" r:id="rId7"/>
    <p:sldId id="321" r:id="rId8"/>
    <p:sldId id="323" r:id="rId9"/>
    <p:sldId id="324" r:id="rId10"/>
    <p:sldId id="322" r:id="rId11"/>
    <p:sldId id="326" r:id="rId12"/>
    <p:sldId id="327" r:id="rId13"/>
    <p:sldId id="328" r:id="rId14"/>
    <p:sldId id="329" r:id="rId15"/>
    <p:sldId id="330" r:id="rId16"/>
    <p:sldId id="331" r:id="rId17"/>
    <p:sldId id="332" r:id="rId18"/>
    <p:sldId id="333" r:id="rId19"/>
    <p:sldId id="334" r:id="rId20"/>
    <p:sldId id="335" r:id="rId21"/>
    <p:sldId id="336" r:id="rId22"/>
    <p:sldId id="338" r:id="rId23"/>
    <p:sldId id="337" r:id="rId24"/>
    <p:sldId id="312" r:id="rId25"/>
    <p:sldId id="27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a:srgbClr val="43AB27"/>
    <a:srgbClr val="FF0909"/>
    <a:srgbClr val="8FF599"/>
    <a:srgbClr val="00F66F"/>
    <a:srgbClr val="000000"/>
    <a:srgbClr val="FFFFFF"/>
    <a:srgbClr val="692AA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1106" autoAdjust="0"/>
  </p:normalViewPr>
  <p:slideViewPr>
    <p:cSldViewPr>
      <p:cViewPr varScale="1">
        <p:scale>
          <a:sx n="64" d="100"/>
          <a:sy n="64" d="100"/>
        </p:scale>
        <p:origin x="-2034" y="-96"/>
      </p:cViewPr>
      <p:guideLst>
        <p:guide orient="horz" pos="2160"/>
        <p:guide pos="2880"/>
      </p:guideLst>
    </p:cSldViewPr>
  </p:slideViewPr>
  <p:outlineViewPr>
    <p:cViewPr>
      <p:scale>
        <a:sx n="33" d="100"/>
        <a:sy n="33" d="100"/>
      </p:scale>
      <p:origin x="0" y="92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uce\Google%20Drive\Work\Activity_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uce\Google%20Drive\Work\Evaluation_Bruce\Resu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ruce\Google%20Drive\Work\Evaluation_Bruce\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3"/>
  <c:chart>
    <c:plotArea>
      <c:layout/>
      <c:barChart>
        <c:barDir val="col"/>
        <c:grouping val="clustered"/>
        <c:ser>
          <c:idx val="0"/>
          <c:order val="0"/>
          <c:dLbls>
            <c:showVal val="1"/>
          </c:dLbls>
          <c:cat>
            <c:strRef>
              <c:f>Sheet1!$B$28:$B$39</c:f>
              <c:strCache>
                <c:ptCount val="12"/>
                <c:pt idx="0">
                  <c:v>Walking</c:v>
                </c:pt>
                <c:pt idx="1">
                  <c:v>Running</c:v>
                </c:pt>
                <c:pt idx="2">
                  <c:v>Walking Stairs</c:v>
                </c:pt>
                <c:pt idx="3">
                  <c:v>Sweeping</c:v>
                </c:pt>
                <c:pt idx="4">
                  <c:v>Washing Hands</c:v>
                </c:pt>
                <c:pt idx="5">
                  <c:v>Falling</c:v>
                </c:pt>
                <c:pt idx="6">
                  <c:v>Standing</c:v>
                </c:pt>
                <c:pt idx="7">
                  <c:v>Sitting</c:v>
                </c:pt>
                <c:pt idx="8">
                  <c:v>Laying</c:v>
                </c:pt>
                <c:pt idx="9">
                  <c:v>Bending</c:v>
                </c:pt>
                <c:pt idx="10">
                  <c:v>Leaning Back</c:v>
                </c:pt>
                <c:pt idx="11">
                  <c:v>Rolling</c:v>
                </c:pt>
              </c:strCache>
            </c:strRef>
          </c:cat>
          <c:val>
            <c:numRef>
              <c:f>Sheet1!$C$28:$C$39</c:f>
              <c:numCache>
                <c:formatCode>General</c:formatCode>
                <c:ptCount val="12"/>
                <c:pt idx="0">
                  <c:v>1680</c:v>
                </c:pt>
                <c:pt idx="1">
                  <c:v>1237</c:v>
                </c:pt>
                <c:pt idx="2">
                  <c:v>2169</c:v>
                </c:pt>
                <c:pt idx="3">
                  <c:v>1316</c:v>
                </c:pt>
                <c:pt idx="4">
                  <c:v>833</c:v>
                </c:pt>
                <c:pt idx="5">
                  <c:v>69</c:v>
                </c:pt>
                <c:pt idx="6">
                  <c:v>510</c:v>
                </c:pt>
                <c:pt idx="7">
                  <c:v>615</c:v>
                </c:pt>
                <c:pt idx="8">
                  <c:v>561</c:v>
                </c:pt>
                <c:pt idx="9">
                  <c:v>586</c:v>
                </c:pt>
                <c:pt idx="10">
                  <c:v>462</c:v>
                </c:pt>
                <c:pt idx="11">
                  <c:v>180</c:v>
                </c:pt>
              </c:numCache>
            </c:numRef>
          </c:val>
        </c:ser>
        <c:axId val="79465472"/>
        <c:axId val="79688448"/>
      </c:barChart>
      <c:catAx>
        <c:axId val="79465472"/>
        <c:scaling>
          <c:orientation val="minMax"/>
        </c:scaling>
        <c:axPos val="b"/>
        <c:tickLblPos val="nextTo"/>
        <c:crossAx val="79688448"/>
        <c:crosses val="autoZero"/>
        <c:auto val="1"/>
        <c:lblAlgn val="ctr"/>
        <c:lblOffset val="100"/>
      </c:catAx>
      <c:valAx>
        <c:axId val="79688448"/>
        <c:scaling>
          <c:orientation val="minMax"/>
        </c:scaling>
        <c:delete val="1"/>
        <c:axPos val="l"/>
        <c:numFmt formatCode="General" sourceLinked="1"/>
        <c:tickLblPos val="none"/>
        <c:crossAx val="79465472"/>
        <c:crosses val="autoZero"/>
        <c:crossBetween val="between"/>
      </c:valAx>
    </c:plotArea>
    <c:plotVisOnly val="1"/>
  </c:chart>
  <c:txPr>
    <a:bodyPr/>
    <a:lstStyle/>
    <a:p>
      <a:pPr>
        <a:defRPr sz="1200">
          <a:solidFill>
            <a:schemeClr val="tx2"/>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Sheet1!$H$6</c:f>
              <c:strCache>
                <c:ptCount val="1"/>
                <c:pt idx="0">
                  <c:v>Bayes Network</c:v>
                </c:pt>
              </c:strCache>
            </c:strRef>
          </c:tx>
          <c:spPr>
            <a:ln w="25400" cap="flat" cmpd="sng" algn="ctr">
              <a:solidFill>
                <a:srgbClr val="009242"/>
              </a:solidFill>
              <a:prstDash val="solid"/>
            </a:ln>
            <a:effectLst/>
          </c:spPr>
          <c:marker>
            <c:spPr>
              <a:solidFill>
                <a:srgbClr val="009242"/>
              </a:solidFill>
              <a:ln w="25400" cap="flat" cmpd="sng" algn="ctr">
                <a:solidFill>
                  <a:srgbClr val="009242"/>
                </a:solidFill>
                <a:prstDash val="solid"/>
              </a:ln>
              <a:effectLst/>
            </c:spPr>
          </c:marker>
          <c:cat>
            <c:strRef>
              <c:f>(Sheet1!$F$7,Sheet1!$F$15,Sheet1!$F$23,Sheet1!$F$31)</c:f>
              <c:strCache>
                <c:ptCount val="4"/>
                <c:pt idx="0">
                  <c:v>1st Run</c:v>
                </c:pt>
                <c:pt idx="1">
                  <c:v>2nd Run</c:v>
                </c:pt>
                <c:pt idx="2">
                  <c:v>3rd Run</c:v>
                </c:pt>
                <c:pt idx="3">
                  <c:v>4th Run</c:v>
                </c:pt>
              </c:strCache>
            </c:strRef>
          </c:cat>
          <c:val>
            <c:numRef>
              <c:f>(Sheet1!$H$8,Sheet1!$H$16,Sheet1!$H$24,Sheet1!$H$32)</c:f>
              <c:numCache>
                <c:formatCode>0.00%</c:formatCode>
                <c:ptCount val="4"/>
                <c:pt idx="0">
                  <c:v>0.84384800000000015</c:v>
                </c:pt>
                <c:pt idx="1">
                  <c:v>0.92572699999999997</c:v>
                </c:pt>
                <c:pt idx="2">
                  <c:v>0.92930599999999997</c:v>
                </c:pt>
                <c:pt idx="3">
                  <c:v>0.93035800000000002</c:v>
                </c:pt>
              </c:numCache>
            </c:numRef>
          </c:val>
        </c:ser>
        <c:ser>
          <c:idx val="1"/>
          <c:order val="1"/>
          <c:tx>
            <c:strRef>
              <c:f>Sheet1!$I$6</c:f>
              <c:strCache>
                <c:ptCount val="1"/>
                <c:pt idx="0">
                  <c:v>Decision Tree</c:v>
                </c:pt>
              </c:strCache>
            </c:strRef>
          </c:tx>
          <c:cat>
            <c:strRef>
              <c:f>(Sheet1!$F$7,Sheet1!$F$15,Sheet1!$F$23,Sheet1!$F$31)</c:f>
              <c:strCache>
                <c:ptCount val="4"/>
                <c:pt idx="0">
                  <c:v>1st Run</c:v>
                </c:pt>
                <c:pt idx="1">
                  <c:v>2nd Run</c:v>
                </c:pt>
                <c:pt idx="2">
                  <c:v>3rd Run</c:v>
                </c:pt>
                <c:pt idx="3">
                  <c:v>4th Run</c:v>
                </c:pt>
              </c:strCache>
            </c:strRef>
          </c:cat>
          <c:val>
            <c:numRef>
              <c:f>(Sheet1!$I$8,Sheet1!$I$16,Sheet1!$I$24,Sheet1!$I$32)</c:f>
              <c:numCache>
                <c:formatCode>0.00%</c:formatCode>
                <c:ptCount val="4"/>
                <c:pt idx="0">
                  <c:v>0.90738299999999994</c:v>
                </c:pt>
                <c:pt idx="1">
                  <c:v>0.93020099999999983</c:v>
                </c:pt>
                <c:pt idx="2">
                  <c:v>0.94765100000000013</c:v>
                </c:pt>
                <c:pt idx="3">
                  <c:v>0.948546</c:v>
                </c:pt>
              </c:numCache>
            </c:numRef>
          </c:val>
        </c:ser>
        <c:ser>
          <c:idx val="2"/>
          <c:order val="2"/>
          <c:tx>
            <c:strRef>
              <c:f>Sheet1!$J$6</c:f>
              <c:strCache>
                <c:ptCount val="1"/>
                <c:pt idx="0">
                  <c:v>K-NN</c:v>
                </c:pt>
              </c:strCache>
            </c:strRef>
          </c:tx>
          <c:cat>
            <c:strRef>
              <c:f>(Sheet1!$F$7,Sheet1!$F$15,Sheet1!$F$23,Sheet1!$F$31)</c:f>
              <c:strCache>
                <c:ptCount val="4"/>
                <c:pt idx="0">
                  <c:v>1st Run</c:v>
                </c:pt>
                <c:pt idx="1">
                  <c:v>2nd Run</c:v>
                </c:pt>
                <c:pt idx="2">
                  <c:v>3rd Run</c:v>
                </c:pt>
                <c:pt idx="3">
                  <c:v>4th Run</c:v>
                </c:pt>
              </c:strCache>
            </c:strRef>
          </c:cat>
          <c:val>
            <c:numRef>
              <c:f>(Sheet1!$J$8,Sheet1!$J$16,Sheet1!$J$24,Sheet1!$J$32)</c:f>
              <c:numCache>
                <c:formatCode>0.00%</c:formatCode>
                <c:ptCount val="4"/>
                <c:pt idx="0">
                  <c:v>0.912304</c:v>
                </c:pt>
                <c:pt idx="1">
                  <c:v>0.94138699999999986</c:v>
                </c:pt>
                <c:pt idx="2">
                  <c:v>0.94407200000000002</c:v>
                </c:pt>
                <c:pt idx="3">
                  <c:v>0.95570500000000014</c:v>
                </c:pt>
              </c:numCache>
            </c:numRef>
          </c:val>
        </c:ser>
        <c:ser>
          <c:idx val="3"/>
          <c:order val="3"/>
          <c:tx>
            <c:strRef>
              <c:f>Sheet1!$K$6</c:f>
              <c:strCache>
                <c:ptCount val="1"/>
                <c:pt idx="0">
                  <c:v>Neural Network</c:v>
                </c:pt>
              </c:strCache>
            </c:strRef>
          </c:tx>
          <c:marker>
            <c:symbol val="circle"/>
            <c:size val="7"/>
          </c:marker>
          <c:cat>
            <c:strRef>
              <c:f>(Sheet1!$F$7,Sheet1!$F$15,Sheet1!$F$23,Sheet1!$F$31)</c:f>
              <c:strCache>
                <c:ptCount val="4"/>
                <c:pt idx="0">
                  <c:v>1st Run</c:v>
                </c:pt>
                <c:pt idx="1">
                  <c:v>2nd Run</c:v>
                </c:pt>
                <c:pt idx="2">
                  <c:v>3rd Run</c:v>
                </c:pt>
                <c:pt idx="3">
                  <c:v>4th Run</c:v>
                </c:pt>
              </c:strCache>
            </c:strRef>
          </c:cat>
          <c:val>
            <c:numRef>
              <c:f>(Sheet1!$K$8,Sheet1!$K$16,Sheet1!$K$24,Sheet1!$K$32)</c:f>
              <c:numCache>
                <c:formatCode>0.00%</c:formatCode>
                <c:ptCount val="4"/>
                <c:pt idx="0">
                  <c:v>0.87830000000000008</c:v>
                </c:pt>
                <c:pt idx="1">
                  <c:v>0.90693500000000005</c:v>
                </c:pt>
                <c:pt idx="2">
                  <c:v>0.91856799999999994</c:v>
                </c:pt>
                <c:pt idx="3">
                  <c:v>0.94049199999999999</c:v>
                </c:pt>
              </c:numCache>
            </c:numRef>
          </c:val>
        </c:ser>
        <c:marker val="1"/>
        <c:axId val="80669696"/>
        <c:axId val="80679680"/>
      </c:lineChart>
      <c:catAx>
        <c:axId val="80669696"/>
        <c:scaling>
          <c:orientation val="minMax"/>
        </c:scaling>
        <c:axPos val="b"/>
        <c:majorTickMark val="none"/>
        <c:tickLblPos val="nextTo"/>
        <c:crossAx val="80679680"/>
        <c:crosses val="autoZero"/>
        <c:auto val="1"/>
        <c:lblAlgn val="ctr"/>
        <c:lblOffset val="100"/>
      </c:catAx>
      <c:valAx>
        <c:axId val="80679680"/>
        <c:scaling>
          <c:orientation val="minMax"/>
          <c:max val="1"/>
          <c:min val="0.8"/>
        </c:scaling>
        <c:axPos val="l"/>
        <c:majorGridlines/>
        <c:numFmt formatCode="0%" sourceLinked="0"/>
        <c:majorTickMark val="none"/>
        <c:tickLblPos val="high"/>
        <c:txPr>
          <a:bodyPr rot="0" vert="horz"/>
          <a:lstStyle/>
          <a:p>
            <a:pPr>
              <a:defRPr/>
            </a:pPr>
            <a:endParaRPr lang="en-US"/>
          </a:p>
        </c:txPr>
        <c:crossAx val="80669696"/>
        <c:crosses val="autoZero"/>
        <c:crossBetween val="between"/>
      </c:valAx>
      <c:dTable>
        <c:showHorzBorder val="1"/>
        <c:showVertBorder val="1"/>
        <c:showOutline val="1"/>
        <c:showKeys val="1"/>
      </c:dTable>
    </c:plotArea>
    <c:plotVisOnly val="1"/>
  </c:chart>
  <c:txPr>
    <a:bodyPr/>
    <a:lstStyle/>
    <a:p>
      <a:pPr>
        <a:defRPr>
          <a:solidFill>
            <a:schemeClr val="tx2"/>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Sheet1!$H$6</c:f>
              <c:strCache>
                <c:ptCount val="1"/>
                <c:pt idx="0">
                  <c:v>Bayes Network</c:v>
                </c:pt>
              </c:strCache>
            </c:strRef>
          </c:tx>
          <c:spPr>
            <a:ln w="25400" cap="flat" cmpd="sng" algn="ctr">
              <a:solidFill>
                <a:srgbClr val="009242"/>
              </a:solidFill>
              <a:prstDash val="solid"/>
            </a:ln>
            <a:effectLst/>
          </c:spPr>
          <c:marker>
            <c:spPr>
              <a:solidFill>
                <a:srgbClr val="009242"/>
              </a:solidFill>
              <a:ln w="25400" cap="flat" cmpd="sng" algn="ctr">
                <a:solidFill>
                  <a:srgbClr val="009242"/>
                </a:solidFill>
                <a:prstDash val="solid"/>
              </a:ln>
              <a:effectLst/>
            </c:spPr>
          </c:marker>
          <c:cat>
            <c:strRef>
              <c:f>(Sheet1!$X$7,Sheet1!$X$15,Sheet1!$X$23,Sheet1!$X$31)</c:f>
              <c:strCache>
                <c:ptCount val="4"/>
                <c:pt idx="0">
                  <c:v>1st Run</c:v>
                </c:pt>
                <c:pt idx="1">
                  <c:v>2nd Run</c:v>
                </c:pt>
                <c:pt idx="2">
                  <c:v>3rd Run</c:v>
                </c:pt>
                <c:pt idx="3">
                  <c:v>4th Run</c:v>
                </c:pt>
              </c:strCache>
            </c:strRef>
          </c:cat>
          <c:val>
            <c:numRef>
              <c:f>(Sheet1!$Z$8,Sheet1!$Z$16,Sheet1!$Z$24,Sheet1!$Z$32)</c:f>
              <c:numCache>
                <c:formatCode>0.00%</c:formatCode>
                <c:ptCount val="4"/>
                <c:pt idx="0">
                  <c:v>0.84453999999999996</c:v>
                </c:pt>
                <c:pt idx="1">
                  <c:v>0.89671900000000004</c:v>
                </c:pt>
                <c:pt idx="2">
                  <c:v>0.95481400000000005</c:v>
                </c:pt>
                <c:pt idx="3">
                  <c:v>0.95965599999999995</c:v>
                </c:pt>
              </c:numCache>
            </c:numRef>
          </c:val>
        </c:ser>
        <c:ser>
          <c:idx val="1"/>
          <c:order val="1"/>
          <c:tx>
            <c:strRef>
              <c:f>Sheet1!$I$6</c:f>
              <c:strCache>
                <c:ptCount val="1"/>
                <c:pt idx="0">
                  <c:v>Decision Tree</c:v>
                </c:pt>
              </c:strCache>
            </c:strRef>
          </c:tx>
          <c:cat>
            <c:strRef>
              <c:f>(Sheet1!$X$7,Sheet1!$X$15,Sheet1!$X$23,Sheet1!$X$31)</c:f>
              <c:strCache>
                <c:ptCount val="4"/>
                <c:pt idx="0">
                  <c:v>1st Run</c:v>
                </c:pt>
                <c:pt idx="1">
                  <c:v>2nd Run</c:v>
                </c:pt>
                <c:pt idx="2">
                  <c:v>3rd Run</c:v>
                </c:pt>
                <c:pt idx="3">
                  <c:v>4th Run</c:v>
                </c:pt>
              </c:strCache>
            </c:strRef>
          </c:cat>
          <c:val>
            <c:numRef>
              <c:f>(Sheet1!$AA$8,Sheet1!$AA$16,Sheet1!$AA$24,Sheet1!$AA$32)</c:f>
              <c:numCache>
                <c:formatCode>0.00%</c:formatCode>
                <c:ptCount val="4"/>
                <c:pt idx="0">
                  <c:v>0.68370100000000034</c:v>
                </c:pt>
                <c:pt idx="1">
                  <c:v>0.95804199999999995</c:v>
                </c:pt>
                <c:pt idx="2">
                  <c:v>0.96611100000000005</c:v>
                </c:pt>
                <c:pt idx="3">
                  <c:v>0.96535199999999999</c:v>
                </c:pt>
              </c:numCache>
            </c:numRef>
          </c:val>
        </c:ser>
        <c:ser>
          <c:idx val="2"/>
          <c:order val="2"/>
          <c:tx>
            <c:strRef>
              <c:f>Sheet1!$J$6</c:f>
              <c:strCache>
                <c:ptCount val="1"/>
                <c:pt idx="0">
                  <c:v>K-NN</c:v>
                </c:pt>
              </c:strCache>
            </c:strRef>
          </c:tx>
          <c:cat>
            <c:strRef>
              <c:f>(Sheet1!$X$7,Sheet1!$X$15,Sheet1!$X$23,Sheet1!$X$31)</c:f>
              <c:strCache>
                <c:ptCount val="4"/>
                <c:pt idx="0">
                  <c:v>1st Run</c:v>
                </c:pt>
                <c:pt idx="1">
                  <c:v>2nd Run</c:v>
                </c:pt>
                <c:pt idx="2">
                  <c:v>3rd Run</c:v>
                </c:pt>
                <c:pt idx="3">
                  <c:v>4th Run</c:v>
                </c:pt>
              </c:strCache>
            </c:strRef>
          </c:cat>
          <c:val>
            <c:numRef>
              <c:f>(Sheet1!$AB$8,Sheet1!$AB$16,Sheet1!$AB$24,Sheet1!$AB$32)</c:f>
              <c:numCache>
                <c:formatCode>0.00%</c:formatCode>
                <c:ptCount val="4"/>
                <c:pt idx="0">
                  <c:v>0.72350700000000001</c:v>
                </c:pt>
                <c:pt idx="1">
                  <c:v>0.79505099999999962</c:v>
                </c:pt>
                <c:pt idx="2">
                  <c:v>0.82840199999999997</c:v>
                </c:pt>
                <c:pt idx="3">
                  <c:v>0.88434599999999997</c:v>
                </c:pt>
              </c:numCache>
            </c:numRef>
          </c:val>
        </c:ser>
        <c:ser>
          <c:idx val="3"/>
          <c:order val="3"/>
          <c:tx>
            <c:strRef>
              <c:f>Sheet1!$K$6</c:f>
              <c:strCache>
                <c:ptCount val="1"/>
                <c:pt idx="0">
                  <c:v>Neural Network</c:v>
                </c:pt>
              </c:strCache>
            </c:strRef>
          </c:tx>
          <c:marker>
            <c:symbol val="circle"/>
            <c:size val="7"/>
          </c:marker>
          <c:cat>
            <c:strRef>
              <c:f>(Sheet1!$X$7,Sheet1!$X$15,Sheet1!$X$23,Sheet1!$X$31)</c:f>
              <c:strCache>
                <c:ptCount val="4"/>
                <c:pt idx="0">
                  <c:v>1st Run</c:v>
                </c:pt>
                <c:pt idx="1">
                  <c:v>2nd Run</c:v>
                </c:pt>
                <c:pt idx="2">
                  <c:v>3rd Run</c:v>
                </c:pt>
                <c:pt idx="3">
                  <c:v>4th Run</c:v>
                </c:pt>
              </c:strCache>
            </c:strRef>
          </c:cat>
          <c:val>
            <c:numRef>
              <c:f>(Sheet1!$AC$8,Sheet1!$AC$16,Sheet1!$AC$24,Sheet1!$AC$32)</c:f>
              <c:numCache>
                <c:formatCode>0.00%</c:formatCode>
                <c:ptCount val="4"/>
                <c:pt idx="0">
                  <c:v>0.74233499999999997</c:v>
                </c:pt>
                <c:pt idx="1">
                  <c:v>0.970414</c:v>
                </c:pt>
                <c:pt idx="2">
                  <c:v>0.98493799999999965</c:v>
                </c:pt>
                <c:pt idx="3">
                  <c:v>0.98547599999999969</c:v>
                </c:pt>
              </c:numCache>
            </c:numRef>
          </c:val>
        </c:ser>
        <c:marker val="1"/>
        <c:axId val="80702848"/>
        <c:axId val="80708736"/>
      </c:lineChart>
      <c:catAx>
        <c:axId val="80702848"/>
        <c:scaling>
          <c:orientation val="minMax"/>
        </c:scaling>
        <c:axPos val="b"/>
        <c:majorTickMark val="none"/>
        <c:tickLblPos val="nextTo"/>
        <c:crossAx val="80708736"/>
        <c:crosses val="autoZero"/>
        <c:auto val="1"/>
        <c:lblAlgn val="ctr"/>
        <c:lblOffset val="100"/>
      </c:catAx>
      <c:valAx>
        <c:axId val="80708736"/>
        <c:scaling>
          <c:orientation val="minMax"/>
          <c:max val="1"/>
          <c:min val="0.60000000000000064"/>
        </c:scaling>
        <c:axPos val="l"/>
        <c:majorGridlines/>
        <c:numFmt formatCode="0%" sourceLinked="0"/>
        <c:majorTickMark val="none"/>
        <c:tickLblPos val="high"/>
        <c:txPr>
          <a:bodyPr rot="0" vert="horz"/>
          <a:lstStyle/>
          <a:p>
            <a:pPr>
              <a:defRPr/>
            </a:pPr>
            <a:endParaRPr lang="en-US"/>
          </a:p>
        </c:txPr>
        <c:crossAx val="80702848"/>
        <c:crosses val="autoZero"/>
        <c:crossBetween val="between"/>
      </c:valAx>
      <c:dTable>
        <c:showHorzBorder val="1"/>
        <c:showVertBorder val="1"/>
        <c:showOutline val="1"/>
        <c:showKeys val="1"/>
      </c:dTable>
    </c:plotArea>
    <c:plotVisOnly val="1"/>
  </c:chart>
  <c:txPr>
    <a:bodyPr/>
    <a:lstStyle/>
    <a:p>
      <a:pPr>
        <a:defRPr>
          <a:solidFill>
            <a:schemeClr val="tx2"/>
          </a:solidFi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D9F2A-4701-43E8-A025-57517785E7F0}" type="doc">
      <dgm:prSet loTypeId="urn:microsoft.com/office/officeart/2005/8/layout/cycle3" loCatId="cycle" qsTypeId="urn:microsoft.com/office/officeart/2005/8/quickstyle/simple5" qsCatId="simple" csTypeId="urn:microsoft.com/office/officeart/2005/8/colors/accent4_4" csCatId="accent4" phldr="1"/>
      <dgm:spPr/>
      <dgm:t>
        <a:bodyPr/>
        <a:lstStyle/>
        <a:p>
          <a:endParaRPr lang="en-US"/>
        </a:p>
      </dgm:t>
    </dgm:pt>
    <dgm:pt modelId="{2638A21B-EAD0-4C36-8C5C-4E02F404444D}">
      <dgm:prSet phldrT="[Text]"/>
      <dgm:spPr>
        <a:solidFill>
          <a:schemeClr val="tx1">
            <a:lumMod val="75000"/>
          </a:schemeClr>
        </a:solidFill>
      </dgm:spPr>
      <dgm:t>
        <a:bodyPr/>
        <a:lstStyle/>
        <a:p>
          <a:r>
            <a:rPr lang="en-US" altLang="zh-CN" dirty="0" smtClean="0"/>
            <a:t>Load Classification Model</a:t>
          </a:r>
          <a:endParaRPr lang="en-US" dirty="0"/>
        </a:p>
      </dgm:t>
    </dgm:pt>
    <dgm:pt modelId="{93313183-4C48-40DE-B6B3-9976A2052ACB}" type="parTrans" cxnId="{8D4C3EDA-F721-402D-A5D4-64891434D42F}">
      <dgm:prSet/>
      <dgm:spPr/>
      <dgm:t>
        <a:bodyPr/>
        <a:lstStyle/>
        <a:p>
          <a:endParaRPr lang="en-US"/>
        </a:p>
      </dgm:t>
    </dgm:pt>
    <dgm:pt modelId="{D0BB36AE-82E9-4A7F-9E72-D934F1F69500}" type="sibTrans" cxnId="{8D4C3EDA-F721-402D-A5D4-64891434D42F}">
      <dgm:prSet/>
      <dgm:spPr/>
      <dgm:t>
        <a:bodyPr/>
        <a:lstStyle/>
        <a:p>
          <a:endParaRPr lang="en-US"/>
        </a:p>
      </dgm:t>
    </dgm:pt>
    <dgm:pt modelId="{96EA31F3-D61F-4D9C-BACE-290013DF2DA8}">
      <dgm:prSet phldrT="[Text]"/>
      <dgm:spPr/>
      <dgm:t>
        <a:bodyPr/>
        <a:lstStyle/>
        <a:p>
          <a:r>
            <a:rPr lang="en-US" dirty="0" smtClean="0"/>
            <a:t>Data Collection</a:t>
          </a:r>
          <a:endParaRPr lang="en-US" dirty="0"/>
        </a:p>
      </dgm:t>
    </dgm:pt>
    <dgm:pt modelId="{71055F0B-FDD0-495C-8F24-D2F81C42C01C}" type="parTrans" cxnId="{7D61837B-4AA3-4A5B-85FC-EB81E76E1675}">
      <dgm:prSet/>
      <dgm:spPr/>
      <dgm:t>
        <a:bodyPr/>
        <a:lstStyle/>
        <a:p>
          <a:endParaRPr lang="en-US"/>
        </a:p>
      </dgm:t>
    </dgm:pt>
    <dgm:pt modelId="{94BEBD1B-932E-4F2F-B5DB-CE377EB53B3B}" type="sibTrans" cxnId="{7D61837B-4AA3-4A5B-85FC-EB81E76E1675}">
      <dgm:prSet/>
      <dgm:spPr/>
      <dgm:t>
        <a:bodyPr/>
        <a:lstStyle/>
        <a:p>
          <a:endParaRPr lang="en-US"/>
        </a:p>
      </dgm:t>
    </dgm:pt>
    <dgm:pt modelId="{0E51D349-119C-4837-B9E1-CD09E049DAC0}">
      <dgm:prSet phldrT="[Text]"/>
      <dgm:spPr/>
      <dgm:t>
        <a:bodyPr/>
        <a:lstStyle/>
        <a:p>
          <a:r>
            <a:rPr lang="en-US" dirty="0" smtClean="0"/>
            <a:t>Feature Extraction </a:t>
          </a:r>
          <a:endParaRPr lang="en-US" dirty="0"/>
        </a:p>
      </dgm:t>
    </dgm:pt>
    <dgm:pt modelId="{E57D3699-87DB-4DA8-9889-F9280C9DE735}" type="parTrans" cxnId="{F5D6D6E4-D4D5-4DBD-80CC-D5FD6DE1F6F3}">
      <dgm:prSet/>
      <dgm:spPr/>
      <dgm:t>
        <a:bodyPr/>
        <a:lstStyle/>
        <a:p>
          <a:endParaRPr lang="en-US"/>
        </a:p>
      </dgm:t>
    </dgm:pt>
    <dgm:pt modelId="{9BB314EE-A09F-4AE3-B71A-A457DC766314}" type="sibTrans" cxnId="{F5D6D6E4-D4D5-4DBD-80CC-D5FD6DE1F6F3}">
      <dgm:prSet/>
      <dgm:spPr/>
      <dgm:t>
        <a:bodyPr/>
        <a:lstStyle/>
        <a:p>
          <a:endParaRPr lang="en-US"/>
        </a:p>
      </dgm:t>
    </dgm:pt>
    <dgm:pt modelId="{04209DEC-E2BA-46D5-B3AD-0802E6CB2CF2}">
      <dgm:prSet phldrT="[Text]"/>
      <dgm:spPr>
        <a:solidFill>
          <a:schemeClr val="tx1">
            <a:lumMod val="75000"/>
          </a:schemeClr>
        </a:solidFill>
      </dgm:spPr>
      <dgm:t>
        <a:bodyPr/>
        <a:lstStyle/>
        <a:p>
          <a:r>
            <a:rPr lang="en-US" dirty="0" smtClean="0"/>
            <a:t>Distinguish Static </a:t>
          </a:r>
          <a:r>
            <a:rPr lang="en-US" altLang="zh-CN" dirty="0" smtClean="0"/>
            <a:t>and</a:t>
          </a:r>
          <a:r>
            <a:rPr lang="en-US" dirty="0" smtClean="0"/>
            <a:t> Dynamic Activity</a:t>
          </a:r>
          <a:endParaRPr lang="en-US" dirty="0"/>
        </a:p>
      </dgm:t>
    </dgm:pt>
    <dgm:pt modelId="{6885656F-8DCC-4E9F-A58B-EAFA1ED567BD}" type="parTrans" cxnId="{7A33A741-F8DB-40C4-AE02-33F782FC46EE}">
      <dgm:prSet/>
      <dgm:spPr/>
      <dgm:t>
        <a:bodyPr/>
        <a:lstStyle/>
        <a:p>
          <a:endParaRPr lang="en-US"/>
        </a:p>
      </dgm:t>
    </dgm:pt>
    <dgm:pt modelId="{19B5F841-5A5E-4689-9D88-1C4532472F46}" type="sibTrans" cxnId="{7A33A741-F8DB-40C4-AE02-33F782FC46EE}">
      <dgm:prSet/>
      <dgm:spPr/>
      <dgm:t>
        <a:bodyPr/>
        <a:lstStyle/>
        <a:p>
          <a:endParaRPr lang="en-US"/>
        </a:p>
      </dgm:t>
    </dgm:pt>
    <dgm:pt modelId="{05E407E2-418C-49CA-8B4A-5CCA4DEAF345}">
      <dgm:prSet phldrT="[Text]"/>
      <dgm:spPr/>
      <dgm:t>
        <a:bodyPr/>
        <a:lstStyle/>
        <a:p>
          <a:r>
            <a:rPr lang="en-US" dirty="0" smtClean="0"/>
            <a:t>Activity Classification</a:t>
          </a:r>
          <a:endParaRPr lang="en-US" dirty="0"/>
        </a:p>
      </dgm:t>
    </dgm:pt>
    <dgm:pt modelId="{504BEFC8-9F0A-43FE-8631-71D51CEA62E1}" type="parTrans" cxnId="{88D4A3A8-B9EB-4426-9284-9956E3A72542}">
      <dgm:prSet/>
      <dgm:spPr/>
      <dgm:t>
        <a:bodyPr/>
        <a:lstStyle/>
        <a:p>
          <a:endParaRPr lang="en-US"/>
        </a:p>
      </dgm:t>
    </dgm:pt>
    <dgm:pt modelId="{ACCBFC58-88C4-4066-8F09-85588414FEE5}" type="sibTrans" cxnId="{88D4A3A8-B9EB-4426-9284-9956E3A72542}">
      <dgm:prSet/>
      <dgm:spPr/>
      <dgm:t>
        <a:bodyPr/>
        <a:lstStyle/>
        <a:p>
          <a:endParaRPr lang="en-US"/>
        </a:p>
      </dgm:t>
    </dgm:pt>
    <dgm:pt modelId="{84459482-C298-4D3C-AAF6-111D4655260D}">
      <dgm:prSet phldrT="[Text]"/>
      <dgm:spPr/>
      <dgm:t>
        <a:bodyPr/>
        <a:lstStyle/>
        <a:p>
          <a:r>
            <a:rPr lang="en-US" dirty="0" smtClean="0"/>
            <a:t>Classification Model Optimization</a:t>
          </a:r>
          <a:endParaRPr lang="en-US" dirty="0"/>
        </a:p>
      </dgm:t>
    </dgm:pt>
    <dgm:pt modelId="{7AB95903-47FC-401A-AA01-F6C4A30E0814}" type="parTrans" cxnId="{586EF598-B164-4820-AFFC-657CB0B36C5F}">
      <dgm:prSet/>
      <dgm:spPr/>
      <dgm:t>
        <a:bodyPr/>
        <a:lstStyle/>
        <a:p>
          <a:endParaRPr lang="en-US"/>
        </a:p>
      </dgm:t>
    </dgm:pt>
    <dgm:pt modelId="{BCD27091-A127-4272-9748-498BD75C3040}" type="sibTrans" cxnId="{586EF598-B164-4820-AFFC-657CB0B36C5F}">
      <dgm:prSet/>
      <dgm:spPr/>
      <dgm:t>
        <a:bodyPr/>
        <a:lstStyle/>
        <a:p>
          <a:endParaRPr lang="en-US"/>
        </a:p>
      </dgm:t>
    </dgm:pt>
    <dgm:pt modelId="{D4D51D0B-91A4-4640-8FE0-4B45ABF94EB9}" type="pres">
      <dgm:prSet presAssocID="{DA8D9F2A-4701-43E8-A025-57517785E7F0}" presName="Name0" presStyleCnt="0">
        <dgm:presLayoutVars>
          <dgm:dir/>
          <dgm:resizeHandles val="exact"/>
        </dgm:presLayoutVars>
      </dgm:prSet>
      <dgm:spPr/>
      <dgm:t>
        <a:bodyPr/>
        <a:lstStyle/>
        <a:p>
          <a:endParaRPr lang="en-US"/>
        </a:p>
      </dgm:t>
    </dgm:pt>
    <dgm:pt modelId="{0742D48F-5354-4C3A-B80D-AB4F0FDDF53E}" type="pres">
      <dgm:prSet presAssocID="{DA8D9F2A-4701-43E8-A025-57517785E7F0}" presName="cycle" presStyleCnt="0"/>
      <dgm:spPr/>
    </dgm:pt>
    <dgm:pt modelId="{C0273FEF-08AD-42CE-A8F4-1D9C1AF61299}" type="pres">
      <dgm:prSet presAssocID="{2638A21B-EAD0-4C36-8C5C-4E02F404444D}" presName="nodeFirstNode" presStyleLbl="node1" presStyleIdx="0" presStyleCnt="6">
        <dgm:presLayoutVars>
          <dgm:bulletEnabled val="1"/>
        </dgm:presLayoutVars>
      </dgm:prSet>
      <dgm:spPr/>
      <dgm:t>
        <a:bodyPr/>
        <a:lstStyle/>
        <a:p>
          <a:endParaRPr lang="en-US"/>
        </a:p>
      </dgm:t>
    </dgm:pt>
    <dgm:pt modelId="{3E219958-572F-4470-90AB-2D91D5205B2B}" type="pres">
      <dgm:prSet presAssocID="{D0BB36AE-82E9-4A7F-9E72-D934F1F69500}" presName="sibTransFirstNode" presStyleLbl="bgShp" presStyleIdx="0" presStyleCnt="1"/>
      <dgm:spPr/>
      <dgm:t>
        <a:bodyPr/>
        <a:lstStyle/>
        <a:p>
          <a:endParaRPr lang="en-US"/>
        </a:p>
      </dgm:t>
    </dgm:pt>
    <dgm:pt modelId="{FFA39544-69C7-4874-B483-57EB6E527134}" type="pres">
      <dgm:prSet presAssocID="{96EA31F3-D61F-4D9C-BACE-290013DF2DA8}" presName="nodeFollowingNodes" presStyleLbl="node1" presStyleIdx="1" presStyleCnt="6">
        <dgm:presLayoutVars>
          <dgm:bulletEnabled val="1"/>
        </dgm:presLayoutVars>
      </dgm:prSet>
      <dgm:spPr/>
      <dgm:t>
        <a:bodyPr/>
        <a:lstStyle/>
        <a:p>
          <a:endParaRPr lang="en-US"/>
        </a:p>
      </dgm:t>
    </dgm:pt>
    <dgm:pt modelId="{2805FF55-26DA-4073-9FF8-D4F5E6166595}" type="pres">
      <dgm:prSet presAssocID="{0E51D349-119C-4837-B9E1-CD09E049DAC0}" presName="nodeFollowingNodes" presStyleLbl="node1" presStyleIdx="2" presStyleCnt="6">
        <dgm:presLayoutVars>
          <dgm:bulletEnabled val="1"/>
        </dgm:presLayoutVars>
      </dgm:prSet>
      <dgm:spPr/>
      <dgm:t>
        <a:bodyPr/>
        <a:lstStyle/>
        <a:p>
          <a:endParaRPr lang="en-US"/>
        </a:p>
      </dgm:t>
    </dgm:pt>
    <dgm:pt modelId="{214035F8-1061-483A-91FF-3F7E6D85E75A}" type="pres">
      <dgm:prSet presAssocID="{04209DEC-E2BA-46D5-B3AD-0802E6CB2CF2}" presName="nodeFollowingNodes" presStyleLbl="node1" presStyleIdx="3" presStyleCnt="6">
        <dgm:presLayoutVars>
          <dgm:bulletEnabled val="1"/>
        </dgm:presLayoutVars>
      </dgm:prSet>
      <dgm:spPr/>
      <dgm:t>
        <a:bodyPr/>
        <a:lstStyle/>
        <a:p>
          <a:endParaRPr lang="en-US"/>
        </a:p>
      </dgm:t>
    </dgm:pt>
    <dgm:pt modelId="{DA8B9335-6831-481C-A93F-1F71BA4641D8}" type="pres">
      <dgm:prSet presAssocID="{05E407E2-418C-49CA-8B4A-5CCA4DEAF345}" presName="nodeFollowingNodes" presStyleLbl="node1" presStyleIdx="4" presStyleCnt="6">
        <dgm:presLayoutVars>
          <dgm:bulletEnabled val="1"/>
        </dgm:presLayoutVars>
      </dgm:prSet>
      <dgm:spPr/>
      <dgm:t>
        <a:bodyPr/>
        <a:lstStyle/>
        <a:p>
          <a:endParaRPr lang="en-US"/>
        </a:p>
      </dgm:t>
    </dgm:pt>
    <dgm:pt modelId="{72E00893-D3FA-4709-86F2-6DB94DCC3CB1}" type="pres">
      <dgm:prSet presAssocID="{84459482-C298-4D3C-AAF6-111D4655260D}" presName="nodeFollowingNodes" presStyleLbl="node1" presStyleIdx="5" presStyleCnt="6">
        <dgm:presLayoutVars>
          <dgm:bulletEnabled val="1"/>
        </dgm:presLayoutVars>
      </dgm:prSet>
      <dgm:spPr/>
      <dgm:t>
        <a:bodyPr/>
        <a:lstStyle/>
        <a:p>
          <a:endParaRPr lang="en-US"/>
        </a:p>
      </dgm:t>
    </dgm:pt>
  </dgm:ptLst>
  <dgm:cxnLst>
    <dgm:cxn modelId="{9D65F603-4521-4792-86CB-8FD85A1EE9DF}" type="presOf" srcId="{04209DEC-E2BA-46D5-B3AD-0802E6CB2CF2}" destId="{214035F8-1061-483A-91FF-3F7E6D85E75A}" srcOrd="0" destOrd="0" presId="urn:microsoft.com/office/officeart/2005/8/layout/cycle3"/>
    <dgm:cxn modelId="{C2B89F52-2E9E-4250-9579-E986F44AF0C8}" type="presOf" srcId="{2638A21B-EAD0-4C36-8C5C-4E02F404444D}" destId="{C0273FEF-08AD-42CE-A8F4-1D9C1AF61299}" srcOrd="0" destOrd="0" presId="urn:microsoft.com/office/officeart/2005/8/layout/cycle3"/>
    <dgm:cxn modelId="{83F3B11A-03B9-43FB-8781-A2CC80D749F2}" type="presOf" srcId="{96EA31F3-D61F-4D9C-BACE-290013DF2DA8}" destId="{FFA39544-69C7-4874-B483-57EB6E527134}" srcOrd="0" destOrd="0" presId="urn:microsoft.com/office/officeart/2005/8/layout/cycle3"/>
    <dgm:cxn modelId="{7D61837B-4AA3-4A5B-85FC-EB81E76E1675}" srcId="{DA8D9F2A-4701-43E8-A025-57517785E7F0}" destId="{96EA31F3-D61F-4D9C-BACE-290013DF2DA8}" srcOrd="1" destOrd="0" parTransId="{71055F0B-FDD0-495C-8F24-D2F81C42C01C}" sibTransId="{94BEBD1B-932E-4F2F-B5DB-CE377EB53B3B}"/>
    <dgm:cxn modelId="{F5D6D6E4-D4D5-4DBD-80CC-D5FD6DE1F6F3}" srcId="{DA8D9F2A-4701-43E8-A025-57517785E7F0}" destId="{0E51D349-119C-4837-B9E1-CD09E049DAC0}" srcOrd="2" destOrd="0" parTransId="{E57D3699-87DB-4DA8-9889-F9280C9DE735}" sibTransId="{9BB314EE-A09F-4AE3-B71A-A457DC766314}"/>
    <dgm:cxn modelId="{88D4A3A8-B9EB-4426-9284-9956E3A72542}" srcId="{DA8D9F2A-4701-43E8-A025-57517785E7F0}" destId="{05E407E2-418C-49CA-8B4A-5CCA4DEAF345}" srcOrd="4" destOrd="0" parTransId="{504BEFC8-9F0A-43FE-8631-71D51CEA62E1}" sibTransId="{ACCBFC58-88C4-4066-8F09-85588414FEE5}"/>
    <dgm:cxn modelId="{7B2EC5A4-B02C-4F43-89ED-0BC42D92DD9E}" type="presOf" srcId="{D0BB36AE-82E9-4A7F-9E72-D934F1F69500}" destId="{3E219958-572F-4470-90AB-2D91D5205B2B}" srcOrd="0" destOrd="0" presId="urn:microsoft.com/office/officeart/2005/8/layout/cycle3"/>
    <dgm:cxn modelId="{8112DE02-6BDF-46A0-A1D3-3DF33642BB98}" type="presOf" srcId="{84459482-C298-4D3C-AAF6-111D4655260D}" destId="{72E00893-D3FA-4709-86F2-6DB94DCC3CB1}" srcOrd="0" destOrd="0" presId="urn:microsoft.com/office/officeart/2005/8/layout/cycle3"/>
    <dgm:cxn modelId="{1A05AF36-716B-4013-ADDB-C54B7C61D416}" type="presOf" srcId="{0E51D349-119C-4837-B9E1-CD09E049DAC0}" destId="{2805FF55-26DA-4073-9FF8-D4F5E6166595}" srcOrd="0" destOrd="0" presId="urn:microsoft.com/office/officeart/2005/8/layout/cycle3"/>
    <dgm:cxn modelId="{7A33A741-F8DB-40C4-AE02-33F782FC46EE}" srcId="{DA8D9F2A-4701-43E8-A025-57517785E7F0}" destId="{04209DEC-E2BA-46D5-B3AD-0802E6CB2CF2}" srcOrd="3" destOrd="0" parTransId="{6885656F-8DCC-4E9F-A58B-EAFA1ED567BD}" sibTransId="{19B5F841-5A5E-4689-9D88-1C4532472F46}"/>
    <dgm:cxn modelId="{D754789E-A4C5-404C-B08C-E8D622DF07EC}" type="presOf" srcId="{05E407E2-418C-49CA-8B4A-5CCA4DEAF345}" destId="{DA8B9335-6831-481C-A93F-1F71BA4641D8}" srcOrd="0" destOrd="0" presId="urn:microsoft.com/office/officeart/2005/8/layout/cycle3"/>
    <dgm:cxn modelId="{6FF7213A-6BD7-4E85-B8D9-56AB55A4285E}" type="presOf" srcId="{DA8D9F2A-4701-43E8-A025-57517785E7F0}" destId="{D4D51D0B-91A4-4640-8FE0-4B45ABF94EB9}" srcOrd="0" destOrd="0" presId="urn:microsoft.com/office/officeart/2005/8/layout/cycle3"/>
    <dgm:cxn modelId="{8D4C3EDA-F721-402D-A5D4-64891434D42F}" srcId="{DA8D9F2A-4701-43E8-A025-57517785E7F0}" destId="{2638A21B-EAD0-4C36-8C5C-4E02F404444D}" srcOrd="0" destOrd="0" parTransId="{93313183-4C48-40DE-B6B3-9976A2052ACB}" sibTransId="{D0BB36AE-82E9-4A7F-9E72-D934F1F69500}"/>
    <dgm:cxn modelId="{586EF598-B164-4820-AFFC-657CB0B36C5F}" srcId="{DA8D9F2A-4701-43E8-A025-57517785E7F0}" destId="{84459482-C298-4D3C-AAF6-111D4655260D}" srcOrd="5" destOrd="0" parTransId="{7AB95903-47FC-401A-AA01-F6C4A30E0814}" sibTransId="{BCD27091-A127-4272-9748-498BD75C3040}"/>
    <dgm:cxn modelId="{E8488AE0-20C4-4A40-9BE4-7671F05EA4FF}" type="presParOf" srcId="{D4D51D0B-91A4-4640-8FE0-4B45ABF94EB9}" destId="{0742D48F-5354-4C3A-B80D-AB4F0FDDF53E}" srcOrd="0" destOrd="0" presId="urn:microsoft.com/office/officeart/2005/8/layout/cycle3"/>
    <dgm:cxn modelId="{A1731359-723F-40AB-871A-8052D4869A06}" type="presParOf" srcId="{0742D48F-5354-4C3A-B80D-AB4F0FDDF53E}" destId="{C0273FEF-08AD-42CE-A8F4-1D9C1AF61299}" srcOrd="0" destOrd="0" presId="urn:microsoft.com/office/officeart/2005/8/layout/cycle3"/>
    <dgm:cxn modelId="{FB29E3B3-F730-4A2D-BDEB-FCB6437BAE8B}" type="presParOf" srcId="{0742D48F-5354-4C3A-B80D-AB4F0FDDF53E}" destId="{3E219958-572F-4470-90AB-2D91D5205B2B}" srcOrd="1" destOrd="0" presId="urn:microsoft.com/office/officeart/2005/8/layout/cycle3"/>
    <dgm:cxn modelId="{B9913C99-E5C2-4D4D-8451-2F9A476B47D7}" type="presParOf" srcId="{0742D48F-5354-4C3A-B80D-AB4F0FDDF53E}" destId="{FFA39544-69C7-4874-B483-57EB6E527134}" srcOrd="2" destOrd="0" presId="urn:microsoft.com/office/officeart/2005/8/layout/cycle3"/>
    <dgm:cxn modelId="{652A8826-966E-4E46-8FAB-09EBF5FE6E37}" type="presParOf" srcId="{0742D48F-5354-4C3A-B80D-AB4F0FDDF53E}" destId="{2805FF55-26DA-4073-9FF8-D4F5E6166595}" srcOrd="3" destOrd="0" presId="urn:microsoft.com/office/officeart/2005/8/layout/cycle3"/>
    <dgm:cxn modelId="{7070CD36-0841-4F1A-BA8B-20F4F145F91A}" type="presParOf" srcId="{0742D48F-5354-4C3A-B80D-AB4F0FDDF53E}" destId="{214035F8-1061-483A-91FF-3F7E6D85E75A}" srcOrd="4" destOrd="0" presId="urn:microsoft.com/office/officeart/2005/8/layout/cycle3"/>
    <dgm:cxn modelId="{097751AC-15F4-449E-833F-079FEA17275E}" type="presParOf" srcId="{0742D48F-5354-4C3A-B80D-AB4F0FDDF53E}" destId="{DA8B9335-6831-481C-A93F-1F71BA4641D8}" srcOrd="5" destOrd="0" presId="urn:microsoft.com/office/officeart/2005/8/layout/cycle3"/>
    <dgm:cxn modelId="{2A351F5A-86A6-43E3-B9A9-5002016E2417}" type="presParOf" srcId="{0742D48F-5354-4C3A-B80D-AB4F0FDDF53E}" destId="{72E00893-D3FA-4709-86F2-6DB94DCC3CB1}" srcOrd="6" destOrd="0" presId="urn:microsoft.com/office/officeart/2005/8/layout/cycle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19958-572F-4470-90AB-2D91D5205B2B}">
      <dsp:nvSpPr>
        <dsp:cNvPr id="0" name=""/>
        <dsp:cNvSpPr/>
      </dsp:nvSpPr>
      <dsp:spPr>
        <a:xfrm>
          <a:off x="1696516" y="-4719"/>
          <a:ext cx="4671862" cy="4671862"/>
        </a:xfrm>
        <a:prstGeom prst="circularArrow">
          <a:avLst>
            <a:gd name="adj1" fmla="val 5274"/>
            <a:gd name="adj2" fmla="val 312630"/>
            <a:gd name="adj3" fmla="val 14228327"/>
            <a:gd name="adj4" fmla="val 17126904"/>
            <a:gd name="adj5" fmla="val 5477"/>
          </a:avLst>
        </a:prstGeom>
        <a:solidFill>
          <a:schemeClr val="accent4">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273FEF-08AD-42CE-A8F4-1D9C1AF61299}">
      <dsp:nvSpPr>
        <dsp:cNvPr id="0" name=""/>
        <dsp:cNvSpPr/>
      </dsp:nvSpPr>
      <dsp:spPr>
        <a:xfrm>
          <a:off x="3144443" y="978"/>
          <a:ext cx="1776009" cy="888004"/>
        </a:xfrm>
        <a:prstGeom prst="roundRect">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Load Classification Model</a:t>
          </a:r>
          <a:endParaRPr lang="en-US" sz="1400" kern="1200" dirty="0"/>
        </a:p>
      </dsp:txBody>
      <dsp:txXfrm>
        <a:off x="3144443" y="978"/>
        <a:ext cx="1776009" cy="888004"/>
      </dsp:txXfrm>
    </dsp:sp>
    <dsp:sp modelId="{FFA39544-69C7-4874-B483-57EB6E527134}">
      <dsp:nvSpPr>
        <dsp:cNvPr id="0" name=""/>
        <dsp:cNvSpPr/>
      </dsp:nvSpPr>
      <dsp:spPr>
        <a:xfrm>
          <a:off x="4785802" y="948618"/>
          <a:ext cx="1776009" cy="888004"/>
        </a:xfrm>
        <a:prstGeom prst="roundRect">
          <a:avLst/>
        </a:prstGeom>
        <a:gradFill rotWithShape="0">
          <a:gsLst>
            <a:gs pos="0">
              <a:schemeClr val="accent4">
                <a:shade val="50000"/>
                <a:hueOff val="260656"/>
                <a:satOff val="-26130"/>
                <a:lumOff val="18184"/>
                <a:alphaOff val="0"/>
                <a:shade val="51000"/>
                <a:satMod val="130000"/>
              </a:schemeClr>
            </a:gs>
            <a:gs pos="80000">
              <a:schemeClr val="accent4">
                <a:shade val="50000"/>
                <a:hueOff val="260656"/>
                <a:satOff val="-26130"/>
                <a:lumOff val="18184"/>
                <a:alphaOff val="0"/>
                <a:shade val="93000"/>
                <a:satMod val="130000"/>
              </a:schemeClr>
            </a:gs>
            <a:gs pos="100000">
              <a:schemeClr val="accent4">
                <a:shade val="50000"/>
                <a:hueOff val="260656"/>
                <a:satOff val="-26130"/>
                <a:lumOff val="181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Data Collection</a:t>
          </a:r>
          <a:endParaRPr lang="en-US" sz="1400" kern="1200" dirty="0"/>
        </a:p>
      </dsp:txBody>
      <dsp:txXfrm>
        <a:off x="4785802" y="948618"/>
        <a:ext cx="1776009" cy="888004"/>
      </dsp:txXfrm>
    </dsp:sp>
    <dsp:sp modelId="{2805FF55-26DA-4073-9FF8-D4F5E6166595}">
      <dsp:nvSpPr>
        <dsp:cNvPr id="0" name=""/>
        <dsp:cNvSpPr/>
      </dsp:nvSpPr>
      <dsp:spPr>
        <a:xfrm>
          <a:off x="4785802" y="2843896"/>
          <a:ext cx="1776009" cy="888004"/>
        </a:xfrm>
        <a:prstGeom prst="roundRect">
          <a:avLst/>
        </a:prstGeom>
        <a:gradFill rotWithShape="0">
          <a:gsLst>
            <a:gs pos="0">
              <a:schemeClr val="accent4">
                <a:shade val="50000"/>
                <a:hueOff val="521312"/>
                <a:satOff val="-52261"/>
                <a:lumOff val="36368"/>
                <a:alphaOff val="0"/>
                <a:shade val="51000"/>
                <a:satMod val="130000"/>
              </a:schemeClr>
            </a:gs>
            <a:gs pos="80000">
              <a:schemeClr val="accent4">
                <a:shade val="50000"/>
                <a:hueOff val="521312"/>
                <a:satOff val="-52261"/>
                <a:lumOff val="36368"/>
                <a:alphaOff val="0"/>
                <a:shade val="93000"/>
                <a:satMod val="130000"/>
              </a:schemeClr>
            </a:gs>
            <a:gs pos="100000">
              <a:schemeClr val="accent4">
                <a:shade val="50000"/>
                <a:hueOff val="521312"/>
                <a:satOff val="-52261"/>
                <a:lumOff val="363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Feature Extraction </a:t>
          </a:r>
          <a:endParaRPr lang="en-US" sz="1400" kern="1200" dirty="0"/>
        </a:p>
      </dsp:txBody>
      <dsp:txXfrm>
        <a:off x="4785802" y="2843896"/>
        <a:ext cx="1776009" cy="888004"/>
      </dsp:txXfrm>
    </dsp:sp>
    <dsp:sp modelId="{214035F8-1061-483A-91FF-3F7E6D85E75A}">
      <dsp:nvSpPr>
        <dsp:cNvPr id="0" name=""/>
        <dsp:cNvSpPr/>
      </dsp:nvSpPr>
      <dsp:spPr>
        <a:xfrm>
          <a:off x="3144443" y="3791536"/>
          <a:ext cx="1776009" cy="888004"/>
        </a:xfrm>
        <a:prstGeom prst="roundRect">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Distinguish Static </a:t>
          </a:r>
          <a:r>
            <a:rPr lang="en-US" altLang="zh-CN" sz="1400" kern="1200" dirty="0" smtClean="0"/>
            <a:t>and</a:t>
          </a:r>
          <a:r>
            <a:rPr lang="en-US" sz="1400" kern="1200" dirty="0" smtClean="0"/>
            <a:t> Dynamic Activity</a:t>
          </a:r>
          <a:endParaRPr lang="en-US" sz="1400" kern="1200" dirty="0"/>
        </a:p>
      </dsp:txBody>
      <dsp:txXfrm>
        <a:off x="3144443" y="3791536"/>
        <a:ext cx="1776009" cy="888004"/>
      </dsp:txXfrm>
    </dsp:sp>
    <dsp:sp modelId="{DA8B9335-6831-481C-A93F-1F71BA4641D8}">
      <dsp:nvSpPr>
        <dsp:cNvPr id="0" name=""/>
        <dsp:cNvSpPr/>
      </dsp:nvSpPr>
      <dsp:spPr>
        <a:xfrm>
          <a:off x="1503083" y="2843896"/>
          <a:ext cx="1776009" cy="888004"/>
        </a:xfrm>
        <a:prstGeom prst="roundRect">
          <a:avLst/>
        </a:prstGeom>
        <a:gradFill rotWithShape="0">
          <a:gsLst>
            <a:gs pos="0">
              <a:schemeClr val="accent4">
                <a:shade val="50000"/>
                <a:hueOff val="521312"/>
                <a:satOff val="-52261"/>
                <a:lumOff val="36368"/>
                <a:alphaOff val="0"/>
                <a:shade val="51000"/>
                <a:satMod val="130000"/>
              </a:schemeClr>
            </a:gs>
            <a:gs pos="80000">
              <a:schemeClr val="accent4">
                <a:shade val="50000"/>
                <a:hueOff val="521312"/>
                <a:satOff val="-52261"/>
                <a:lumOff val="36368"/>
                <a:alphaOff val="0"/>
                <a:shade val="93000"/>
                <a:satMod val="130000"/>
              </a:schemeClr>
            </a:gs>
            <a:gs pos="100000">
              <a:schemeClr val="accent4">
                <a:shade val="50000"/>
                <a:hueOff val="521312"/>
                <a:satOff val="-52261"/>
                <a:lumOff val="363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Activity Classification</a:t>
          </a:r>
          <a:endParaRPr lang="en-US" sz="1400" kern="1200" dirty="0"/>
        </a:p>
      </dsp:txBody>
      <dsp:txXfrm>
        <a:off x="1503083" y="2843896"/>
        <a:ext cx="1776009" cy="888004"/>
      </dsp:txXfrm>
    </dsp:sp>
    <dsp:sp modelId="{72E00893-D3FA-4709-86F2-6DB94DCC3CB1}">
      <dsp:nvSpPr>
        <dsp:cNvPr id="0" name=""/>
        <dsp:cNvSpPr/>
      </dsp:nvSpPr>
      <dsp:spPr>
        <a:xfrm>
          <a:off x="1503083" y="948618"/>
          <a:ext cx="1776009" cy="888004"/>
        </a:xfrm>
        <a:prstGeom prst="roundRect">
          <a:avLst/>
        </a:prstGeom>
        <a:gradFill rotWithShape="0">
          <a:gsLst>
            <a:gs pos="0">
              <a:schemeClr val="accent4">
                <a:shade val="50000"/>
                <a:hueOff val="260656"/>
                <a:satOff val="-26130"/>
                <a:lumOff val="18184"/>
                <a:alphaOff val="0"/>
                <a:shade val="51000"/>
                <a:satMod val="130000"/>
              </a:schemeClr>
            </a:gs>
            <a:gs pos="80000">
              <a:schemeClr val="accent4">
                <a:shade val="50000"/>
                <a:hueOff val="260656"/>
                <a:satOff val="-26130"/>
                <a:lumOff val="18184"/>
                <a:alphaOff val="0"/>
                <a:shade val="93000"/>
                <a:satMod val="130000"/>
              </a:schemeClr>
            </a:gs>
            <a:gs pos="100000">
              <a:schemeClr val="accent4">
                <a:shade val="50000"/>
                <a:hueOff val="260656"/>
                <a:satOff val="-26130"/>
                <a:lumOff val="181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Classification Model Optimization</a:t>
          </a:r>
          <a:endParaRPr lang="en-US" sz="1400" kern="1200" dirty="0"/>
        </a:p>
      </dsp:txBody>
      <dsp:txXfrm>
        <a:off x="1503083" y="948618"/>
        <a:ext cx="1776009" cy="8880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4D37E9D7-72B1-434E-8EEF-F71C8EBCD8C6}" type="datetimeFigureOut">
              <a:rPr lang="zh-CN" altLang="en-US"/>
              <a:pPr>
                <a:defRPr/>
              </a:pPr>
              <a:t>2014/1/16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35C90009-2795-4A7D-84A3-45C95A5C02F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DFD61DA6-7DF2-4061-B9C7-E64C5FB5BAC5}" type="datetimeFigureOut">
              <a:rPr lang="zh-CN" altLang="en-US"/>
              <a:pPr>
                <a:defRPr/>
              </a:pPr>
              <a:t>2014/1/16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F3FFD846-5144-4798-9DD7-35F7E1C0F02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9" name="备注占位符 2"/>
          <p:cNvSpPr>
            <a:spLocks noGrp="1"/>
          </p:cNvSpPr>
          <p:nvPr>
            <p:ph type="body" idx="1"/>
          </p:nvPr>
        </p:nvSpPr>
        <p:spPr bwMode="auto">
          <a:noFill/>
        </p:spPr>
        <p:txBody>
          <a:bodyPr/>
          <a:lstStyle/>
          <a:p>
            <a:pPr algn="just" eaLnBrk="1" hangingPunct="1">
              <a:spcBef>
                <a:spcPct val="0"/>
              </a:spcBef>
            </a:pPr>
            <a:endParaRPr lang="en-US" altLang="zh-CN" dirty="0" smtClean="0">
              <a:ea typeface="宋体" pitchFamily="2" charset="-122"/>
            </a:endParaRPr>
          </a:p>
        </p:txBody>
      </p:sp>
      <p:sp>
        <p:nvSpPr>
          <p:cNvPr id="39940" name="灯片编号占位符 3"/>
          <p:cNvSpPr>
            <a:spLocks noGrp="1"/>
          </p:cNvSpPr>
          <p:nvPr>
            <p:ph type="sldNum" sz="quarter" idx="5"/>
          </p:nvPr>
        </p:nvSpPr>
        <p:spPr bwMode="auto">
          <a:noFill/>
          <a:ln>
            <a:miter lim="800000"/>
            <a:headEnd/>
            <a:tailEnd/>
          </a:ln>
        </p:spPr>
        <p:txBody>
          <a:bodyPr/>
          <a:lstStyle/>
          <a:p>
            <a:fld id="{6F682CB4-D6E1-4A33-88C0-4450A1871E72}" type="slidenum">
              <a:rPr lang="zh-CN" altLang="en-US">
                <a:latin typeface="Arial" charset="0"/>
              </a:rPr>
              <a:pPr/>
              <a:t>1</a:t>
            </a:fld>
            <a:endParaRPr lang="zh-CN"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This table summarizes </a:t>
            </a:r>
            <a:r>
              <a:rPr lang="en-US" sz="1200" kern="1200" baseline="0" dirty="0" smtClean="0">
                <a:solidFill>
                  <a:schemeClr val="tx1"/>
                </a:solidFill>
                <a:latin typeface="+mn-lt"/>
                <a:ea typeface="MS PGothic" pitchFamily="34" charset="-128"/>
                <a:cs typeface="+mn-cs"/>
              </a:rPr>
              <a:t>features </a:t>
            </a:r>
            <a:r>
              <a:rPr lang="en-US" sz="1200" kern="1200" baseline="0" dirty="0" smtClean="0">
                <a:solidFill>
                  <a:schemeClr val="tx1"/>
                </a:solidFill>
                <a:latin typeface="+mn-lt"/>
                <a:ea typeface="MS PGothic" pitchFamily="34" charset="-128"/>
                <a:cs typeface="+mn-cs"/>
              </a:rPr>
              <a:t>extracted from each window. Each window is represented as a feature vector of length 66. </a:t>
            </a:r>
            <a:endParaRPr lang="en-US" sz="120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10</a:t>
            </a:fld>
            <a:endParaRPr lang="zh-CN"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To distinguish static and dynamic activity, we explored features extracted from segmented sensor readings and it turns out the standard deviation is the most useful metri</a:t>
            </a:r>
            <a:r>
              <a:rPr lang="en-US" altLang="zh-CN" sz="1200" kern="1200" baseline="0" dirty="0" smtClean="0">
                <a:solidFill>
                  <a:schemeClr val="tx1"/>
                </a:solidFill>
                <a:latin typeface="+mn-lt"/>
                <a:ea typeface="MS PGothic" pitchFamily="34" charset="-128"/>
                <a:cs typeface="+mn-cs"/>
              </a:rPr>
              <a:t>c</a:t>
            </a:r>
            <a:r>
              <a:rPr lang="en-US" sz="1200" kern="1200" baseline="0" dirty="0" smtClean="0">
                <a:solidFill>
                  <a:schemeClr val="tx1"/>
                </a:solidFill>
                <a:latin typeface="+mn-lt"/>
                <a:ea typeface="MS PGothic" pitchFamily="34" charset="-128"/>
                <a:cs typeface="+mn-cs"/>
              </a:rPr>
              <a:t>. </a:t>
            </a:r>
            <a:r>
              <a:rPr lang="en-US" altLang="zh-CN" sz="1200" kern="1200" baseline="0" dirty="0" smtClean="0">
                <a:solidFill>
                  <a:schemeClr val="tx1"/>
                </a:solidFill>
                <a:latin typeface="+mn-lt"/>
                <a:ea typeface="MS PGothic" pitchFamily="34" charset="-128"/>
                <a:cs typeface="+mn-cs"/>
              </a:rPr>
              <a:t>We apply t</a:t>
            </a:r>
            <a:r>
              <a:rPr lang="en-US" sz="1200" kern="1200" baseline="0" dirty="0" smtClean="0">
                <a:solidFill>
                  <a:schemeClr val="tx1"/>
                </a:solidFill>
                <a:latin typeface="+mn-lt"/>
                <a:ea typeface="MS PGothic" pitchFamily="34" charset="-128"/>
                <a:cs typeface="+mn-cs"/>
              </a:rPr>
              <a:t>hresholds to the standard deviation of both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and </a:t>
            </a:r>
            <a:r>
              <a:rPr lang="en-US" sz="1200" kern="1200" baseline="0" dirty="0" err="1" smtClean="0">
                <a:solidFill>
                  <a:schemeClr val="tx1"/>
                </a:solidFill>
                <a:latin typeface="+mn-lt"/>
                <a:ea typeface="MS PGothic" pitchFamily="34" charset="-128"/>
                <a:cs typeface="+mn-cs"/>
              </a:rPr>
              <a:t>BioHarness</a:t>
            </a:r>
            <a:r>
              <a:rPr lang="en-US" sz="1200" kern="1200" baseline="0" dirty="0" smtClean="0">
                <a:solidFill>
                  <a:schemeClr val="tx1"/>
                </a:solidFill>
                <a:latin typeface="+mn-lt"/>
                <a:ea typeface="MS PGothic" pitchFamily="34" charset="-128"/>
                <a:cs typeface="+mn-cs"/>
              </a:rPr>
              <a:t> accelerometer signals. </a:t>
            </a:r>
            <a:r>
              <a:rPr lang="en-US" sz="1200" kern="1200" baseline="0" dirty="0" smtClean="0">
                <a:solidFill>
                  <a:schemeClr val="tx1"/>
                </a:solidFill>
                <a:latin typeface="+mn-lt"/>
                <a:ea typeface="MS PGothic" pitchFamily="34" charset="-128"/>
                <a:cs typeface="+mn-cs"/>
              </a:rPr>
              <a:t>This graph gives an example of the threshold for </a:t>
            </a:r>
            <a:r>
              <a:rPr lang="en-US" sz="1200" kern="1200" baseline="0" dirty="0" err="1" smtClean="0">
                <a:solidFill>
                  <a:schemeClr val="tx1"/>
                </a:solidFill>
                <a:latin typeface="+mn-lt"/>
                <a:ea typeface="MS PGothic" pitchFamily="34" charset="-128"/>
                <a:cs typeface="+mn-cs"/>
              </a:rPr>
              <a:t>trunkl</a:t>
            </a:r>
            <a:r>
              <a:rPr lang="en-US" sz="1200" kern="1200" baseline="0" dirty="0" smtClean="0">
                <a:solidFill>
                  <a:schemeClr val="tx1"/>
                </a:solidFill>
                <a:latin typeface="+mn-lt"/>
                <a:ea typeface="MS PGothic" pitchFamily="34" charset="-128"/>
                <a:cs typeface="+mn-cs"/>
              </a:rPr>
              <a:t> acceleration. </a:t>
            </a:r>
          </a:p>
          <a:p>
            <a:r>
              <a:rPr lang="en-US" sz="1200" kern="1200" baseline="0" dirty="0" smtClean="0">
                <a:solidFill>
                  <a:schemeClr val="tx1"/>
                </a:solidFill>
                <a:latin typeface="+mn-lt"/>
                <a:ea typeface="MS PGothic" pitchFamily="34" charset="-128"/>
                <a:cs typeface="+mn-cs"/>
              </a:rPr>
              <a:t>The </a:t>
            </a:r>
            <a:r>
              <a:rPr lang="en-US" sz="1200" kern="1200" baseline="0" dirty="0" smtClean="0">
                <a:solidFill>
                  <a:schemeClr val="tx1"/>
                </a:solidFill>
                <a:latin typeface="+mn-lt"/>
                <a:ea typeface="MS PGothic" pitchFamily="34" charset="-128"/>
                <a:cs typeface="+mn-cs"/>
              </a:rPr>
              <a:t>threshold for trunk acceleration was set at 0.25 m/s2 and the threshold for thigh acceleration was set to 0.2 m/s2 to ensure that all motionless activities are detected. </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11</a:t>
            </a:fld>
            <a:endParaRPr lang="zh-CN"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b="0" kern="1200" dirty="0" smtClean="0">
                <a:solidFill>
                  <a:schemeClr val="tx1"/>
                </a:solidFill>
                <a:latin typeface="+mn-lt"/>
                <a:ea typeface="MS PGothic" pitchFamily="34" charset="-128"/>
                <a:cs typeface="+mn-cs"/>
              </a:rPr>
              <a:t>Static activity can be successfully recognized by using a threshold based method. We use two accelerometers, one mounted on the trunk and another mounted on the thigh</a:t>
            </a:r>
            <a:r>
              <a:rPr lang="en-US" sz="1200" b="0" kern="1200" baseline="0" dirty="0" smtClean="0">
                <a:solidFill>
                  <a:schemeClr val="tx1"/>
                </a:solidFill>
                <a:latin typeface="+mn-lt"/>
                <a:ea typeface="MS PGothic" pitchFamily="34" charset="-128"/>
                <a:cs typeface="+mn-cs"/>
              </a:rPr>
              <a:t> </a:t>
            </a:r>
            <a:r>
              <a:rPr lang="en-US" sz="1200" b="0" kern="1200" dirty="0" smtClean="0">
                <a:solidFill>
                  <a:schemeClr val="tx1"/>
                </a:solidFill>
                <a:latin typeface="+mn-lt"/>
                <a:ea typeface="MS PGothic" pitchFamily="34" charset="-128"/>
                <a:cs typeface="+mn-cs"/>
              </a:rPr>
              <a:t>to </a:t>
            </a:r>
            <a:r>
              <a:rPr lang="en-US" altLang="zh-CN" sz="1200" b="0" kern="1200" dirty="0" smtClean="0">
                <a:solidFill>
                  <a:schemeClr val="tx1"/>
                </a:solidFill>
                <a:latin typeface="+mn-lt"/>
                <a:ea typeface="MS PGothic" pitchFamily="34" charset="-128"/>
                <a:cs typeface="+mn-cs"/>
              </a:rPr>
              <a:t>detect the posture of upper and lower body</a:t>
            </a:r>
            <a:r>
              <a:rPr lang="en-US" sz="1200" b="0" kern="1200" dirty="0" smtClean="0">
                <a:solidFill>
                  <a:schemeClr val="tx1"/>
                </a:solidFill>
                <a:latin typeface="+mn-lt"/>
                <a:ea typeface="MS PGothic" pitchFamily="34" charset="-128"/>
                <a:cs typeface="+mn-cs"/>
              </a:rPr>
              <a:t>.</a:t>
            </a:r>
          </a:p>
          <a:p>
            <a:r>
              <a:rPr lang="en-US" sz="1200" kern="1200" baseline="0" dirty="0" smtClean="0">
                <a:solidFill>
                  <a:schemeClr val="tx1"/>
                </a:solidFill>
                <a:latin typeface="+mn-lt"/>
                <a:ea typeface="MS PGothic" pitchFamily="34" charset="-128"/>
                <a:cs typeface="+mn-cs"/>
              </a:rPr>
              <a:t>Dynamic activity can be recognized by identifying patterns of people's movement through machine learning classifiers with </a:t>
            </a:r>
            <a:r>
              <a:rPr lang="en-US" altLang="zh-CN" sz="1200" kern="1200" baseline="0" dirty="0" smtClean="0">
                <a:solidFill>
                  <a:schemeClr val="tx1"/>
                </a:solidFill>
                <a:latin typeface="+mn-lt"/>
                <a:ea typeface="MS PGothic" pitchFamily="34" charset="-128"/>
                <a:cs typeface="+mn-cs"/>
              </a:rPr>
              <a:t>trained</a:t>
            </a:r>
            <a:r>
              <a:rPr lang="en-US" sz="1200" kern="1200" baseline="0" dirty="0" smtClean="0">
                <a:solidFill>
                  <a:schemeClr val="tx1"/>
                </a:solidFill>
                <a:latin typeface="+mn-lt"/>
                <a:ea typeface="MS PGothic" pitchFamily="34" charset="-128"/>
                <a:cs typeface="+mn-cs"/>
              </a:rPr>
              <a:t> classification model.</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12</a:t>
            </a:fld>
            <a:endParaRPr lang="zh-CN"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altLang="zh-CN" sz="1200" kern="1200" baseline="0" dirty="0" smtClean="0">
                <a:solidFill>
                  <a:schemeClr val="tx1"/>
                </a:solidFill>
                <a:latin typeface="+mn-lt"/>
                <a:ea typeface="MS PGothic" pitchFamily="34" charset="-128"/>
                <a:cs typeface="+mn-cs"/>
              </a:rPr>
              <a:t>For static activity</a:t>
            </a:r>
            <a:r>
              <a:rPr lang="en-US" sz="1200" kern="1200" baseline="0" dirty="0" smtClean="0">
                <a:solidFill>
                  <a:schemeClr val="tx1"/>
                </a:solidFill>
                <a:latin typeface="+mn-lt"/>
                <a:ea typeface="MS PGothic" pitchFamily="34" charset="-128"/>
                <a:cs typeface="+mn-cs"/>
              </a:rPr>
              <a:t>, the mean acceleration over the one second window is converted to a corresponding inclination angle using this equation. The figure outlines the upper and lower threshold values for determining the trunk position. </a:t>
            </a:r>
            <a:r>
              <a:rPr lang="en-US" altLang="zh-CN" sz="1200" kern="1200" baseline="0" dirty="0" smtClean="0">
                <a:solidFill>
                  <a:schemeClr val="tx1"/>
                </a:solidFill>
                <a:latin typeface="+mn-lt"/>
                <a:ea typeface="MS PGothic" pitchFamily="34" charset="-128"/>
                <a:cs typeface="+mn-cs"/>
              </a:rPr>
              <a:t>Similarly, thresholds are applied to the thigh acceleration. </a:t>
            </a:r>
            <a:r>
              <a:rPr lang="en-US" sz="1200" kern="1200" baseline="0" dirty="0" smtClean="0">
                <a:solidFill>
                  <a:schemeClr val="tx1"/>
                </a:solidFill>
                <a:latin typeface="+mn-lt"/>
                <a:ea typeface="MS PGothic" pitchFamily="34" charset="-128"/>
                <a:cs typeface="+mn-cs"/>
              </a:rPr>
              <a:t>Static activity is classified according to the </a:t>
            </a:r>
            <a:r>
              <a:rPr lang="en-US" altLang="zh-CN" sz="1200" kern="1200" baseline="0" dirty="0" smtClean="0">
                <a:solidFill>
                  <a:schemeClr val="tx1"/>
                </a:solidFill>
                <a:latin typeface="+mn-lt"/>
                <a:ea typeface="MS PGothic" pitchFamily="34" charset="-128"/>
                <a:cs typeface="+mn-cs"/>
              </a:rPr>
              <a:t>position </a:t>
            </a:r>
            <a:r>
              <a:rPr lang="en-US" sz="1200" kern="1200" baseline="0" dirty="0" smtClean="0">
                <a:solidFill>
                  <a:schemeClr val="tx1"/>
                </a:solidFill>
                <a:latin typeface="+mn-lt"/>
                <a:ea typeface="MS PGothic" pitchFamily="34" charset="-128"/>
                <a:cs typeface="+mn-cs"/>
              </a:rPr>
              <a:t>of trunk and thigh. </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13</a:t>
            </a:fld>
            <a:endParaRPr lang="zh-CN"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altLang="zh-CN" sz="1200" kern="1200" baseline="0" dirty="0" smtClean="0">
                <a:solidFill>
                  <a:schemeClr val="tx1"/>
                </a:solidFill>
                <a:latin typeface="+mn-lt"/>
                <a:ea typeface="MS PGothic" pitchFamily="34" charset="-128"/>
                <a:cs typeface="+mn-cs"/>
              </a:rPr>
              <a:t>For dynamic activity, t</a:t>
            </a:r>
            <a:r>
              <a:rPr lang="en-US" sz="1200" kern="1200" baseline="0" dirty="0" smtClean="0">
                <a:solidFill>
                  <a:schemeClr val="tx1"/>
                </a:solidFill>
                <a:latin typeface="+mn-lt"/>
                <a:ea typeface="MS PGothic" pitchFamily="34" charset="-128"/>
                <a:cs typeface="+mn-cs"/>
              </a:rPr>
              <a:t>he open source </a:t>
            </a:r>
            <a:r>
              <a:rPr lang="en-US" sz="1200" kern="1200" baseline="0" dirty="0" err="1" smtClean="0">
                <a:solidFill>
                  <a:schemeClr val="tx1"/>
                </a:solidFill>
                <a:latin typeface="+mn-lt"/>
                <a:ea typeface="MS PGothic" pitchFamily="34" charset="-128"/>
                <a:cs typeface="+mn-cs"/>
              </a:rPr>
              <a:t>Weka</a:t>
            </a:r>
            <a:r>
              <a:rPr lang="en-US" sz="1200" kern="1200" baseline="0" dirty="0" smtClean="0">
                <a:solidFill>
                  <a:schemeClr val="tx1"/>
                </a:solidFill>
                <a:latin typeface="+mn-lt"/>
                <a:ea typeface="MS PGothic" pitchFamily="34" charset="-128"/>
                <a:cs typeface="+mn-cs"/>
              </a:rPr>
              <a:t> machine learning package is used in this study to develop the machine learning mechanism. This package provides a collection of machine learning algorithms for data mining. In this work, four popular machine learning algorithms are investigated and evaluated. The machine learning classifier obtains a model during the training stage. After training, it can classify the dynamic activity  for new instances using the classification model. </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14</a:t>
            </a:fld>
            <a:endParaRPr lang="zh-CN"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altLang="zh-CN" sz="1200" kern="1200" baseline="0" dirty="0" smtClean="0">
                <a:solidFill>
                  <a:schemeClr val="tx1"/>
                </a:solidFill>
                <a:latin typeface="+mn-lt"/>
                <a:ea typeface="MS PGothic" pitchFamily="34" charset="-128"/>
                <a:cs typeface="+mn-cs"/>
              </a:rPr>
              <a:t>It is easy for the machine learning classifier to misclassify the activity when the movement of a subject is changing (e.g. walk to run). So w</a:t>
            </a:r>
            <a:r>
              <a:rPr lang="en-US" sz="1200" kern="1200" baseline="0" dirty="0" smtClean="0">
                <a:solidFill>
                  <a:schemeClr val="tx1"/>
                </a:solidFill>
                <a:latin typeface="+mn-lt"/>
                <a:ea typeface="MS PGothic" pitchFamily="34" charset="-128"/>
                <a:cs typeface="+mn-cs"/>
              </a:rPr>
              <a:t>e introduce a Transitional State to fill the gap between activities. Basic rules are specified that if the classified activity state is different from the previous activity state, it should go to the transitional state rather than change to the new activity state directly</a:t>
            </a:r>
            <a:r>
              <a:rPr lang="en-US" sz="1200" kern="1200" baseline="0" dirty="0" smtClean="0">
                <a:solidFill>
                  <a:schemeClr val="tx1"/>
                </a:solidFill>
                <a:latin typeface="+mn-lt"/>
                <a:ea typeface="MS PGothic" pitchFamily="34" charset="-128"/>
                <a:cs typeface="+mn-cs"/>
              </a:rPr>
              <a:t>. In fact, this method could improve the recognition rate by getting rid of some misclassified activity data. </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15</a:t>
            </a:fld>
            <a:endParaRPr lang="zh-CN"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To build classification model for machine learning classifier, activity data are collected from users and labeled for supervised learning.</a:t>
            </a:r>
          </a:p>
          <a:p>
            <a:r>
              <a:rPr lang="en-US" sz="1200" kern="1200" baseline="0" dirty="0" smtClean="0">
                <a:solidFill>
                  <a:schemeClr val="tx1"/>
                </a:solidFill>
                <a:latin typeface="+mn-lt"/>
                <a:ea typeface="MS PGothic" pitchFamily="34" charset="-128"/>
                <a:cs typeface="+mn-cs"/>
              </a:rPr>
              <a:t>The classification model built on the </a:t>
            </a:r>
            <a:r>
              <a:rPr lang="en-US" altLang="zh-CN" sz="1200" kern="1200" baseline="0" dirty="0" smtClean="0">
                <a:solidFill>
                  <a:schemeClr val="tx1"/>
                </a:solidFill>
                <a:latin typeface="+mn-lt"/>
                <a:ea typeface="MS PGothic" pitchFamily="34" charset="-128"/>
                <a:cs typeface="+mn-cs"/>
              </a:rPr>
              <a:t>data of </a:t>
            </a:r>
            <a:r>
              <a:rPr lang="en-US" sz="1200" kern="1200" baseline="0" dirty="0" smtClean="0">
                <a:solidFill>
                  <a:schemeClr val="tx1"/>
                </a:solidFill>
                <a:latin typeface="+mn-lt"/>
                <a:ea typeface="MS PGothic" pitchFamily="34" charset="-128"/>
                <a:cs typeface="+mn-cs"/>
              </a:rPr>
              <a:t>each individual is referred to as the Personalized Model. Although the Personalized Model is able to provide a better result for a specific user, it may be not reliable or suitable for other users. </a:t>
            </a:r>
          </a:p>
          <a:p>
            <a:r>
              <a:rPr lang="en-US" sz="1200" kern="1200" baseline="0" dirty="0" smtClean="0">
                <a:solidFill>
                  <a:schemeClr val="tx1"/>
                </a:solidFill>
                <a:latin typeface="+mn-lt"/>
                <a:ea typeface="MS PGothic" pitchFamily="34" charset="-128"/>
                <a:cs typeface="+mn-cs"/>
              </a:rPr>
              <a:t>A more generalized model is demanded to fit with all the users. Hence, data collected from all the subjects are pooled together to build a universal model. We use it as the default model for each new user. </a:t>
            </a:r>
          </a:p>
          <a:p>
            <a:r>
              <a:rPr lang="en-US" sz="1200" kern="1200" baseline="0" dirty="0" smtClean="0">
                <a:solidFill>
                  <a:schemeClr val="tx1"/>
                </a:solidFill>
                <a:latin typeface="+mn-lt"/>
                <a:ea typeface="MS PGothic" pitchFamily="34" charset="-128"/>
                <a:cs typeface="+mn-cs"/>
              </a:rPr>
              <a:t>However, the universal model may not exactly fit each individual because of physical differences between individuals. In addition, the supervised learning scheme requires a great effort of manually labeling the activity data. As a result, we study the adaptation of a classification model and develop the cloud-based data modeling framework.</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16</a:t>
            </a:fld>
            <a:endParaRPr lang="zh-CN"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The principle of model </a:t>
            </a:r>
            <a:r>
              <a:rPr lang="en-US" dirty="0" smtClean="0"/>
              <a:t>adaptation </a:t>
            </a:r>
            <a:r>
              <a:rPr lang="en-US" sz="1200" kern="1200" baseline="0" dirty="0" smtClean="0">
                <a:solidFill>
                  <a:schemeClr val="tx1"/>
                </a:solidFill>
                <a:latin typeface="+mn-lt"/>
                <a:ea typeface="MS PGothic" pitchFamily="34" charset="-128"/>
                <a:cs typeface="+mn-cs"/>
              </a:rPr>
              <a:t>is to keep updating the classification model for an individual user. All the new users start with a default classification model, which in turn gets refined and adapted to each individual user for better performance when more activity data are available as users carry the phone. </a:t>
            </a:r>
          </a:p>
          <a:p>
            <a:r>
              <a:rPr lang="en-US" sz="1200" kern="1200" baseline="0" dirty="0" smtClean="0">
                <a:solidFill>
                  <a:schemeClr val="tx1"/>
                </a:solidFill>
                <a:latin typeface="+mn-lt"/>
                <a:ea typeface="MS PGothic" pitchFamily="34" charset="-128"/>
                <a:cs typeface="+mn-cs"/>
              </a:rPr>
              <a:t>On the client side, real-time activity recognition is carried out in the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using the classification model. An unsupervised learning scheme is applied to generate new training data. It reuses the predicted label and confidence </a:t>
            </a:r>
            <a:r>
              <a:rPr lang="en-US" altLang="zh-CN" sz="1200" kern="1200" baseline="0" dirty="0" smtClean="0">
                <a:solidFill>
                  <a:schemeClr val="tx1"/>
                </a:solidFill>
                <a:latin typeface="+mn-lt"/>
                <a:ea typeface="MS PGothic" pitchFamily="34" charset="-128"/>
                <a:cs typeface="+mn-cs"/>
              </a:rPr>
              <a:t>value </a:t>
            </a:r>
            <a:r>
              <a:rPr lang="en-US" sz="1200" kern="1200" baseline="0" dirty="0" smtClean="0">
                <a:solidFill>
                  <a:schemeClr val="tx1"/>
                </a:solidFill>
                <a:latin typeface="+mn-lt"/>
                <a:ea typeface="MS PGothic" pitchFamily="34" charset="-128"/>
                <a:cs typeface="+mn-cs"/>
              </a:rPr>
              <a:t>generated by the machine learning classifier during the inference process to select new training samples. The adaptation method determines whether a data sample is suitable for adaptation according to the confidence level of the inference result and uses high confidence samples. The new training data are recorded in the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and are uploaded to the cloud server periodically.</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17</a:t>
            </a:fld>
            <a:endParaRPr lang="zh-CN"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b="0" kern="1200" dirty="0" smtClean="0">
                <a:solidFill>
                  <a:schemeClr val="tx1"/>
                </a:solidFill>
                <a:latin typeface="+mn-lt"/>
                <a:ea typeface="MS PGothic" pitchFamily="34" charset="-128"/>
                <a:cs typeface="+mn-cs"/>
              </a:rPr>
              <a:t>On the cloud side, multiple worker roles are deployed for analyzing user’s activity data and producing the best classification model for the user. Controller Node, Machine Learning Nodes</a:t>
            </a:r>
            <a:r>
              <a:rPr lang="en-US" sz="1200" b="0" kern="1200" baseline="0" dirty="0" smtClean="0">
                <a:solidFill>
                  <a:schemeClr val="tx1"/>
                </a:solidFill>
                <a:latin typeface="+mn-lt"/>
                <a:ea typeface="MS PGothic" pitchFamily="34" charset="-128"/>
                <a:cs typeface="+mn-cs"/>
              </a:rPr>
              <a:t> (including a Universal Modeling Node) and </a:t>
            </a:r>
            <a:r>
              <a:rPr lang="en-US" sz="1200" kern="1200" baseline="0" dirty="0" smtClean="0">
                <a:solidFill>
                  <a:schemeClr val="tx1"/>
                </a:solidFill>
                <a:latin typeface="+mn-lt"/>
                <a:ea typeface="MS PGothic" pitchFamily="34" charset="-128"/>
                <a:cs typeface="+mn-cs"/>
              </a:rPr>
              <a:t>Evaluation Node. </a:t>
            </a:r>
          </a:p>
          <a:p>
            <a:r>
              <a:rPr lang="en-US" sz="1200" kern="1200" baseline="0" dirty="0" smtClean="0">
                <a:solidFill>
                  <a:schemeClr val="tx1"/>
                </a:solidFill>
                <a:latin typeface="+mn-lt"/>
                <a:ea typeface="MS PGothic" pitchFamily="34" charset="-128"/>
                <a:cs typeface="+mn-cs"/>
              </a:rPr>
              <a:t>Process: Once new training data is uploaded by the client. The URL of the training data is collected by the Controller Node and assigned as different tasks to machine learning worker roles. The data are then used to either build new classification model in the case of a new user or refine the existing model. Moreover, the data are also fused with the </a:t>
            </a:r>
            <a:r>
              <a:rPr lang="en-US" altLang="zh-CN" sz="1200" kern="1200" baseline="0" dirty="0" smtClean="0">
                <a:solidFill>
                  <a:schemeClr val="tx1"/>
                </a:solidFill>
                <a:latin typeface="+mn-lt"/>
                <a:ea typeface="MS PGothic" pitchFamily="34" charset="-128"/>
                <a:cs typeface="+mn-cs"/>
              </a:rPr>
              <a:t>previous </a:t>
            </a:r>
            <a:r>
              <a:rPr lang="en-US" sz="1200" kern="1200" baseline="0" smtClean="0">
                <a:solidFill>
                  <a:schemeClr val="tx1"/>
                </a:solidFill>
                <a:latin typeface="+mn-lt"/>
                <a:ea typeface="MS PGothic" pitchFamily="34" charset="-128"/>
                <a:cs typeface="+mn-cs"/>
              </a:rPr>
              <a:t>data of all </a:t>
            </a:r>
            <a:r>
              <a:rPr lang="en-US" sz="1200" kern="1200" baseline="0" dirty="0" smtClean="0">
                <a:solidFill>
                  <a:schemeClr val="tx1"/>
                </a:solidFill>
                <a:latin typeface="+mn-lt"/>
                <a:ea typeface="MS PGothic" pitchFamily="34" charset="-128"/>
                <a:cs typeface="+mn-cs"/>
              </a:rPr>
              <a:t>users to update the Default Model in the Universal Node. In the experiment, four machine learning worker roles work in parallel to process data analysis tasks. Each of the worker roles is designed to handle one popular machine learning algorithm. However, </a:t>
            </a:r>
            <a:r>
              <a:rPr lang="en-US" sz="1200" kern="1200" dirty="0" smtClean="0">
                <a:solidFill>
                  <a:schemeClr val="tx1"/>
                </a:solidFill>
                <a:latin typeface="+mn-lt"/>
                <a:ea typeface="MS PGothic" pitchFamily="34" charset="-128"/>
                <a:cs typeface="+mn-cs"/>
              </a:rPr>
              <a:t>the number of worker roles is able to be adjusted on demand which makes use of the flexibility and scalability of the cloud infrastructure. </a:t>
            </a:r>
            <a:r>
              <a:rPr lang="en-US" sz="1200" kern="1200" baseline="0" dirty="0" smtClean="0">
                <a:solidFill>
                  <a:schemeClr val="tx1"/>
                </a:solidFill>
                <a:latin typeface="+mn-lt"/>
                <a:ea typeface="MS PGothic" pitchFamily="34" charset="-128"/>
                <a:cs typeface="+mn-cs"/>
              </a:rPr>
              <a:t>The models are generated and evaluated for each machine learning classifier in worker roles. After gathering the evaluation results of all the models in the evaluation node, the most suitable model is selected according to the performance of each model. The data (combining new training data and any previously existing data) of that user are then filtered by a misclassified filter using the best model and stored in the cloud storage as previous data. Once the process is finished, the best model is sent back to the user automatically. Thus, the new classification model can be used in the mobile client for real-time classification.</a:t>
            </a:r>
            <a:endParaRPr lang="en-US" sz="1200" b="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18</a:t>
            </a:fld>
            <a:endParaRPr lang="zh-CN"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Eight volunteers (five male, three female) were involved in our experiments to help us evaluate the feasibility of the proposed approach. </a:t>
            </a:r>
          </a:p>
          <a:p>
            <a:r>
              <a:rPr lang="en-US" sz="1200" kern="1200" baseline="0" dirty="0" smtClean="0">
                <a:solidFill>
                  <a:schemeClr val="tx1"/>
                </a:solidFill>
                <a:latin typeface="+mn-lt"/>
                <a:ea typeface="MS PGothic" pitchFamily="34" charset="-128"/>
                <a:cs typeface="+mn-cs"/>
              </a:rPr>
              <a:t>The activity data were collected in a home setting and recorded in data files for training and testing machine learning classifiers. </a:t>
            </a:r>
          </a:p>
          <a:p>
            <a:r>
              <a:rPr lang="en-US" sz="1200" kern="1200" baseline="0" dirty="0" smtClean="0">
                <a:solidFill>
                  <a:schemeClr val="tx1"/>
                </a:solidFill>
                <a:latin typeface="+mn-lt"/>
                <a:ea typeface="MS PGothic" pitchFamily="34" charset="-128"/>
                <a:cs typeface="+mn-cs"/>
              </a:rPr>
              <a:t>Subjects were asked to perform static and dynamic activities sequentially while carrying the </a:t>
            </a:r>
            <a:r>
              <a:rPr lang="en-US" sz="1200" kern="1200" baseline="0" dirty="0" err="1" smtClean="0">
                <a:solidFill>
                  <a:schemeClr val="tx1"/>
                </a:solidFill>
                <a:latin typeface="+mn-lt"/>
                <a:ea typeface="MS PGothic" pitchFamily="34" charset="-128"/>
                <a:cs typeface="+mn-cs"/>
              </a:rPr>
              <a:t>smatphone</a:t>
            </a:r>
            <a:r>
              <a:rPr lang="en-US" sz="1200" kern="1200" baseline="0" dirty="0" smtClean="0">
                <a:solidFill>
                  <a:schemeClr val="tx1"/>
                </a:solidFill>
                <a:latin typeface="+mn-lt"/>
                <a:ea typeface="MS PGothic" pitchFamily="34" charset="-128"/>
                <a:cs typeface="+mn-cs"/>
              </a:rPr>
              <a:t> and wearing the </a:t>
            </a:r>
            <a:r>
              <a:rPr lang="en-US" sz="1200" kern="1200" baseline="0" dirty="0" err="1" smtClean="0">
                <a:solidFill>
                  <a:schemeClr val="tx1"/>
                </a:solidFill>
                <a:latin typeface="+mn-lt"/>
                <a:ea typeface="MS PGothic" pitchFamily="34" charset="-128"/>
                <a:cs typeface="+mn-cs"/>
              </a:rPr>
              <a:t>BioHarness</a:t>
            </a:r>
            <a:r>
              <a:rPr lang="en-US" sz="1200" kern="1200" baseline="0" dirty="0" smtClean="0">
                <a:solidFill>
                  <a:schemeClr val="tx1"/>
                </a:solidFill>
                <a:latin typeface="+mn-lt"/>
                <a:ea typeface="MS PGothic" pitchFamily="34" charset="-128"/>
                <a:cs typeface="+mn-cs"/>
              </a:rPr>
              <a:t> sensor.  </a:t>
            </a:r>
          </a:p>
          <a:p>
            <a:r>
              <a:rPr lang="en-US" sz="1200" kern="1200" baseline="0" dirty="0" smtClean="0">
                <a:solidFill>
                  <a:schemeClr val="tx1"/>
                </a:solidFill>
                <a:latin typeface="+mn-lt"/>
                <a:ea typeface="MS PGothic" pitchFamily="34" charset="-128"/>
                <a:cs typeface="+mn-cs"/>
              </a:rPr>
              <a:t>There was a remote control application running on another Android Tablet that controlled the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to start or stop recording activity data and to label the recorded data through Bluetooth connection. </a:t>
            </a:r>
            <a:r>
              <a:rPr lang="en-US" altLang="zh-CN" sz="1200" kern="1200" baseline="0" dirty="0" smtClean="0">
                <a:solidFill>
                  <a:schemeClr val="tx1"/>
                </a:solidFill>
                <a:latin typeface="+mn-lt"/>
                <a:ea typeface="MS PGothic" pitchFamily="34" charset="-128"/>
                <a:cs typeface="+mn-cs"/>
              </a:rPr>
              <a:t>The recorded data were pooled together to build the first Default Model using the supervised learning scheme. </a:t>
            </a:r>
          </a:p>
          <a:p>
            <a:r>
              <a:rPr lang="en-US" altLang="zh-CN" sz="1200" kern="1200" baseline="0" dirty="0" smtClean="0">
                <a:solidFill>
                  <a:schemeClr val="tx1"/>
                </a:solidFill>
                <a:latin typeface="+mn-lt"/>
                <a:ea typeface="MS PGothic" pitchFamily="34" charset="-128"/>
                <a:cs typeface="+mn-cs"/>
              </a:rPr>
              <a:t>Also, they were used as the ground truth testing  set to evaluate the classification model generated in the cloud. </a:t>
            </a:r>
            <a:endParaRPr lang="zh-CN" altLang="en-US" dirty="0" smtClean="0">
              <a:ea typeface="宋体" pitchFamily="2" charset="-122"/>
            </a:endParaRP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19</a:t>
            </a:fld>
            <a:endParaRPr lang="zh-CN"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3" name="备注占位符 2"/>
          <p:cNvSpPr>
            <a:spLocks noGrp="1"/>
          </p:cNvSpPr>
          <p:nvPr>
            <p:ph type="body" idx="1"/>
          </p:nvPr>
        </p:nvSpPr>
        <p:spPr bwMode="auto">
          <a:noFill/>
        </p:spPr>
        <p:txBody>
          <a:bodyPr/>
          <a:lstStyle/>
          <a:p>
            <a:pPr eaLnBrk="1" hangingPunct="1">
              <a:spcBef>
                <a:spcPct val="0"/>
              </a:spcBef>
            </a:pPr>
            <a:endParaRPr lang="zh-CN" altLang="en-US" dirty="0" smtClean="0">
              <a:ea typeface="宋体" pitchFamily="2" charset="-122"/>
            </a:endParaRPr>
          </a:p>
        </p:txBody>
      </p:sp>
      <p:sp>
        <p:nvSpPr>
          <p:cNvPr id="40964" name="灯片编号占位符 3"/>
          <p:cNvSpPr>
            <a:spLocks noGrp="1"/>
          </p:cNvSpPr>
          <p:nvPr>
            <p:ph type="sldNum" sz="quarter" idx="5"/>
          </p:nvPr>
        </p:nvSpPr>
        <p:spPr bwMode="auto">
          <a:noFill/>
          <a:ln>
            <a:miter lim="800000"/>
            <a:headEnd/>
            <a:tailEnd/>
          </a:ln>
        </p:spPr>
        <p:txBody>
          <a:bodyPr/>
          <a:lstStyle/>
          <a:p>
            <a:fld id="{00A7B84D-DD8E-49D0-8B59-CFC07F6B2E19}" type="slidenum">
              <a:rPr lang="zh-CN" altLang="en-US">
                <a:latin typeface="Arial" charset="0"/>
              </a:rPr>
              <a:pPr/>
              <a:t>2</a:t>
            </a:fld>
            <a:endParaRPr lang="zh-CN"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sz="1200" kern="1200" dirty="0" smtClean="0">
                <a:solidFill>
                  <a:schemeClr val="tx1"/>
                </a:solidFill>
                <a:latin typeface="+mn-lt"/>
                <a:ea typeface="MS PGothic" pitchFamily="34" charset="-128"/>
                <a:cs typeface="+mn-cs"/>
              </a:rPr>
              <a:t>This figure presents the number of instances of each activity used for building the Default Model.</a:t>
            </a:r>
            <a:endParaRPr lang="zh-CN" altLang="en-US" dirty="0" smtClean="0">
              <a:ea typeface="宋体" pitchFamily="2" charset="-122"/>
            </a:endParaRP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20</a:t>
            </a:fld>
            <a:endParaRPr lang="zh-CN"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The Default Model was initially built using the data collected from eight people through a supervised learning manner and then kept being updated in the cloud once new data were uploaded by any user. This is the confusion matrix table of the default model. The results were obtained using a 10-fold cross-validation method to evaluate the model built by the KNN classifier. The overall accuracy is over 95%.</a:t>
            </a:r>
          </a:p>
          <a:p>
            <a:r>
              <a:rPr lang="en-US" sz="1200" kern="1200" baseline="0" dirty="0" smtClean="0">
                <a:solidFill>
                  <a:schemeClr val="tx1"/>
                </a:solidFill>
                <a:latin typeface="+mn-lt"/>
                <a:ea typeface="MS PGothic" pitchFamily="34" charset="-128"/>
                <a:cs typeface="+mn-cs"/>
              </a:rPr>
              <a:t>The reason for misclassifying Falling is that it is a quick action which usually involves a series of static pre-actions and post-actions, e.g. Standing and lying. So it is difficult to classify it through a machine learning model using a fixed sliding window method. However, a threshold based method would solve this problem because the change of activity readings are dramatic at the moment people fall.</a:t>
            </a:r>
            <a:endParaRPr lang="zh-CN" altLang="en-US" dirty="0" smtClean="0">
              <a:ea typeface="宋体" pitchFamily="2" charset="-122"/>
            </a:endParaRP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21</a:t>
            </a:fld>
            <a:endParaRPr lang="zh-CN"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The cloud-based model optimization approach was tested on two users. </a:t>
            </a:r>
            <a:r>
              <a:rPr lang="en-US" altLang="zh-CN" dirty="0" smtClean="0">
                <a:ea typeface="宋体" pitchFamily="2" charset="-122"/>
              </a:rPr>
              <a:t>As we discussed in the last few slides, an unsupervised learning scheme was applied to gather new training data to update the model so that it gets adapted to each individual user in a progressive manner. </a:t>
            </a:r>
            <a:r>
              <a:rPr lang="en-US" sz="1200" kern="1200" baseline="0" dirty="0" smtClean="0">
                <a:solidFill>
                  <a:schemeClr val="tx1"/>
                </a:solidFill>
                <a:latin typeface="+mn-lt"/>
                <a:ea typeface="MS PGothic" pitchFamily="34" charset="-128"/>
                <a:cs typeface="+mn-cs"/>
              </a:rPr>
              <a:t>The manually labeled data gathered from these two users were used as the testing set to evaluate </a:t>
            </a:r>
            <a:r>
              <a:rPr lang="en-US" altLang="zh-CN" sz="1200" kern="1200" baseline="0" dirty="0" smtClean="0">
                <a:solidFill>
                  <a:schemeClr val="tx1"/>
                </a:solidFill>
                <a:latin typeface="+mn-lt"/>
                <a:ea typeface="MS PGothic" pitchFamily="34" charset="-128"/>
                <a:cs typeface="+mn-cs"/>
              </a:rPr>
              <a:t>these </a:t>
            </a:r>
            <a:r>
              <a:rPr lang="en-US" sz="1200" kern="1200" baseline="0" dirty="0" smtClean="0">
                <a:solidFill>
                  <a:schemeClr val="tx1"/>
                </a:solidFill>
                <a:latin typeface="+mn-lt"/>
                <a:ea typeface="MS PGothic" pitchFamily="34" charset="-128"/>
                <a:cs typeface="+mn-cs"/>
              </a:rPr>
              <a:t>four classification models. Each user started with the Default Model and was able to obtain the Adapted Model after the first run. After four runs of each user, the overall accuracy of the classification model was boosted and the best performance achieved 95% for user A and 98% for user B.</a:t>
            </a: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22</a:t>
            </a:fld>
            <a:endParaRPr lang="zh-CN"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The detailed </a:t>
            </a:r>
            <a:r>
              <a:rPr lang="en-US" altLang="zh-CN" sz="1200" kern="1200" baseline="0" dirty="0" smtClean="0">
                <a:solidFill>
                  <a:schemeClr val="tx1"/>
                </a:solidFill>
                <a:latin typeface="+mn-lt"/>
                <a:ea typeface="MS PGothic" pitchFamily="34" charset="-128"/>
                <a:cs typeface="+mn-cs"/>
              </a:rPr>
              <a:t>evaluation result </a:t>
            </a:r>
            <a:r>
              <a:rPr lang="en-US" sz="1200" kern="1200" baseline="0" dirty="0" smtClean="0">
                <a:solidFill>
                  <a:schemeClr val="tx1"/>
                </a:solidFill>
                <a:latin typeface="+mn-lt"/>
                <a:ea typeface="MS PGothic" pitchFamily="34" charset="-128"/>
                <a:cs typeface="+mn-cs"/>
              </a:rPr>
              <a:t>of each classification model for user B are summarized in this table. As you can see, the performance of each classification model during the first run is quite poor,  that is because the Default Model </a:t>
            </a:r>
            <a:r>
              <a:rPr lang="en-US" sz="1200" kern="1200" baseline="0" dirty="0" smtClean="0">
                <a:solidFill>
                  <a:schemeClr val="tx1"/>
                </a:solidFill>
                <a:latin typeface="+mn-lt"/>
                <a:ea typeface="MS PGothic" pitchFamily="34" charset="-128"/>
                <a:cs typeface="+mn-cs"/>
              </a:rPr>
              <a:t>does </a:t>
            </a:r>
            <a:r>
              <a:rPr lang="en-US" sz="1200" kern="1200" baseline="0" dirty="0" smtClean="0">
                <a:solidFill>
                  <a:schemeClr val="tx1"/>
                </a:solidFill>
                <a:latin typeface="+mn-lt"/>
                <a:ea typeface="MS PGothic" pitchFamily="34" charset="-128"/>
                <a:cs typeface="+mn-cs"/>
              </a:rPr>
              <a:t>not suit this specific user very well. However, after updating the Adapted Model and filtering the misclassified instances in the next few runs, the accuracy of most models remains consistently above 90%. For example, in the third run, the best accuracy was obtained with the Neural Network method while the most cost efficient model was the Decision Tree. In this case, the Decision Tree was considered as the best model for this user and it is the model that is actually used for real-time activity recognition in the next run.</a:t>
            </a:r>
            <a:endParaRPr lang="zh-CN" altLang="en-US" dirty="0" smtClean="0">
              <a:ea typeface="宋体" pitchFamily="2" charset="-122"/>
            </a:endParaRP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23</a:t>
            </a:fld>
            <a:endParaRPr lang="zh-CN"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sz="1200" kern="1200" dirty="0" smtClean="0">
                <a:solidFill>
                  <a:schemeClr val="tx1"/>
                </a:solidFill>
                <a:latin typeface="+mn-lt"/>
                <a:ea typeface="MS PGothic" pitchFamily="34" charset="-128"/>
                <a:cs typeface="+mn-cs"/>
              </a:rPr>
              <a:t>We designed a </a:t>
            </a:r>
            <a:r>
              <a:rPr lang="en-US" sz="1200" kern="1200" dirty="0" err="1" smtClean="0">
                <a:solidFill>
                  <a:schemeClr val="tx1"/>
                </a:solidFill>
                <a:latin typeface="+mn-lt"/>
                <a:ea typeface="MS PGothic" pitchFamily="34" charset="-128"/>
                <a:cs typeface="+mn-cs"/>
              </a:rPr>
              <a:t>smartphone</a:t>
            </a:r>
            <a:r>
              <a:rPr lang="en-US" sz="1200" kern="1200" dirty="0" smtClean="0">
                <a:solidFill>
                  <a:schemeClr val="tx1"/>
                </a:solidFill>
                <a:latin typeface="+mn-lt"/>
                <a:ea typeface="MS PGothic" pitchFamily="34" charset="-128"/>
                <a:cs typeface="+mn-cs"/>
              </a:rPr>
              <a:t>-based system for daily activity recognition to provide activity context for the CARA system using hierarchical classification method and cloud-based model optimization approach.</a:t>
            </a:r>
          </a:p>
          <a:p>
            <a:r>
              <a:rPr lang="en-US" sz="1200" kern="1200" baseline="0" dirty="0" smtClean="0">
                <a:solidFill>
                  <a:schemeClr val="tx1"/>
                </a:solidFill>
                <a:latin typeface="+mn-lt"/>
                <a:ea typeface="MS PGothic" pitchFamily="34" charset="-128"/>
                <a:cs typeface="+mn-cs"/>
              </a:rPr>
              <a:t>Future work will evaluate new algorithms, which can </a:t>
            </a:r>
            <a:r>
              <a:rPr lang="en-US" altLang="zh-CN" sz="1200" b="0" dirty="0" smtClean="0">
                <a:ea typeface="宋体" pitchFamily="2" charset="-122"/>
              </a:rPr>
              <a:t>distinguish </a:t>
            </a:r>
            <a:r>
              <a:rPr lang="en-US" sz="1200" kern="1200" baseline="0" dirty="0" smtClean="0">
                <a:solidFill>
                  <a:schemeClr val="tx1"/>
                </a:solidFill>
                <a:latin typeface="+mn-lt"/>
                <a:ea typeface="MS PGothic" pitchFamily="34" charset="-128"/>
                <a:cs typeface="+mn-cs"/>
              </a:rPr>
              <a:t>motion and motionless activities automatically, without the need for static thresholds. Because, a</a:t>
            </a:r>
            <a:r>
              <a:rPr lang="en-US" sz="1200" kern="1200" dirty="0" smtClean="0">
                <a:solidFill>
                  <a:schemeClr val="tx1"/>
                </a:solidFill>
                <a:latin typeface="+mn-lt"/>
                <a:ea typeface="MS PGothic" pitchFamily="34" charset="-128"/>
                <a:cs typeface="+mn-cs"/>
              </a:rPr>
              <a:t>lthough the adopted threshold </a:t>
            </a:r>
            <a:r>
              <a:rPr lang="en-US" sz="1200" kern="1200" baseline="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work</a:t>
            </a:r>
            <a:r>
              <a:rPr lang="en-US" altLang="zh-CN" sz="1200" kern="1200" dirty="0" smtClean="0">
                <a:solidFill>
                  <a:schemeClr val="tx1"/>
                </a:solidFill>
                <a:latin typeface="+mn-lt"/>
                <a:ea typeface="MS PGothic" pitchFamily="34" charset="-128"/>
                <a:cs typeface="+mn-cs"/>
              </a:rPr>
              <a:t>s</a:t>
            </a:r>
            <a:r>
              <a:rPr lang="en-US" sz="1200" kern="120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well in this work, they may not be generally suitable for other cases and for different sensors.</a:t>
            </a:r>
            <a:r>
              <a:rPr lang="en-US" sz="1200" kern="1200" baseline="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Meanwhile on the cloud side, new mechanisms need to be developed</a:t>
            </a:r>
            <a:r>
              <a:rPr lang="en-US" sz="1200" kern="1200" baseline="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to dynamically allocate system resources for different machine learning nodes based on the performance of each machine learning classifier.</a:t>
            </a:r>
            <a:endParaRPr lang="zh-CN" altLang="en-US" dirty="0" smtClean="0">
              <a:ea typeface="宋体" pitchFamily="2" charset="-122"/>
            </a:endParaRP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24</a:t>
            </a:fld>
            <a:endParaRPr lang="zh-CN"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a:lstStyle/>
          <a:p>
            <a:pPr eaLnBrk="1" hangingPunct="1">
              <a:spcBef>
                <a:spcPct val="0"/>
              </a:spcBef>
            </a:pPr>
            <a:endParaRPr lang="zh-CN" altLang="en-US" dirty="0" smtClean="0">
              <a:ea typeface="宋体" pitchFamily="2" charset="-122"/>
            </a:endParaRPr>
          </a:p>
        </p:txBody>
      </p:sp>
      <p:sp>
        <p:nvSpPr>
          <p:cNvPr id="64516" name="灯片编号占位符 3"/>
          <p:cNvSpPr>
            <a:spLocks noGrp="1"/>
          </p:cNvSpPr>
          <p:nvPr>
            <p:ph type="sldNum" sz="quarter" idx="5"/>
          </p:nvPr>
        </p:nvSpPr>
        <p:spPr bwMode="auto">
          <a:noFill/>
          <a:ln>
            <a:miter lim="800000"/>
            <a:headEnd/>
            <a:tailEnd/>
          </a:ln>
        </p:spPr>
        <p:txBody>
          <a:bodyPr/>
          <a:lstStyle/>
          <a:p>
            <a:fld id="{10C9AFBE-3F89-4B83-86B9-9498207B5667}" type="slidenum">
              <a:rPr lang="zh-CN" altLang="en-US">
                <a:latin typeface="Arial" charset="0"/>
              </a:rPr>
              <a:pPr/>
              <a:t>25</a:t>
            </a:fld>
            <a:endParaRPr lang="zh-CN"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S PGothic" pitchFamily="34" charset="-128"/>
                <a:cs typeface="+mn-cs"/>
              </a:rPr>
              <a:t>The phenomenon of an aging society has </a:t>
            </a:r>
            <a:r>
              <a:rPr lang="en-US" altLang="zh-CN" dirty="0" smtClean="0">
                <a:ea typeface="宋体" pitchFamily="2" charset="-122"/>
              </a:rPr>
              <a:t>a direct impact in healthcare systems(</a:t>
            </a:r>
            <a:r>
              <a:rPr lang="en-US" sz="1200" kern="1200" baseline="0" dirty="0" smtClean="0">
                <a:solidFill>
                  <a:schemeClr val="tx1"/>
                </a:solidFill>
                <a:latin typeface="+mn-lt"/>
                <a:ea typeface="MS PGothic" pitchFamily="34" charset="-128"/>
                <a:cs typeface="+mn-cs"/>
              </a:rPr>
              <a:t>shortage of medical resources, rising healthcare costs and reduction of quality in healthcare services). Pervasive healthcare has emerged as a technology-driven approach to </a:t>
            </a:r>
            <a:r>
              <a:rPr lang="en-US" altLang="zh-CN" dirty="0" smtClean="0">
                <a:ea typeface="宋体" pitchFamily="2" charset="-122"/>
              </a:rPr>
              <a:t>reduce long-term  healthcare expenses and improve quality of healthcare services.</a:t>
            </a:r>
            <a:r>
              <a:rPr lang="en-US" sz="1200" kern="1200" baseline="0" dirty="0" smtClean="0">
                <a:solidFill>
                  <a:schemeClr val="tx1"/>
                </a:solidFill>
                <a:latin typeface="+mn-lt"/>
                <a:ea typeface="MS PGothic" pitchFamily="34" charset="-128"/>
                <a:cs typeface="+mn-cs"/>
              </a:rPr>
              <a:t> </a:t>
            </a:r>
          </a:p>
          <a:p>
            <a:pPr marL="0" marR="0" indent="0" algn="just" defTabSz="914400" rtl="0" eaLnBrk="1" fontAlgn="base" latinLnBrk="0" hangingPunct="1">
              <a:lnSpc>
                <a:spcPct val="100000"/>
              </a:lnSpc>
              <a:spcBef>
                <a:spcPct val="0"/>
              </a:spcBef>
              <a:spcAft>
                <a:spcPct val="0"/>
              </a:spcAft>
              <a:buClrTx/>
              <a:buSzTx/>
              <a:buFontTx/>
              <a:buNone/>
              <a:tabLst/>
              <a:defRPr/>
            </a:pPr>
            <a:r>
              <a:rPr lang="en-US" altLang="zh-CN" dirty="0" smtClean="0">
                <a:latin typeface="宋体" pitchFamily="2" charset="-122"/>
                <a:ea typeface="宋体" pitchFamily="2" charset="-122"/>
              </a:rPr>
              <a:t>Pervasive healthcare </a:t>
            </a:r>
            <a:r>
              <a:rPr lang="en-US" sz="1200" kern="1200" baseline="0" dirty="0" smtClean="0">
                <a:solidFill>
                  <a:schemeClr val="tx1"/>
                </a:solidFill>
                <a:latin typeface="+mn-lt"/>
                <a:ea typeface="MS PGothic" pitchFamily="34" charset="-128"/>
                <a:cs typeface="+mn-cs"/>
              </a:rPr>
              <a:t>enables healthcare to move from hospital-centered setting to self-care, mobile care, and at-home care </a:t>
            </a:r>
            <a:r>
              <a:rPr lang="en-US" altLang="zh-CN" baseline="0" dirty="0" smtClean="0">
                <a:latin typeface="宋体" pitchFamily="2" charset="-122"/>
                <a:ea typeface="宋体" pitchFamily="2" charset="-122"/>
              </a:rPr>
              <a:t>by utilizing </a:t>
            </a:r>
            <a:r>
              <a:rPr lang="en-US" altLang="zh-CN" dirty="0" smtClean="0">
                <a:latin typeface="宋体" pitchFamily="2" charset="-122"/>
                <a:ea typeface="宋体" pitchFamily="2" charset="-122"/>
              </a:rPr>
              <a:t>wireless sensor networks and communication technologies.</a:t>
            </a:r>
          </a:p>
        </p:txBody>
      </p:sp>
      <p:sp>
        <p:nvSpPr>
          <p:cNvPr id="43012" name="灯片编号占位符 3"/>
          <p:cNvSpPr>
            <a:spLocks noGrp="1"/>
          </p:cNvSpPr>
          <p:nvPr>
            <p:ph type="sldNum" sz="quarter" idx="5"/>
          </p:nvPr>
        </p:nvSpPr>
        <p:spPr bwMode="auto">
          <a:noFill/>
          <a:ln>
            <a:miter lim="800000"/>
            <a:headEnd/>
            <a:tailEnd/>
          </a:ln>
        </p:spPr>
        <p:txBody>
          <a:bodyPr/>
          <a:lstStyle/>
          <a:p>
            <a:fld id="{4589F87C-0A1D-4081-8627-CC592166435E}" type="slidenum">
              <a:rPr lang="zh-CN" altLang="en-US">
                <a:latin typeface="Arial" charset="0"/>
              </a:rPr>
              <a:pPr/>
              <a:t>3</a:t>
            </a:fld>
            <a:endParaRPr lang="zh-CN"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a:lstStyle/>
          <a:p>
            <a:pPr algn="just" eaLnBrk="1" hangingPunct="1">
              <a:spcBef>
                <a:spcPct val="0"/>
              </a:spcBef>
            </a:pPr>
            <a:r>
              <a:rPr lang="en-US" altLang="zh-CN" sz="1800" dirty="0" smtClean="0">
                <a:latin typeface="宋体" pitchFamily="2" charset="-122"/>
                <a:ea typeface="宋体" pitchFamily="2" charset="-122"/>
              </a:rPr>
              <a:t>The CARA system is</a:t>
            </a:r>
            <a:r>
              <a:rPr lang="en-US" altLang="zh-CN" sz="1800" baseline="0" dirty="0" smtClean="0">
                <a:latin typeface="宋体" pitchFamily="2" charset="-122"/>
                <a:ea typeface="宋体" pitchFamily="2" charset="-122"/>
              </a:rPr>
              <a:t> </a:t>
            </a:r>
            <a:r>
              <a:rPr lang="en-US" altLang="zh-CN" sz="1800" dirty="0" smtClean="0">
                <a:latin typeface="宋体" pitchFamily="2" charset="-122"/>
                <a:ea typeface="宋体" pitchFamily="2" charset="-122"/>
              </a:rPr>
              <a:t>design to provide a real-time intelligent at-home pervasive healthcare solution for </a:t>
            </a:r>
            <a:r>
              <a:rPr lang="en-US" sz="1800" kern="1200" baseline="0" dirty="0" smtClean="0">
                <a:solidFill>
                  <a:schemeClr val="tx1"/>
                </a:solidFill>
                <a:latin typeface="+mn-lt"/>
                <a:ea typeface="MS PGothic" pitchFamily="34" charset="-128"/>
                <a:cs typeface="+mn-cs"/>
              </a:rPr>
              <a:t>independent living</a:t>
            </a:r>
            <a:r>
              <a:rPr lang="en-US" altLang="zh-CN" sz="1800" dirty="0" smtClean="0">
                <a:latin typeface="宋体" pitchFamily="2" charset="-122"/>
                <a:ea typeface="宋体" pitchFamily="2" charset="-122"/>
              </a:rPr>
              <a:t>. </a:t>
            </a:r>
            <a:r>
              <a:rPr lang="en-US" sz="1200" kern="1200" baseline="0" dirty="0" smtClean="0">
                <a:solidFill>
                  <a:schemeClr val="tx1"/>
                </a:solidFill>
                <a:latin typeface="+mn-lt"/>
                <a:ea typeface="MS PGothic" pitchFamily="34" charset="-128"/>
                <a:cs typeface="+mn-cs"/>
              </a:rPr>
              <a:t>To achieve that the system should be able to observe, interpret and reason the dynamic contexts in a smart home environment. </a:t>
            </a:r>
          </a:p>
          <a:p>
            <a:r>
              <a:rPr lang="en-US" sz="1200" kern="1200" baseline="0" dirty="0" smtClean="0">
                <a:solidFill>
                  <a:schemeClr val="tx1"/>
                </a:solidFill>
                <a:latin typeface="+mn-lt"/>
                <a:ea typeface="MS PGothic" pitchFamily="34" charset="-128"/>
                <a:cs typeface="+mn-cs"/>
              </a:rPr>
              <a:t>ADL is a primary indicator of quality of life and it is a vital context for pervasive </a:t>
            </a:r>
            <a:r>
              <a:rPr lang="en-US" sz="1200" kern="1200" baseline="0" dirty="0" smtClean="0">
                <a:solidFill>
                  <a:schemeClr val="tx1"/>
                </a:solidFill>
                <a:latin typeface="+mn-lt"/>
                <a:ea typeface="MS PGothic" pitchFamily="34" charset="-128"/>
                <a:cs typeface="+mn-cs"/>
              </a:rPr>
              <a:t>healthcare system. </a:t>
            </a:r>
            <a:r>
              <a:rPr lang="en-US" sz="1200" kern="1200" baseline="0" dirty="0" smtClean="0">
                <a:solidFill>
                  <a:schemeClr val="tx1"/>
                </a:solidFill>
                <a:latin typeface="+mn-lt"/>
                <a:ea typeface="MS PGothic" pitchFamily="34" charset="-128"/>
                <a:cs typeface="+mn-cs"/>
              </a:rPr>
              <a:t>It is important for the CARA system to have a mechanism to accurately recognize and continuously monitor activities of daily living (ADL). </a:t>
            </a:r>
          </a:p>
          <a:p>
            <a:r>
              <a:rPr lang="en-US" sz="1200" kern="1200" baseline="0" dirty="0" smtClean="0">
                <a:solidFill>
                  <a:schemeClr val="tx1"/>
                </a:solidFill>
                <a:latin typeface="+mn-lt"/>
                <a:ea typeface="MS PGothic" pitchFamily="34" charset="-128"/>
                <a:cs typeface="+mn-cs"/>
              </a:rPr>
              <a:t>Activity recognition can also be used in conjunction with pattern recognition to detect changes in a subject’s routine, and further to support the CARA reasoning framework for anomaly detection.</a:t>
            </a:r>
          </a:p>
        </p:txBody>
      </p:sp>
      <p:sp>
        <p:nvSpPr>
          <p:cNvPr id="44036" name="灯片编号占位符 3"/>
          <p:cNvSpPr>
            <a:spLocks noGrp="1"/>
          </p:cNvSpPr>
          <p:nvPr>
            <p:ph type="sldNum" sz="quarter" idx="5"/>
          </p:nvPr>
        </p:nvSpPr>
        <p:spPr bwMode="auto">
          <a:noFill/>
          <a:ln>
            <a:miter lim="800000"/>
            <a:headEnd/>
            <a:tailEnd/>
          </a:ln>
        </p:spPr>
        <p:txBody>
          <a:bodyPr/>
          <a:lstStyle/>
          <a:p>
            <a:fld id="{C8784B20-158E-4CDB-A9CE-E8FDF47E1B14}" type="slidenum">
              <a:rPr lang="zh-CN" altLang="en-US">
                <a:latin typeface="Arial" charset="0"/>
              </a:rPr>
              <a:pPr/>
              <a:t>4</a:t>
            </a:fld>
            <a:endParaRPr lang="zh-CN"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Three approaches for activity recognition have been extensively studied using different underlying sensing mechanisms. </a:t>
            </a:r>
          </a:p>
          <a:p>
            <a:r>
              <a:rPr lang="en-US" sz="1200" kern="1200" baseline="0" dirty="0" smtClean="0">
                <a:solidFill>
                  <a:schemeClr val="tx1"/>
                </a:solidFill>
                <a:latin typeface="+mn-lt"/>
                <a:ea typeface="MS PGothic" pitchFamily="34" charset="-128"/>
                <a:cs typeface="+mn-cs"/>
              </a:rPr>
              <a:t>The first method relies upon environmental sensors (e.g. smart home sensors, cameras) to track aspects such as motion, location and object interaction. It is a promising approach for recognizing activities which cannot be simply distinguished by body movement alone. However, it usually requires installation of a lot of sensors, and these sensors are often intrusive. In some cases it is only feasible for use in laboratory settings. </a:t>
            </a:r>
          </a:p>
          <a:p>
            <a:r>
              <a:rPr lang="en-US" altLang="zh-CN" dirty="0" smtClean="0">
                <a:ea typeface="宋体" pitchFamily="2" charset="-122"/>
              </a:rPr>
              <a:t>Another approach </a:t>
            </a:r>
            <a:r>
              <a:rPr lang="en-US" sz="1200" kern="1200" baseline="0" dirty="0" smtClean="0">
                <a:solidFill>
                  <a:schemeClr val="tx1"/>
                </a:solidFill>
                <a:latin typeface="+mn-lt"/>
                <a:ea typeface="MS PGothic" pitchFamily="34" charset="-128"/>
                <a:cs typeface="+mn-cs"/>
              </a:rPr>
              <a:t>uses a Body Area Network (BAN) to track the acceleration of the body. The BAN usually consists of  multiple wearable wireless sensors which are small in size, lightweight, low cost and non-invasive. However, most of the sensors are customized which makes them hard to be integrated into other systems.  And it is sometime inconvenient to wear these sensors and impractical for continuous long term monitoring.  Less processing power, need additional computing node.</a:t>
            </a:r>
          </a:p>
          <a:p>
            <a:r>
              <a:rPr lang="en-US" sz="1200" kern="1200" baseline="0" dirty="0" smtClean="0">
                <a:solidFill>
                  <a:schemeClr val="tx1"/>
                </a:solidFill>
                <a:latin typeface="+mn-lt"/>
                <a:ea typeface="MS PGothic" pitchFamily="34" charset="-128"/>
                <a:cs typeface="+mn-cs"/>
              </a:rPr>
              <a:t>While the ubiquity of </a:t>
            </a:r>
            <a:r>
              <a:rPr lang="en-US" sz="1200" kern="1200" baseline="0" dirty="0" err="1" smtClean="0">
                <a:solidFill>
                  <a:schemeClr val="tx1"/>
                </a:solidFill>
                <a:latin typeface="+mn-lt"/>
                <a:ea typeface="MS PGothic" pitchFamily="34" charset="-128"/>
                <a:cs typeface="+mn-cs"/>
              </a:rPr>
              <a:t>smartphones</a:t>
            </a:r>
            <a:r>
              <a:rPr lang="en-US" sz="1200" kern="1200" baseline="0" dirty="0" smtClean="0">
                <a:solidFill>
                  <a:schemeClr val="tx1"/>
                </a:solidFill>
                <a:latin typeface="+mn-lt"/>
                <a:ea typeface="MS PGothic" pitchFamily="34" charset="-128"/>
                <a:cs typeface="+mn-cs"/>
              </a:rPr>
              <a:t> and their capability of sensing, processing and communications make them an alternative platform to wearable sensors. However, the battery of the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is always an issue and it is insufficient to track the body movement using just a single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which makes the performance less effective.</a:t>
            </a:r>
            <a:endParaRPr lang="zh-CN" altLang="en-US" dirty="0" smtClean="0">
              <a:ea typeface="宋体" pitchFamily="2" charset="-122"/>
            </a:endParaRPr>
          </a:p>
        </p:txBody>
      </p:sp>
      <p:sp>
        <p:nvSpPr>
          <p:cNvPr id="48132" name="灯片编号占位符 3"/>
          <p:cNvSpPr>
            <a:spLocks noGrp="1"/>
          </p:cNvSpPr>
          <p:nvPr>
            <p:ph type="sldNum" sz="quarter" idx="5"/>
          </p:nvPr>
        </p:nvSpPr>
        <p:spPr bwMode="auto">
          <a:noFill/>
          <a:ln>
            <a:miter lim="800000"/>
            <a:headEnd/>
            <a:tailEnd/>
          </a:ln>
        </p:spPr>
        <p:txBody>
          <a:bodyPr/>
          <a:lstStyle/>
          <a:p>
            <a:fld id="{D02228B6-7E1E-428E-A1BF-1CA4811F8BB6}" type="slidenum">
              <a:rPr lang="zh-CN" altLang="en-US">
                <a:latin typeface="Arial" charset="0"/>
              </a:rPr>
              <a:pPr/>
              <a:t>5</a:t>
            </a:fld>
            <a:endParaRPr lang="zh-CN"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pPr algn="just" eaLnBrk="1" hangingPunct="1">
              <a:spcBef>
                <a:spcPct val="0"/>
              </a:spcBef>
            </a:pPr>
            <a:r>
              <a:rPr lang="en-US" sz="1200" kern="1200" baseline="0" dirty="0" smtClean="0">
                <a:solidFill>
                  <a:schemeClr val="tx1"/>
                </a:solidFill>
                <a:latin typeface="+mn-lt"/>
                <a:ea typeface="MS PGothic" pitchFamily="34" charset="-128"/>
                <a:cs typeface="+mn-cs"/>
              </a:rPr>
              <a:t>In this work, we provide a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-based and wearable wireless sensor integrated solution for the unobtrusive detection of activity.</a:t>
            </a:r>
          </a:p>
          <a:p>
            <a:pPr algn="just" eaLnBrk="1" hangingPunct="1">
              <a:spcBef>
                <a:spcPct val="0"/>
              </a:spcBef>
            </a:pPr>
            <a:r>
              <a:rPr lang="en-US" sz="1200" kern="1200" baseline="0" dirty="0" smtClean="0">
                <a:solidFill>
                  <a:schemeClr val="tx1"/>
                </a:solidFill>
                <a:latin typeface="+mn-lt"/>
                <a:ea typeface="MS PGothic" pitchFamily="34" charset="-128"/>
                <a:cs typeface="+mn-cs"/>
              </a:rPr>
              <a:t>The data were collected </a:t>
            </a:r>
            <a:r>
              <a:rPr lang="en-US" altLang="zh-CN" sz="1200" kern="1200" baseline="0" dirty="0" smtClean="0">
                <a:solidFill>
                  <a:schemeClr val="tx1"/>
                </a:solidFill>
                <a:latin typeface="+mn-lt"/>
                <a:ea typeface="MS PGothic" pitchFamily="34" charset="-128"/>
                <a:cs typeface="+mn-cs"/>
              </a:rPr>
              <a:t>using</a:t>
            </a:r>
            <a:r>
              <a:rPr lang="en-US" sz="1200" kern="1200" baseline="0" dirty="0" smtClean="0">
                <a:solidFill>
                  <a:schemeClr val="tx1"/>
                </a:solidFill>
                <a:latin typeface="+mn-lt"/>
                <a:ea typeface="MS PGothic" pitchFamily="34" charset="-128"/>
                <a:cs typeface="+mn-cs"/>
              </a:rPr>
              <a:t> an </a:t>
            </a:r>
            <a:r>
              <a:rPr lang="en-US" altLang="zh-CN" sz="1200" kern="1200" baseline="0" dirty="0" smtClean="0">
                <a:solidFill>
                  <a:schemeClr val="tx1"/>
                </a:solidFill>
                <a:latin typeface="+mn-lt"/>
                <a:ea typeface="MS PGothic" pitchFamily="34" charset="-128"/>
                <a:cs typeface="+mn-cs"/>
              </a:rPr>
              <a:t>Android</a:t>
            </a:r>
            <a:r>
              <a:rPr lang="en-US" sz="1200" kern="1200" baseline="0" dirty="0" smtClean="0">
                <a:solidFill>
                  <a:schemeClr val="tx1"/>
                </a:solidFill>
                <a:latin typeface="+mn-lt"/>
                <a:ea typeface="MS PGothic" pitchFamily="34" charset="-128"/>
                <a:cs typeface="+mn-cs"/>
              </a:rPr>
              <a:t>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and the Zephyr </a:t>
            </a:r>
            <a:r>
              <a:rPr lang="en-US" sz="1200" kern="1200" baseline="0" dirty="0" err="1" smtClean="0">
                <a:solidFill>
                  <a:schemeClr val="tx1"/>
                </a:solidFill>
                <a:latin typeface="+mn-lt"/>
                <a:ea typeface="MS PGothic" pitchFamily="34" charset="-128"/>
                <a:cs typeface="+mn-cs"/>
              </a:rPr>
              <a:t>BioHarness</a:t>
            </a:r>
            <a:r>
              <a:rPr lang="en-US" sz="1200" kern="1200" baseline="0" dirty="0" smtClean="0">
                <a:solidFill>
                  <a:schemeClr val="tx1"/>
                </a:solidFill>
                <a:latin typeface="+mn-lt"/>
                <a:ea typeface="MS PGothic" pitchFamily="34" charset="-128"/>
                <a:cs typeface="+mn-cs"/>
              </a:rPr>
              <a:t> sensor. The embedded accelerometer and gyroscope sensors measure the acceleration and orientation of the body.</a:t>
            </a:r>
          </a:p>
          <a:p>
            <a:r>
              <a:rPr lang="en-US" sz="1200" kern="1200" baseline="0" dirty="0" smtClean="0">
                <a:solidFill>
                  <a:schemeClr val="tx1"/>
                </a:solidFill>
                <a:latin typeface="+mn-lt"/>
                <a:ea typeface="MS PGothic" pitchFamily="34" charset="-128"/>
                <a:cs typeface="+mn-cs"/>
              </a:rPr>
              <a:t>A hybrid classifier is developed by combining threshold-based methods and machine learning </a:t>
            </a:r>
            <a:r>
              <a:rPr lang="en-US" altLang="zh-CN" sz="1200" kern="1200" baseline="0" dirty="0" smtClean="0">
                <a:solidFill>
                  <a:schemeClr val="tx1"/>
                </a:solidFill>
                <a:latin typeface="+mn-lt"/>
                <a:ea typeface="MS PGothic" pitchFamily="34" charset="-128"/>
                <a:cs typeface="+mn-cs"/>
              </a:rPr>
              <a:t>technologies</a:t>
            </a:r>
            <a:r>
              <a:rPr lang="en-US" sz="1200" kern="1200" baseline="0" dirty="0" smtClean="0">
                <a:solidFill>
                  <a:schemeClr val="tx1"/>
                </a:solidFill>
                <a:latin typeface="+mn-lt"/>
                <a:ea typeface="MS PGothic" pitchFamily="34" charset="-128"/>
                <a:cs typeface="+mn-cs"/>
              </a:rPr>
              <a:t>.</a:t>
            </a:r>
          </a:p>
          <a:p>
            <a:r>
              <a:rPr lang="en-US" sz="1200" kern="1200" baseline="0" dirty="0" smtClean="0">
                <a:solidFill>
                  <a:schemeClr val="tx1"/>
                </a:solidFill>
                <a:latin typeface="+mn-lt"/>
                <a:ea typeface="MS PGothic" pitchFamily="34" charset="-128"/>
                <a:cs typeface="+mn-cs"/>
              </a:rPr>
              <a:t>A cloud-based data analysis </a:t>
            </a:r>
            <a:r>
              <a:rPr lang="en-US" altLang="zh-CN" sz="1200" kern="1200" baseline="0" dirty="0" smtClean="0">
                <a:solidFill>
                  <a:schemeClr val="tx1"/>
                </a:solidFill>
                <a:latin typeface="+mn-lt"/>
                <a:ea typeface="MS PGothic" pitchFamily="34" charset="-128"/>
                <a:cs typeface="+mn-cs"/>
              </a:rPr>
              <a:t>component </a:t>
            </a:r>
            <a:r>
              <a:rPr lang="en-US" sz="1200" kern="1200" baseline="0" dirty="0" smtClean="0">
                <a:solidFill>
                  <a:schemeClr val="tx1"/>
                </a:solidFill>
                <a:latin typeface="+mn-lt"/>
                <a:ea typeface="MS PGothic" pitchFamily="34" charset="-128"/>
                <a:cs typeface="+mn-cs"/>
              </a:rPr>
              <a:t>is designed to build classification models using different machine learning  algorithms and to select the most suitable model for each user so that the classification model becomes adaptive to different </a:t>
            </a:r>
            <a:r>
              <a:rPr lang="en-US" altLang="zh-CN" sz="1200" kern="1200" baseline="0" dirty="0" smtClean="0">
                <a:solidFill>
                  <a:schemeClr val="tx1"/>
                </a:solidFill>
                <a:latin typeface="+mn-lt"/>
                <a:ea typeface="MS PGothic" pitchFamily="34" charset="-128"/>
                <a:cs typeface="+mn-cs"/>
              </a:rPr>
              <a:t>user</a:t>
            </a:r>
            <a:r>
              <a:rPr lang="en-US" sz="1200" kern="1200" baseline="0" dirty="0" smtClean="0">
                <a:solidFill>
                  <a:schemeClr val="tx1"/>
                </a:solidFill>
                <a:latin typeface="+mn-lt"/>
                <a:ea typeface="MS PGothic" pitchFamily="34" charset="-128"/>
                <a:cs typeface="+mn-cs"/>
              </a:rPr>
              <a:t>. It also overcomes the limitation of the computing power and save the battery life of </a:t>
            </a:r>
            <a:r>
              <a:rPr lang="en-US" altLang="zh-CN" sz="1200" kern="1200" baseline="0" dirty="0" smtClean="0">
                <a:solidFill>
                  <a:schemeClr val="tx1"/>
                </a:solidFill>
                <a:latin typeface="+mn-lt"/>
                <a:ea typeface="MS PGothic" pitchFamily="34" charset="-128"/>
                <a:cs typeface="+mn-cs"/>
              </a:rPr>
              <a:t>the</a:t>
            </a:r>
            <a:r>
              <a:rPr lang="en-US" sz="1200" kern="1200" baseline="0" dirty="0" smtClean="0">
                <a:solidFill>
                  <a:schemeClr val="tx1"/>
                </a:solidFill>
                <a:latin typeface="+mn-lt"/>
                <a:ea typeface="MS PGothic" pitchFamily="34" charset="-128"/>
                <a:cs typeface="+mn-cs"/>
              </a:rPr>
              <a:t> </a:t>
            </a:r>
            <a:r>
              <a:rPr lang="en-US" sz="1200" kern="1200" baseline="0" dirty="0" err="1" smtClean="0">
                <a:solidFill>
                  <a:schemeClr val="tx1"/>
                </a:solidFill>
                <a:latin typeface="+mn-lt"/>
                <a:ea typeface="MS PGothic" pitchFamily="34" charset="-128"/>
                <a:cs typeface="+mn-cs"/>
              </a:rPr>
              <a:t>smartphone</a:t>
            </a:r>
            <a:r>
              <a:rPr lang="en-US" sz="1200" kern="1200" baseline="0" dirty="0" smtClean="0">
                <a:solidFill>
                  <a:schemeClr val="tx1"/>
                </a:solidFill>
                <a:latin typeface="+mn-lt"/>
                <a:ea typeface="MS PGothic" pitchFamily="34" charset="-128"/>
                <a:cs typeface="+mn-cs"/>
              </a:rPr>
              <a:t>. </a:t>
            </a:r>
            <a:endParaRPr lang="en-US" sz="120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6</a:t>
            </a:fld>
            <a:endParaRPr lang="zh-CN"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The basic activity of daily living in a home environment can be divided into two categories: static posture and dynamic movement. Static posture indicates the position of the body which consists of Sitting, Standing, Lying, Bending and Leaning back, whereas dynamic movement involves a series of multiple actions. The dynamic activities we considered in our work include: Walking, Running, Walking Stairs, Washing Hands, Sweeping and Falling.</a:t>
            </a:r>
            <a:endParaRPr lang="en-US" sz="120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7</a:t>
            </a:fld>
            <a:endParaRPr lang="zh-CN"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altLang="zh-CN" sz="1200" kern="1200" baseline="0" dirty="0" smtClean="0">
                <a:solidFill>
                  <a:schemeClr val="tx1"/>
                </a:solidFill>
                <a:latin typeface="+mn-lt"/>
                <a:ea typeface="MS PGothic" pitchFamily="34" charset="-128"/>
                <a:cs typeface="+mn-cs"/>
              </a:rPr>
              <a:t>Here is the </a:t>
            </a:r>
            <a:r>
              <a:rPr lang="en-IE" sz="1200" kern="1200" baseline="0" dirty="0" smtClean="0">
                <a:solidFill>
                  <a:schemeClr val="tx1"/>
                </a:solidFill>
                <a:latin typeface="+mn-lt"/>
                <a:ea typeface="MS PGothic" pitchFamily="34" charset="-128"/>
                <a:cs typeface="+mn-cs"/>
              </a:rPr>
              <a:t>overview of the work flow of proposed activity recognition approach. </a:t>
            </a:r>
          </a:p>
          <a:p>
            <a:r>
              <a:rPr lang="en-US" sz="1200" kern="1200" dirty="0" smtClean="0">
                <a:solidFill>
                  <a:schemeClr val="tx1"/>
                </a:solidFill>
                <a:latin typeface="+mn-lt"/>
                <a:ea typeface="MS PGothic" pitchFamily="34" charset="-128"/>
                <a:cs typeface="+mn-cs"/>
              </a:rPr>
              <a:t>1. The machine learning classification model is loaded from the cloud </a:t>
            </a:r>
            <a:r>
              <a:rPr lang="en-US" altLang="zh-CN" sz="1200" kern="1200" dirty="0" smtClean="0">
                <a:solidFill>
                  <a:schemeClr val="tx1"/>
                </a:solidFill>
                <a:latin typeface="+mn-lt"/>
                <a:ea typeface="MS PGothic" pitchFamily="34" charset="-128"/>
                <a:cs typeface="+mn-cs"/>
              </a:rPr>
              <a:t>into the </a:t>
            </a:r>
            <a:r>
              <a:rPr lang="en-US" altLang="zh-CN" sz="1200" kern="1200" dirty="0" err="1" smtClean="0">
                <a:solidFill>
                  <a:schemeClr val="tx1"/>
                </a:solidFill>
                <a:latin typeface="+mn-lt"/>
                <a:ea typeface="MS PGothic" pitchFamily="34" charset="-128"/>
                <a:cs typeface="+mn-cs"/>
              </a:rPr>
              <a:t>smartphone</a:t>
            </a:r>
            <a:r>
              <a:rPr lang="en-US" sz="1200" kern="1200" dirty="0" smtClean="0">
                <a:solidFill>
                  <a:schemeClr val="tx1"/>
                </a:solidFill>
                <a:latin typeface="+mn-lt"/>
                <a:ea typeface="MS PGothic" pitchFamily="34" charset="-128"/>
                <a:cs typeface="+mn-cs"/>
              </a:rPr>
              <a:t>.</a:t>
            </a:r>
          </a:p>
          <a:p>
            <a:r>
              <a:rPr lang="en-US" sz="1200" kern="1200" dirty="0" smtClean="0">
                <a:solidFill>
                  <a:schemeClr val="tx1"/>
                </a:solidFill>
                <a:latin typeface="+mn-lt"/>
                <a:ea typeface="MS PGothic" pitchFamily="34" charset="-128"/>
                <a:cs typeface="+mn-cs"/>
              </a:rPr>
              <a:t>2. Raw data are collected from </a:t>
            </a:r>
            <a:r>
              <a:rPr lang="en-US" sz="1200" kern="1200" dirty="0" err="1" smtClean="0">
                <a:solidFill>
                  <a:schemeClr val="tx1"/>
                </a:solidFill>
                <a:latin typeface="+mn-lt"/>
                <a:ea typeface="MS PGothic" pitchFamily="34" charset="-128"/>
                <a:cs typeface="+mn-cs"/>
              </a:rPr>
              <a:t>BioHarness</a:t>
            </a:r>
            <a:r>
              <a:rPr lang="en-US" sz="1200" kern="1200" dirty="0" smtClean="0">
                <a:solidFill>
                  <a:schemeClr val="tx1"/>
                </a:solidFill>
                <a:latin typeface="+mn-lt"/>
                <a:ea typeface="MS PGothic" pitchFamily="34" charset="-128"/>
                <a:cs typeface="+mn-cs"/>
              </a:rPr>
              <a:t> sensor and build-in </a:t>
            </a:r>
            <a:r>
              <a:rPr lang="en-US" sz="1200" kern="1200" dirty="0" err="1" smtClean="0">
                <a:solidFill>
                  <a:schemeClr val="tx1"/>
                </a:solidFill>
                <a:latin typeface="+mn-lt"/>
                <a:ea typeface="MS PGothic" pitchFamily="34" charset="-128"/>
                <a:cs typeface="+mn-cs"/>
              </a:rPr>
              <a:t>smartphone</a:t>
            </a:r>
            <a:r>
              <a:rPr lang="en-US" sz="1200" kern="1200" dirty="0" smtClean="0">
                <a:solidFill>
                  <a:schemeClr val="tx1"/>
                </a:solidFill>
                <a:latin typeface="+mn-lt"/>
                <a:ea typeface="MS PGothic" pitchFamily="34" charset="-128"/>
                <a:cs typeface="+mn-cs"/>
              </a:rPr>
              <a:t> sensors.</a:t>
            </a:r>
          </a:p>
          <a:p>
            <a:r>
              <a:rPr lang="en-US" sz="1200" kern="1200" dirty="0" smtClean="0">
                <a:solidFill>
                  <a:schemeClr val="tx1"/>
                </a:solidFill>
                <a:latin typeface="+mn-lt"/>
                <a:ea typeface="MS PGothic" pitchFamily="34" charset="-128"/>
                <a:cs typeface="+mn-cs"/>
              </a:rPr>
              <a:t>3. The signals are segmented </a:t>
            </a:r>
            <a:r>
              <a:rPr lang="en-US" altLang="zh-CN" sz="1200" kern="1200" dirty="0" smtClean="0">
                <a:solidFill>
                  <a:schemeClr val="tx1"/>
                </a:solidFill>
                <a:latin typeface="+mn-lt"/>
                <a:ea typeface="MS PGothic" pitchFamily="34" charset="-128"/>
                <a:cs typeface="+mn-cs"/>
              </a:rPr>
              <a:t>by</a:t>
            </a:r>
            <a:r>
              <a:rPr lang="en-US" altLang="zh-CN" sz="1200" kern="1200" baseline="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a </a:t>
            </a:r>
            <a:r>
              <a:rPr lang="en-US" altLang="zh-CN" sz="1200" kern="1200" dirty="0" smtClean="0">
                <a:solidFill>
                  <a:schemeClr val="tx1"/>
                </a:solidFill>
                <a:latin typeface="+mn-lt"/>
                <a:ea typeface="MS PGothic" pitchFamily="34" charset="-128"/>
                <a:cs typeface="+mn-cs"/>
              </a:rPr>
              <a:t>time</a:t>
            </a:r>
            <a:r>
              <a:rPr lang="en-US" sz="1200" kern="1200" dirty="0" smtClean="0">
                <a:solidFill>
                  <a:schemeClr val="tx1"/>
                </a:solidFill>
                <a:latin typeface="+mn-lt"/>
                <a:ea typeface="MS PGothic" pitchFamily="34" charset="-128"/>
                <a:cs typeface="+mn-cs"/>
              </a:rPr>
              <a:t> window. Features corresponding to each window are extracted.</a:t>
            </a:r>
          </a:p>
          <a:p>
            <a:r>
              <a:rPr lang="en-US" sz="1200" kern="1200" dirty="0" smtClean="0">
                <a:solidFill>
                  <a:schemeClr val="tx1"/>
                </a:solidFill>
                <a:latin typeface="+mn-lt"/>
                <a:ea typeface="MS PGothic" pitchFamily="34" charset="-128"/>
                <a:cs typeface="+mn-cs"/>
              </a:rPr>
              <a:t>4. </a:t>
            </a:r>
            <a:r>
              <a:rPr lang="en-US" altLang="zh-CN" sz="1200" kern="1200" dirty="0" smtClean="0">
                <a:solidFill>
                  <a:schemeClr val="tx1"/>
                </a:solidFill>
                <a:latin typeface="+mn-lt"/>
                <a:ea typeface="MS PGothic" pitchFamily="34" charset="-128"/>
                <a:cs typeface="+mn-cs"/>
              </a:rPr>
              <a:t>T</a:t>
            </a:r>
            <a:r>
              <a:rPr lang="en-US" sz="1200" kern="1200" dirty="0" smtClean="0">
                <a:solidFill>
                  <a:schemeClr val="tx1"/>
                </a:solidFill>
                <a:latin typeface="+mn-lt"/>
                <a:ea typeface="MS PGothic" pitchFamily="34" charset="-128"/>
                <a:cs typeface="+mn-cs"/>
              </a:rPr>
              <a:t>hreshold value of the acceleration is applied</a:t>
            </a:r>
            <a:r>
              <a:rPr lang="en-US" sz="1200" kern="1200" baseline="0" dirty="0" smtClean="0">
                <a:solidFill>
                  <a:schemeClr val="tx1"/>
                </a:solidFill>
                <a:latin typeface="+mn-lt"/>
                <a:ea typeface="MS PGothic" pitchFamily="34" charset="-128"/>
                <a:cs typeface="+mn-cs"/>
              </a:rPr>
              <a:t> t</a:t>
            </a:r>
            <a:r>
              <a:rPr lang="en-US" sz="1200" kern="1200" dirty="0" smtClean="0">
                <a:solidFill>
                  <a:schemeClr val="tx1"/>
                </a:solidFill>
                <a:latin typeface="+mn-lt"/>
                <a:ea typeface="MS PGothic" pitchFamily="34" charset="-128"/>
                <a:cs typeface="+mn-cs"/>
              </a:rPr>
              <a:t>o distinguish</a:t>
            </a:r>
            <a:r>
              <a:rPr lang="en-US" sz="1200" kern="1200" baseline="0" dirty="0" smtClean="0">
                <a:solidFill>
                  <a:schemeClr val="tx1"/>
                </a:solidFill>
                <a:latin typeface="+mn-lt"/>
                <a:ea typeface="MS PGothic" pitchFamily="34" charset="-128"/>
                <a:cs typeface="+mn-cs"/>
              </a:rPr>
              <a:t> s</a:t>
            </a:r>
            <a:r>
              <a:rPr lang="en-US" sz="1200" kern="1200" dirty="0" smtClean="0">
                <a:solidFill>
                  <a:schemeClr val="tx1"/>
                </a:solidFill>
                <a:latin typeface="+mn-lt"/>
                <a:ea typeface="MS PGothic" pitchFamily="34" charset="-128"/>
                <a:cs typeface="+mn-cs"/>
              </a:rPr>
              <a:t>tatic and dynamic activity.</a:t>
            </a:r>
          </a:p>
          <a:p>
            <a:r>
              <a:rPr lang="en-US" sz="1200" kern="1200" dirty="0" smtClean="0">
                <a:solidFill>
                  <a:schemeClr val="tx1"/>
                </a:solidFill>
                <a:latin typeface="+mn-lt"/>
                <a:ea typeface="MS PGothic" pitchFamily="34" charset="-128"/>
                <a:cs typeface="+mn-cs"/>
              </a:rPr>
              <a:t>5. Static activities are identified using threshold-based method. Dynamic activities are classified using machine learning classifiers with the classification model.</a:t>
            </a:r>
          </a:p>
          <a:p>
            <a:r>
              <a:rPr lang="en-US" sz="1200" kern="1200" dirty="0" smtClean="0">
                <a:solidFill>
                  <a:schemeClr val="tx1"/>
                </a:solidFill>
                <a:latin typeface="+mn-lt"/>
                <a:ea typeface="MS PGothic" pitchFamily="34" charset="-128"/>
                <a:cs typeface="+mn-cs"/>
              </a:rPr>
              <a:t>6. Features and activity recognition</a:t>
            </a:r>
            <a:r>
              <a:rPr lang="en-US" sz="1200" kern="1200" baseline="0" dirty="0" smtClean="0">
                <a:solidFill>
                  <a:schemeClr val="tx1"/>
                </a:solidFill>
                <a:latin typeface="+mn-lt"/>
                <a:ea typeface="MS PGothic" pitchFamily="34" charset="-128"/>
                <a:cs typeface="+mn-cs"/>
              </a:rPr>
              <a:t> result </a:t>
            </a:r>
            <a:r>
              <a:rPr lang="en-US" sz="1200" kern="1200" dirty="0" smtClean="0">
                <a:solidFill>
                  <a:schemeClr val="tx1"/>
                </a:solidFill>
                <a:latin typeface="+mn-lt"/>
                <a:ea typeface="MS PGothic" pitchFamily="34" charset="-128"/>
                <a:cs typeface="+mn-cs"/>
              </a:rPr>
              <a:t>are stored in the data file which can be uploaded into the cloud</a:t>
            </a:r>
            <a:r>
              <a:rPr lang="en-US" sz="1200" kern="1200" baseline="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to retrain the classifier and refine the classification model.</a:t>
            </a: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8</a:t>
            </a:fld>
            <a:endParaRPr lang="zh-CN"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sz="1200" kern="1200" baseline="0" dirty="0" smtClean="0">
                <a:solidFill>
                  <a:schemeClr val="tx1"/>
                </a:solidFill>
                <a:latin typeface="+mn-lt"/>
                <a:ea typeface="MS PGothic" pitchFamily="34" charset="-128"/>
                <a:cs typeface="+mn-cs"/>
              </a:rPr>
              <a:t>It is essential to extract features </a:t>
            </a:r>
            <a:r>
              <a:rPr lang="en-US" altLang="zh-CN" sz="1200" kern="1200" baseline="0" dirty="0" smtClean="0">
                <a:solidFill>
                  <a:schemeClr val="tx1"/>
                </a:solidFill>
                <a:latin typeface="+mn-lt"/>
                <a:ea typeface="MS PGothic" pitchFamily="34" charset="-128"/>
                <a:cs typeface="+mn-cs"/>
              </a:rPr>
              <a:t>from </a:t>
            </a:r>
            <a:r>
              <a:rPr lang="en-US" sz="1200" kern="1200" baseline="0" dirty="0" smtClean="0">
                <a:solidFill>
                  <a:schemeClr val="tx1"/>
                </a:solidFill>
                <a:latin typeface="+mn-lt"/>
                <a:ea typeface="MS PGothic" pitchFamily="34" charset="-128"/>
                <a:cs typeface="+mn-cs"/>
              </a:rPr>
              <a:t>the raw sensor data in order to improve the </a:t>
            </a:r>
            <a:r>
              <a:rPr lang="en-US" sz="1200" b="0" i="0" kern="1200" dirty="0" smtClean="0">
                <a:solidFill>
                  <a:schemeClr val="tx1"/>
                </a:solidFill>
                <a:latin typeface="+mn-lt"/>
                <a:ea typeface="MS PGothic" pitchFamily="34" charset="-128"/>
                <a:cs typeface="+mn-cs"/>
              </a:rPr>
              <a:t>quality and</a:t>
            </a:r>
            <a:r>
              <a:rPr lang="en-US" sz="1200" kern="1200" baseline="0" dirty="0" smtClean="0">
                <a:solidFill>
                  <a:schemeClr val="tx1"/>
                </a:solidFill>
                <a:latin typeface="+mn-lt"/>
                <a:ea typeface="MS PGothic" pitchFamily="34" charset="-128"/>
                <a:cs typeface="+mn-cs"/>
              </a:rPr>
              <a:t> reduce the quantity of sensor readings. This is typically performed by breaking the continuous data into windows of certain duration.</a:t>
            </a:r>
          </a:p>
          <a:p>
            <a:r>
              <a:rPr lang="en-US" sz="1200" kern="1200" baseline="0" dirty="0" smtClean="0">
                <a:solidFill>
                  <a:schemeClr val="tx1"/>
                </a:solidFill>
                <a:latin typeface="+mn-lt"/>
                <a:ea typeface="MS PGothic" pitchFamily="34" charset="-128"/>
                <a:cs typeface="+mn-cs"/>
              </a:rPr>
              <a:t>In this work, we experimented with one second </a:t>
            </a:r>
            <a:r>
              <a:rPr lang="en-US" sz="1200" kern="1200" baseline="0" dirty="0" smtClean="0">
                <a:solidFill>
                  <a:schemeClr val="tx1"/>
                </a:solidFill>
                <a:latin typeface="+mn-lt"/>
                <a:ea typeface="MS PGothic" pitchFamily="34" charset="-128"/>
                <a:cs typeface="+mn-cs"/>
              </a:rPr>
              <a:t>window </a:t>
            </a:r>
            <a:r>
              <a:rPr lang="en-US" sz="1200" kern="1200" baseline="0" dirty="0" smtClean="0">
                <a:solidFill>
                  <a:schemeClr val="tx1"/>
                </a:solidFill>
                <a:latin typeface="+mn-lt"/>
                <a:ea typeface="MS PGothic" pitchFamily="34" charset="-128"/>
                <a:cs typeface="+mn-cs"/>
              </a:rPr>
              <a:t>which is overlapped by one half of the window length. Hence, each window is a single instance, but any given data point contributes to two instances. </a:t>
            </a:r>
            <a:endParaRPr lang="en-US" sz="1200" kern="1200" dirty="0" smtClean="0">
              <a:solidFill>
                <a:schemeClr val="tx1"/>
              </a:solidFill>
              <a:latin typeface="+mn-lt"/>
              <a:ea typeface="MS PGothic" pitchFamily="34" charset="-128"/>
              <a:cs typeface="+mn-cs"/>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9</a:t>
            </a:fld>
            <a:endParaRPr lang="zh-CN"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4.png"/>
          <p:cNvPicPr>
            <a:picLocks noChangeAspect="1"/>
          </p:cNvPicPr>
          <p:nvPr userDrawn="1"/>
        </p:nvPicPr>
        <p:blipFill>
          <a:blip r:embed="rId2" cstate="print"/>
          <a:srcRect/>
          <a:stretch>
            <a:fillRect/>
          </a:stretch>
        </p:blipFill>
        <p:spPr bwMode="auto">
          <a:xfrm>
            <a:off x="0" y="981075"/>
            <a:ext cx="9144000" cy="5389563"/>
          </a:xfrm>
          <a:prstGeom prst="rect">
            <a:avLst/>
          </a:prstGeom>
          <a:noFill/>
          <a:ln w="9525">
            <a:noFill/>
            <a:miter lim="800000"/>
            <a:headEnd/>
            <a:tailEnd/>
          </a:ln>
        </p:spPr>
      </p:pic>
      <p:sp>
        <p:nvSpPr>
          <p:cNvPr id="5" name="Freeform 107"/>
          <p:cNvSpPr>
            <a:spLocks/>
          </p:cNvSpPr>
          <p:nvPr userDrawn="1"/>
        </p:nvSpPr>
        <p:spPr bwMode="ltGray">
          <a:xfrm>
            <a:off x="0" y="1792288"/>
            <a:ext cx="9097963" cy="341312"/>
          </a:xfrm>
          <a:custGeom>
            <a:avLst/>
            <a:gdLst>
              <a:gd name="T0" fmla="*/ 0 w 5731"/>
              <a:gd name="T1" fmla="*/ 0 h 808"/>
              <a:gd name="T2" fmla="*/ 19 w 5731"/>
              <a:gd name="T3" fmla="*/ 279 h 808"/>
              <a:gd name="T4" fmla="*/ 1824 w 5731"/>
              <a:gd name="T5" fmla="*/ 739 h 808"/>
              <a:gd name="T6" fmla="*/ 3946 w 5731"/>
              <a:gd name="T7" fmla="*/ 695 h 808"/>
              <a:gd name="T8" fmla="*/ 5731 w 5731"/>
              <a:gd name="T9" fmla="*/ 297 h 808"/>
              <a:gd name="T10" fmla="*/ 5722 w 5731"/>
              <a:gd name="T11" fmla="*/ 153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zh-CN" altLang="en-US">
              <a:latin typeface="Arial" pitchFamily="34" charset="0"/>
            </a:endParaRPr>
          </a:p>
        </p:txBody>
      </p:sp>
      <p:grpSp>
        <p:nvGrpSpPr>
          <p:cNvPr id="6" name="Group 89"/>
          <p:cNvGrpSpPr>
            <a:grpSpLocks/>
          </p:cNvGrpSpPr>
          <p:nvPr userDrawn="1"/>
        </p:nvGrpSpPr>
        <p:grpSpPr bwMode="auto">
          <a:xfrm>
            <a:off x="0" y="1"/>
            <a:ext cx="9144001" cy="2089150"/>
            <a:chOff x="0" y="0"/>
            <a:chExt cx="5760" cy="1316"/>
          </a:xfrm>
          <a:gradFill>
            <a:gsLst>
              <a:gs pos="0">
                <a:schemeClr val="accent1"/>
              </a:gs>
              <a:gs pos="100000">
                <a:schemeClr val="bg1">
                  <a:gamma/>
                  <a:tint val="0"/>
                  <a:invGamma/>
                </a:schemeClr>
              </a:gs>
            </a:gsLst>
            <a:lin ang="5400000" scaled="1"/>
          </a:gradFill>
        </p:grpSpPr>
        <p:grpSp>
          <p:nvGrpSpPr>
            <p:cNvPr id="7" name="Group 90"/>
            <p:cNvGrpSpPr>
              <a:grpSpLocks/>
            </p:cNvGrpSpPr>
            <p:nvPr/>
          </p:nvGrpSpPr>
          <p:grpSpPr bwMode="auto">
            <a:xfrm flipV="1">
              <a:off x="18" y="0"/>
              <a:ext cx="5742" cy="1128"/>
              <a:chOff x="0" y="2640"/>
              <a:chExt cx="5760" cy="1680"/>
            </a:xfrm>
            <a:grpFill/>
          </p:grpSpPr>
          <p:sp>
            <p:nvSpPr>
              <p:cNvPr id="9" name="Rectangle 91"/>
              <p:cNvSpPr>
                <a:spLocks noChangeArrowheads="1"/>
              </p:cNvSpPr>
              <p:nvPr/>
            </p:nvSpPr>
            <p:spPr bwMode="ltGray">
              <a:xfrm>
                <a:off x="0" y="2640"/>
                <a:ext cx="5760" cy="1680"/>
              </a:xfrm>
              <a:prstGeom prst="rect">
                <a:avLst/>
              </a:prstGeom>
              <a:grpFill/>
              <a:ln w="9525">
                <a:noFill/>
                <a:miter lim="800000"/>
                <a:headEnd/>
                <a:tailEnd/>
              </a:ln>
              <a:effectLst/>
            </p:spPr>
            <p:txBody>
              <a:bodyPr wrap="none" anchor="ctr"/>
              <a:lstStyle/>
              <a:p>
                <a:pPr>
                  <a:defRPr/>
                </a:pPr>
                <a:endParaRPr lang="zh-CN" altLang="en-US">
                  <a:ea typeface="+mn-ea"/>
                </a:endParaRPr>
              </a:p>
            </p:txBody>
          </p:sp>
          <p:sp>
            <p:nvSpPr>
              <p:cNvPr id="10" name="Rectangle 92"/>
              <p:cNvSpPr>
                <a:spLocks noChangeArrowheads="1"/>
              </p:cNvSpPr>
              <p:nvPr/>
            </p:nvSpPr>
            <p:spPr bwMode="ltGray">
              <a:xfrm>
                <a:off x="0" y="2640"/>
                <a:ext cx="5760" cy="96"/>
              </a:xfrm>
              <a:prstGeom prst="rect">
                <a:avLst/>
              </a:prstGeom>
              <a:grpFill/>
              <a:ln w="9525">
                <a:noFill/>
                <a:miter lim="800000"/>
                <a:headEnd/>
                <a:tailEnd/>
              </a:ln>
              <a:effectLst/>
            </p:spPr>
            <p:txBody>
              <a:bodyPr wrap="none" anchor="ctr"/>
              <a:lstStyle/>
              <a:p>
                <a:pPr>
                  <a:defRPr/>
                </a:pPr>
                <a:endParaRPr lang="zh-CN" altLang="en-US">
                  <a:ea typeface="+mn-ea"/>
                </a:endParaRPr>
              </a:p>
            </p:txBody>
          </p:sp>
        </p:grpSp>
        <p:sp>
          <p:nvSpPr>
            <p:cNvPr id="8" name="Freeform 93"/>
            <p:cNvSpPr>
              <a:spLocks/>
            </p:cNvSpPr>
            <p:nvPr/>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grpFill/>
            <a:ln w="9525">
              <a:noFill/>
              <a:round/>
              <a:headEnd/>
              <a:tailEnd/>
            </a:ln>
            <a:effectLst/>
          </p:spPr>
          <p:txBody>
            <a:bodyPr/>
            <a:lstStyle/>
            <a:p>
              <a:pPr>
                <a:defRPr/>
              </a:pPr>
              <a:endParaRPr lang="zh-CN" altLang="en-US">
                <a:ea typeface="+mn-ea"/>
              </a:endParaRPr>
            </a:p>
          </p:txBody>
        </p:sp>
      </p:grpSp>
      <p:grpSp>
        <p:nvGrpSpPr>
          <p:cNvPr id="11" name="Group 89"/>
          <p:cNvGrpSpPr>
            <a:grpSpLocks/>
          </p:cNvGrpSpPr>
          <p:nvPr userDrawn="1"/>
        </p:nvGrpSpPr>
        <p:grpSpPr bwMode="auto">
          <a:xfrm rot="10800000">
            <a:off x="-1" y="4768850"/>
            <a:ext cx="9144001" cy="2089150"/>
            <a:chOff x="0" y="0"/>
            <a:chExt cx="5760" cy="1316"/>
          </a:xfrm>
          <a:gradFill>
            <a:gsLst>
              <a:gs pos="0">
                <a:schemeClr val="accent1"/>
              </a:gs>
              <a:gs pos="100000">
                <a:schemeClr val="bg1">
                  <a:gamma/>
                  <a:tint val="0"/>
                  <a:invGamma/>
                </a:schemeClr>
              </a:gs>
            </a:gsLst>
            <a:lin ang="5400000" scaled="1"/>
          </a:gradFill>
        </p:grpSpPr>
        <p:grpSp>
          <p:nvGrpSpPr>
            <p:cNvPr id="12" name="Group 90"/>
            <p:cNvGrpSpPr>
              <a:grpSpLocks/>
            </p:cNvGrpSpPr>
            <p:nvPr/>
          </p:nvGrpSpPr>
          <p:grpSpPr bwMode="auto">
            <a:xfrm flipV="1">
              <a:off x="18" y="0"/>
              <a:ext cx="5742" cy="1128"/>
              <a:chOff x="0" y="2640"/>
              <a:chExt cx="5760" cy="1680"/>
            </a:xfrm>
            <a:grpFill/>
          </p:grpSpPr>
          <p:sp>
            <p:nvSpPr>
              <p:cNvPr id="14" name="Rectangle 91"/>
              <p:cNvSpPr>
                <a:spLocks noChangeArrowheads="1"/>
              </p:cNvSpPr>
              <p:nvPr/>
            </p:nvSpPr>
            <p:spPr bwMode="ltGray">
              <a:xfrm>
                <a:off x="0" y="2640"/>
                <a:ext cx="5760" cy="1680"/>
              </a:xfrm>
              <a:prstGeom prst="rect">
                <a:avLst/>
              </a:prstGeom>
              <a:grpFill/>
              <a:ln w="9525">
                <a:noFill/>
                <a:miter lim="800000"/>
                <a:headEnd/>
                <a:tailEnd/>
              </a:ln>
              <a:effectLst/>
            </p:spPr>
            <p:txBody>
              <a:bodyPr wrap="none" anchor="ctr"/>
              <a:lstStyle/>
              <a:p>
                <a:pPr>
                  <a:defRPr/>
                </a:pPr>
                <a:endParaRPr lang="zh-CN" altLang="en-US">
                  <a:ea typeface="+mn-ea"/>
                </a:endParaRPr>
              </a:p>
            </p:txBody>
          </p:sp>
          <p:sp>
            <p:nvSpPr>
              <p:cNvPr id="15" name="Rectangle 92"/>
              <p:cNvSpPr>
                <a:spLocks noChangeArrowheads="1"/>
              </p:cNvSpPr>
              <p:nvPr/>
            </p:nvSpPr>
            <p:spPr bwMode="ltGray">
              <a:xfrm>
                <a:off x="0" y="2640"/>
                <a:ext cx="5760" cy="96"/>
              </a:xfrm>
              <a:prstGeom prst="rect">
                <a:avLst/>
              </a:prstGeom>
              <a:grpFill/>
              <a:ln w="9525">
                <a:noFill/>
                <a:miter lim="800000"/>
                <a:headEnd/>
                <a:tailEnd/>
              </a:ln>
              <a:effectLst/>
            </p:spPr>
            <p:txBody>
              <a:bodyPr wrap="none" anchor="ctr"/>
              <a:lstStyle/>
              <a:p>
                <a:pPr>
                  <a:defRPr/>
                </a:pPr>
                <a:endParaRPr lang="zh-CN" altLang="en-US">
                  <a:ea typeface="+mn-ea"/>
                </a:endParaRPr>
              </a:p>
            </p:txBody>
          </p:sp>
        </p:grpSp>
        <p:sp>
          <p:nvSpPr>
            <p:cNvPr id="13" name="Freeform 93"/>
            <p:cNvSpPr>
              <a:spLocks/>
            </p:cNvSpPr>
            <p:nvPr/>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grpFill/>
            <a:ln w="9525">
              <a:noFill/>
              <a:round/>
              <a:headEnd/>
              <a:tailEnd/>
            </a:ln>
            <a:effectLst/>
          </p:spPr>
          <p:txBody>
            <a:bodyPr/>
            <a:lstStyle/>
            <a:p>
              <a:pPr>
                <a:defRPr/>
              </a:pPr>
              <a:endParaRPr lang="zh-CN" altLang="en-US">
                <a:ea typeface="+mn-ea"/>
              </a:endParaRPr>
            </a:p>
          </p:txBody>
        </p:sp>
      </p:grpSp>
      <p:grpSp>
        <p:nvGrpSpPr>
          <p:cNvPr id="16" name="Group 101"/>
          <p:cNvGrpSpPr>
            <a:grpSpLocks/>
          </p:cNvGrpSpPr>
          <p:nvPr userDrawn="1"/>
        </p:nvGrpSpPr>
        <p:grpSpPr bwMode="auto">
          <a:xfrm>
            <a:off x="0" y="0"/>
            <a:ext cx="9144000" cy="6867525"/>
            <a:chOff x="0" y="0"/>
            <a:chExt cx="5760" cy="4326"/>
          </a:xfrm>
        </p:grpSpPr>
        <p:sp>
          <p:nvSpPr>
            <p:cNvPr id="17"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a:defRPr/>
              </a:pPr>
              <a:endParaRPr lang="zh-CN" altLang="en-US">
                <a:latin typeface="Arial" pitchFamily="34" charset="0"/>
              </a:endParaRPr>
            </a:p>
          </p:txBody>
        </p:sp>
        <p:sp>
          <p:nvSpPr>
            <p:cNvPr id="18" name="Freeform 103"/>
            <p:cNvSpPr>
              <a:spLocks/>
            </p:cNvSpPr>
            <p:nvPr/>
          </p:nvSpPr>
          <p:spPr bwMode="white">
            <a:xfrm>
              <a:off x="3"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zh-CN" altLang="en-US">
                <a:latin typeface="Arial" pitchFamily="34" charset="0"/>
              </a:endParaRPr>
            </a:p>
          </p:txBody>
        </p:sp>
        <p:sp>
          <p:nvSpPr>
            <p:cNvPr id="19" name="Freeform 104"/>
            <p:cNvSpPr>
              <a:spLocks/>
            </p:cNvSpPr>
            <p:nvPr/>
          </p:nvSpPr>
          <p:spPr bwMode="white">
            <a:xfrm rot="-5408600">
              <a:off x="-47"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zh-CN" altLang="en-US">
                <a:latin typeface="Arial" pitchFamily="34" charset="0"/>
              </a:endParaRPr>
            </a:p>
          </p:txBody>
        </p:sp>
        <p:sp>
          <p:nvSpPr>
            <p:cNvPr id="20" name="Freeform 105"/>
            <p:cNvSpPr>
              <a:spLocks/>
            </p:cNvSpPr>
            <p:nvPr/>
          </p:nvSpPr>
          <p:spPr bwMode="white">
            <a:xfrm>
              <a:off x="5520" y="3978"/>
              <a:ext cx="240" cy="348"/>
            </a:xfrm>
            <a:custGeom>
              <a:avLst/>
              <a:gdLst>
                <a:gd name="T0" fmla="*/ 246 w 246"/>
                <a:gd name="T1" fmla="*/ 0 h 348"/>
                <a:gd name="T2" fmla="*/ 164 w 246"/>
                <a:gd name="T3" fmla="*/ 196 h 348"/>
                <a:gd name="T4" fmla="*/ 84 w 246"/>
                <a:gd name="T5" fmla="*/ 282 h 348"/>
                <a:gd name="T6" fmla="*/ 0 w 246"/>
                <a:gd name="T7" fmla="*/ 342 h 348"/>
                <a:gd name="T8" fmla="*/ 24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a:defRPr/>
              </a:pPr>
              <a:endParaRPr lang="zh-CN" altLang="en-US">
                <a:latin typeface="Arial" pitchFamily="34" charset="0"/>
              </a:endParaRPr>
            </a:p>
          </p:txBody>
        </p:sp>
        <p:sp>
          <p:nvSpPr>
            <p:cNvPr id="21" name="Freeform 106"/>
            <p:cNvSpPr>
              <a:spLocks/>
            </p:cNvSpPr>
            <p:nvPr/>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zh-CN" altLang="en-US">
                <a:latin typeface="Arial" pitchFamily="34" charset="0"/>
              </a:endParaRPr>
            </a:p>
          </p:txBody>
        </p:sp>
      </p:grpSp>
      <p:sp>
        <p:nvSpPr>
          <p:cNvPr id="3074" name="Rectangle 2"/>
          <p:cNvSpPr>
            <a:spLocks noGrp="1" noChangeArrowheads="1"/>
          </p:cNvSpPr>
          <p:nvPr>
            <p:ph type="ctrTitle"/>
          </p:nvPr>
        </p:nvSpPr>
        <p:spPr>
          <a:xfrm>
            <a:off x="533400" y="2286000"/>
            <a:ext cx="5181600" cy="2286000"/>
          </a:xfrm>
        </p:spPr>
        <p:txBody>
          <a:bodyPr/>
          <a:lstStyle>
            <a:lvl1pPr algn="l">
              <a:defRPr sz="4000" b="1"/>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bwMode="white">
          <a:xfrm>
            <a:off x="1600200" y="5410200"/>
            <a:ext cx="6324600" cy="533400"/>
          </a:xfrm>
          <a:prstGeom prst="rect">
            <a:avLst/>
          </a:prstGeom>
        </p:spPr>
        <p:txBody>
          <a:bodyPr/>
          <a:lstStyle>
            <a:lvl1pPr marL="0" indent="0" algn="ctr">
              <a:buFont typeface="Wingdings" pitchFamily="2" charset="2"/>
              <a:buNone/>
              <a:defRPr sz="1800" b="0">
                <a:solidFill>
                  <a:schemeClr val="tx1"/>
                </a:solidFill>
              </a:defRPr>
            </a:lvl1pPr>
          </a:lstStyle>
          <a:p>
            <a:r>
              <a:rPr lang="zh-CN" altLang="en-US" dirty="0" smtClean="0"/>
              <a:t>单击此处编辑母版副标题样式</a:t>
            </a:r>
            <a:endParaRPr lang="en-US" altLang="zh-CN"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竖排标题 1"/>
          <p:cNvSpPr>
            <a:spLocks noGrp="1"/>
          </p:cNvSpPr>
          <p:nvPr>
            <p:ph type="title" orient="vert"/>
          </p:nvPr>
        </p:nvSpPr>
        <p:spPr>
          <a:xfrm>
            <a:off x="6762750" y="980728"/>
            <a:ext cx="2152650" cy="5267672"/>
          </a:xfrm>
        </p:spPr>
        <p:txBody>
          <a:bodyPr vert="eaVert"/>
          <a:lstStyle>
            <a:lvl1pPr>
              <a:defRPr>
                <a:solidFill>
                  <a:schemeClr val="tx1"/>
                </a:solidFill>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304800" y="980728"/>
            <a:ext cx="6305550" cy="5267672"/>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CD08193F-976A-41E2-A6BF-6C43186DFB05}" type="slidenum">
              <a:rPr lang="en-US" altLang="zh-CN"/>
              <a:pPr>
                <a:defRPr/>
              </a:pPr>
              <a:t>‹#›</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表格">
    <p:spTree>
      <p:nvGrpSpPr>
        <p:cNvPr id="1" name=""/>
        <p:cNvGrpSpPr/>
        <p:nvPr/>
      </p:nvGrpSpPr>
      <p:grpSpPr>
        <a:xfrm>
          <a:off x="0" y="0"/>
          <a:ext cx="0" cy="0"/>
          <a:chOff x="0" y="0"/>
          <a:chExt cx="0" cy="0"/>
        </a:xfrm>
      </p:grpSpPr>
      <p:sp>
        <p:nvSpPr>
          <p:cNvPr id="3" name="表格占位符 2"/>
          <p:cNvSpPr>
            <a:spLocks noGrp="1"/>
          </p:cNvSpPr>
          <p:nvPr>
            <p:ph type="tbl" idx="1"/>
          </p:nvPr>
        </p:nvSpPr>
        <p:spPr>
          <a:xfrm>
            <a:off x="304800" y="1371600"/>
            <a:ext cx="8610600" cy="4876800"/>
          </a:xfrm>
          <a:prstGeom prst="rect">
            <a:avLst/>
          </a:prstGeom>
        </p:spPr>
        <p:txBody>
          <a:bodyPr/>
          <a:lstStyle>
            <a:lvl1pPr>
              <a:defRPr>
                <a:solidFill>
                  <a:schemeClr val="tx2"/>
                </a:solidFill>
              </a:defRPr>
            </a:lvl1pPr>
          </a:lstStyle>
          <a:p>
            <a:pPr lvl="0"/>
            <a:r>
              <a:rPr lang="zh-CN" altLang="en-US" noProof="0" dirty="0" smtClean="0"/>
              <a:t>单击图标添加表格</a:t>
            </a:r>
            <a:endParaRPr lang="zh-CN" altLang="en-US" noProof="0" dirty="0"/>
          </a:p>
        </p:txBody>
      </p:sp>
      <p:sp>
        <p:nvSpPr>
          <p:cNvPr id="7" name="标题 1"/>
          <p:cNvSpPr>
            <a:spLocks noGrp="1"/>
          </p:cNvSpPr>
          <p:nvPr>
            <p:ph type="title"/>
          </p:nvPr>
        </p:nvSpPr>
        <p:spPr>
          <a:xfrm>
            <a:off x="838200" y="44624"/>
            <a:ext cx="8077200" cy="563563"/>
          </a:xfrm>
        </p:spPr>
        <p:txBody>
          <a:bodyPr/>
          <a:lstStyle/>
          <a:p>
            <a:r>
              <a:rPr lang="zh-CN" altLang="en-US" smtClean="0"/>
              <a:t>单击此处编辑母版标题样式</a:t>
            </a:r>
            <a:endParaRPr lang="zh-CN" altLang="en-US"/>
          </a:p>
        </p:txBody>
      </p:sp>
      <p:sp>
        <p:nvSpPr>
          <p:cNvPr id="4"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FCCD72FC-F54A-4AA2-A098-A00589129CEB}" type="slidenum">
              <a:rPr lang="en-US" altLang="zh-CN"/>
              <a:pPr>
                <a:defRPr/>
              </a:pPr>
              <a:t>‹#›</a:t>
            </a:fld>
            <a:endParaRPr lang="en-US" altLang="zh-CN"/>
          </a:p>
        </p:txBody>
      </p:sp>
      <p:sp>
        <p:nvSpPr>
          <p:cNvPr id="5"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51520" y="1340768"/>
            <a:ext cx="8610600" cy="48768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7C03B55D-BDE7-4FDA-849D-593B63D3AED7}" type="slidenum">
              <a:rPr lang="en-US" altLang="zh-CN"/>
              <a:pPr>
                <a:defRPr/>
              </a:pPr>
              <a:t>‹#›</a:t>
            </a:fld>
            <a:endParaRPr lang="en-US" altLang="zh-CN"/>
          </a:p>
        </p:txBody>
      </p:sp>
      <p:sp>
        <p:nvSpPr>
          <p:cNvPr id="5"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5"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A2800073-DEF9-4BCD-9A9B-E3367751FBE9}" type="slidenum">
              <a:rPr lang="en-US" altLang="zh-CN"/>
              <a:pPr>
                <a:defRPr/>
              </a:pPr>
              <a:t>‹#›</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371600"/>
            <a:ext cx="4229100" cy="4876800"/>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86300" y="1371600"/>
            <a:ext cx="4229100" cy="4876800"/>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4"/>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62ACE0D1-02FA-44E3-A1A2-9EB31C10B377}" type="slidenum">
              <a:rPr lang="en-US" altLang="zh-CN"/>
              <a:pPr>
                <a:defRPr/>
              </a:pPr>
              <a:t>‹#›</a:t>
            </a:fld>
            <a:endParaRPr lang="en-US" altLang="zh-CN"/>
          </a:p>
        </p:txBody>
      </p:sp>
      <p:sp>
        <p:nvSpPr>
          <p:cNvPr id="6" name="页脚占位符 6"/>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灯片编号占位符 6"/>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987CE1C6-8322-4A01-AE18-4CAB19C50C61}" type="slidenum">
              <a:rPr lang="en-US" altLang="zh-CN"/>
              <a:pPr>
                <a:defRPr/>
              </a:pPr>
              <a:t>‹#›</a:t>
            </a:fld>
            <a:endParaRPr lang="en-US" altLang="zh-CN"/>
          </a:p>
        </p:txBody>
      </p:sp>
      <p:sp>
        <p:nvSpPr>
          <p:cNvPr id="9" name="页脚占位符 8"/>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D68FAB55-808D-4C91-B83F-75E2A570B636}" type="slidenum">
              <a:rPr lang="en-US" altLang="zh-CN"/>
              <a:pPr>
                <a:defRPr/>
              </a:pPr>
              <a:t>‹#›</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标题 1"/>
          <p:cNvSpPr>
            <a:spLocks noGrp="1"/>
          </p:cNvSpPr>
          <p:nvPr>
            <p:ph type="title"/>
          </p:nvPr>
        </p:nvSpPr>
        <p:spPr>
          <a:xfrm>
            <a:off x="457200" y="826790"/>
            <a:ext cx="3008313" cy="1162050"/>
          </a:xfrm>
        </p:spPr>
        <p:txBody>
          <a:bodyPr anchor="b"/>
          <a:lstStyle>
            <a:lvl1pPr algn="l">
              <a:defRPr sz="2000" b="1">
                <a:solidFill>
                  <a:schemeClr val="tx2"/>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816247"/>
            <a:ext cx="5111750" cy="5565081"/>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978297"/>
            <a:ext cx="3008313" cy="4403031"/>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6" name="灯片编号占位符 4"/>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4FEEA1B1-870C-418F-B39F-FD31F446B50E}" type="slidenum">
              <a:rPr lang="en-US" altLang="zh-CN"/>
              <a:pPr>
                <a:defRPr/>
              </a:pPr>
              <a:t>‹#›</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标题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764703"/>
            <a:ext cx="5486400" cy="3962871"/>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smtClean="0"/>
              <a:t>单击图标添加图片</a:t>
            </a:r>
            <a:endParaRPr lang="zh-CN" altLang="en-US" noProof="0" dirty="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6" name="灯片编号占位符 4"/>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364708B2-7C96-4EE6-8CD8-D9FACC5E377F}" type="slidenum">
              <a:rPr lang="en-US" altLang="zh-CN"/>
              <a:pPr>
                <a:defRPr/>
              </a:pPr>
              <a:t>‹#›</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1520" y="1144488"/>
            <a:ext cx="8610600" cy="4876800"/>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4CEC319D-493F-441D-A16D-ACD01D8318D9}" type="slidenum">
              <a:rPr lang="en-US" altLang="zh-CN"/>
              <a:pPr>
                <a:defRPr/>
              </a:pPr>
              <a:t>‹#›</a:t>
            </a:fld>
            <a:endParaRPr lang="en-US" altLang="zh-CN"/>
          </a:p>
        </p:txBody>
      </p:sp>
      <p:sp>
        <p:nvSpPr>
          <p:cNvPr id="5"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bg1">
                <a:gamma/>
                <a:tint val="0"/>
                <a:invGamma/>
              </a:schemeClr>
            </a:gs>
          </a:gsLst>
          <a:lin ang="5400000" scaled="1"/>
          <a:tileRect/>
        </a:gradFill>
        <a:effectLst/>
      </p:bgPr>
    </p:bg>
    <p:spTree>
      <p:nvGrpSpPr>
        <p:cNvPr id="1" name=""/>
        <p:cNvGrpSpPr/>
        <p:nvPr/>
      </p:nvGrpSpPr>
      <p:grpSpPr>
        <a:xfrm>
          <a:off x="0" y="0"/>
          <a:ext cx="0" cy="0"/>
          <a:chOff x="0" y="0"/>
          <a:chExt cx="0" cy="0"/>
        </a:xfrm>
      </p:grpSpPr>
      <p:pic>
        <p:nvPicPr>
          <p:cNvPr id="17" name="Picture 75" descr="59018 _1"/>
          <p:cNvPicPr>
            <a:picLocks noChangeAspect="1" noChangeArrowheads="1"/>
          </p:cNvPicPr>
          <p:nvPr/>
        </p:nvPicPr>
        <p:blipFill>
          <a:blip r:embed="rId13" cstate="print"/>
          <a:srcRect/>
          <a:stretch>
            <a:fillRect/>
          </a:stretch>
        </p:blipFill>
        <p:spPr bwMode="auto">
          <a:xfrm>
            <a:off x="0" y="3530600"/>
            <a:ext cx="2603500" cy="3327400"/>
          </a:xfrm>
          <a:prstGeom prst="rect">
            <a:avLst/>
          </a:prstGeom>
          <a:noFill/>
          <a:ln w="9525">
            <a:noFill/>
            <a:miter lim="800000"/>
            <a:headEnd/>
            <a:tailEnd/>
          </a:ln>
        </p:spPr>
      </p:pic>
      <p:pic>
        <p:nvPicPr>
          <p:cNvPr id="2051" name="Picture 74" descr="Medical Perspectives_EyeWire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8" name="Line 92"/>
          <p:cNvSpPr>
            <a:spLocks noChangeShapeType="1"/>
          </p:cNvSpPr>
          <p:nvPr/>
        </p:nvSpPr>
        <p:spPr bwMode="auto">
          <a:xfrm>
            <a:off x="425450" y="6524625"/>
            <a:ext cx="8353425" cy="0"/>
          </a:xfrm>
          <a:prstGeom prst="line">
            <a:avLst/>
          </a:prstGeom>
          <a:noFill/>
          <a:ln w="9525">
            <a:solidFill>
              <a:schemeClr val="tx1"/>
            </a:solidFill>
            <a:round/>
            <a:headEnd/>
            <a:tailEnd/>
          </a:ln>
        </p:spPr>
        <p:txBody>
          <a:bodyPr/>
          <a:lstStyle/>
          <a:p>
            <a:pPr>
              <a:defRPr/>
            </a:pPr>
            <a:endParaRPr lang="zh-CN" altLang="en-US">
              <a:latin typeface="Arial" pitchFamily="34" charset="0"/>
            </a:endParaRPr>
          </a:p>
        </p:txBody>
      </p:sp>
      <p:sp>
        <p:nvSpPr>
          <p:cNvPr id="1118" name="Rectangle 94"/>
          <p:cNvSpPr>
            <a:spLocks noGrp="1" noChangeArrowheads="1"/>
          </p:cNvSpPr>
          <p:nvPr>
            <p:ph type="ftr" sz="quarter" idx="3"/>
          </p:nvPr>
        </p:nvSpPr>
        <p:spPr bwMode="auto">
          <a:xfrm>
            <a:off x="5943600" y="6477000"/>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n-lt"/>
                <a:ea typeface="宋体" charset="-122"/>
                <a:cs typeface="+mn-cs"/>
              </a:defRPr>
            </a:lvl1pPr>
          </a:lstStyle>
          <a:p>
            <a:pPr>
              <a:defRPr/>
            </a:pPr>
            <a:endParaRPr lang="en-US" altLang="zh-CN"/>
          </a:p>
        </p:txBody>
      </p:sp>
      <p:pic>
        <p:nvPicPr>
          <p:cNvPr id="2054" name="图片 17" descr="图片3.png"/>
          <p:cNvPicPr>
            <a:picLocks noChangeAspect="1"/>
          </p:cNvPicPr>
          <p:nvPr/>
        </p:nvPicPr>
        <p:blipFill>
          <a:blip r:embed="rId15" cstate="print"/>
          <a:srcRect/>
          <a:stretch>
            <a:fillRect/>
          </a:stretch>
        </p:blipFill>
        <p:spPr bwMode="auto">
          <a:xfrm>
            <a:off x="0" y="-26988"/>
            <a:ext cx="9144000" cy="1052513"/>
          </a:xfrm>
          <a:prstGeom prst="rect">
            <a:avLst/>
          </a:prstGeom>
          <a:noFill/>
          <a:ln w="9525">
            <a:noFill/>
            <a:miter lim="800000"/>
            <a:headEnd/>
            <a:tailEnd/>
          </a:ln>
        </p:spPr>
      </p:pic>
      <p:sp>
        <p:nvSpPr>
          <p:cNvPr id="2055" name="Rectangle 2"/>
          <p:cNvSpPr>
            <a:spLocks noGrp="1" noChangeArrowheads="1"/>
          </p:cNvSpPr>
          <p:nvPr>
            <p:ph type="title"/>
          </p:nvPr>
        </p:nvSpPr>
        <p:spPr bwMode="white">
          <a:xfrm>
            <a:off x="838200" y="44450"/>
            <a:ext cx="8077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r" rtl="0" eaLnBrk="0" fontAlgn="base" hangingPunct="0">
        <a:spcBef>
          <a:spcPct val="0"/>
        </a:spcBef>
        <a:spcAft>
          <a:spcPct val="0"/>
        </a:spcAft>
        <a:defRPr sz="3200">
          <a:solidFill>
            <a:schemeClr val="bg1"/>
          </a:solidFill>
          <a:latin typeface="+mj-lt"/>
          <a:ea typeface="MS PGothic" pitchFamily="34" charset="-128"/>
          <a:cs typeface="+mj-cs"/>
        </a:defRPr>
      </a:lvl1pPr>
      <a:lvl2pPr algn="r" rtl="0" eaLnBrk="0" fontAlgn="base" hangingPunct="0">
        <a:spcBef>
          <a:spcPct val="0"/>
        </a:spcBef>
        <a:spcAft>
          <a:spcPct val="0"/>
        </a:spcAft>
        <a:defRPr sz="3200">
          <a:solidFill>
            <a:schemeClr val="bg1"/>
          </a:solidFill>
          <a:latin typeface="Verdana" pitchFamily="34" charset="0"/>
          <a:ea typeface="MS PGothic" pitchFamily="34" charset="-128"/>
        </a:defRPr>
      </a:lvl2pPr>
      <a:lvl3pPr algn="r" rtl="0" eaLnBrk="0" fontAlgn="base" hangingPunct="0">
        <a:spcBef>
          <a:spcPct val="0"/>
        </a:spcBef>
        <a:spcAft>
          <a:spcPct val="0"/>
        </a:spcAft>
        <a:defRPr sz="3200">
          <a:solidFill>
            <a:schemeClr val="bg1"/>
          </a:solidFill>
          <a:latin typeface="Verdana" pitchFamily="34" charset="0"/>
          <a:ea typeface="MS PGothic" pitchFamily="34" charset="-128"/>
        </a:defRPr>
      </a:lvl3pPr>
      <a:lvl4pPr algn="r" rtl="0" eaLnBrk="0" fontAlgn="base" hangingPunct="0">
        <a:spcBef>
          <a:spcPct val="0"/>
        </a:spcBef>
        <a:spcAft>
          <a:spcPct val="0"/>
        </a:spcAft>
        <a:defRPr sz="3200">
          <a:solidFill>
            <a:schemeClr val="bg1"/>
          </a:solidFill>
          <a:latin typeface="Verdana" pitchFamily="34" charset="0"/>
          <a:ea typeface="MS PGothic" pitchFamily="34" charset="-128"/>
        </a:defRPr>
      </a:lvl4pPr>
      <a:lvl5pPr algn="r" rtl="0" eaLnBrk="0" fontAlgn="base" hangingPunct="0">
        <a:spcBef>
          <a:spcPct val="0"/>
        </a:spcBef>
        <a:spcAft>
          <a:spcPct val="0"/>
        </a:spcAft>
        <a:defRPr sz="3200">
          <a:solidFill>
            <a:schemeClr val="bg1"/>
          </a:solidFill>
          <a:latin typeface="Verdana" pitchFamily="34" charset="0"/>
          <a:ea typeface="MS PGothic" pitchFamily="34" charset="-128"/>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charset="0"/>
          <a:ea typeface="MS PGothic" pitchFamily="34" charset="-128"/>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204864"/>
            <a:ext cx="6120680" cy="2592288"/>
          </a:xfrm>
        </p:spPr>
        <p:txBody>
          <a:bodyPr/>
          <a:lstStyle/>
          <a:p>
            <a:pPr eaLnBrk="1" hangingPunct="1">
              <a:defRPr/>
            </a:pPr>
            <a:r>
              <a:rPr lang="en-US" altLang="zh-CN" sz="3600" dirty="0" smtClean="0">
                <a:solidFill>
                  <a:schemeClr val="accent1">
                    <a:lumMod val="20000"/>
                    <a:lumOff val="80000"/>
                  </a:schemeClr>
                </a:solidFill>
                <a:latin typeface="+mj-ea"/>
                <a:ea typeface="+mj-ea"/>
                <a:cs typeface="Vrinda" pitchFamily="34" charset="0"/>
              </a:rPr>
              <a:t>Smartphone-based Activity Recognition for Pervasive Healthcare</a:t>
            </a:r>
            <a:br>
              <a:rPr lang="en-US" altLang="zh-CN" sz="3600" dirty="0" smtClean="0">
                <a:solidFill>
                  <a:schemeClr val="accent1">
                    <a:lumMod val="20000"/>
                    <a:lumOff val="80000"/>
                  </a:schemeClr>
                </a:solidFill>
                <a:latin typeface="+mj-ea"/>
                <a:ea typeface="+mj-ea"/>
                <a:cs typeface="Vrinda" pitchFamily="34" charset="0"/>
              </a:rPr>
            </a:br>
            <a:r>
              <a:rPr lang="en-US" altLang="zh-CN" sz="2400" dirty="0" smtClean="0">
                <a:solidFill>
                  <a:schemeClr val="accent1">
                    <a:lumMod val="20000"/>
                    <a:lumOff val="80000"/>
                  </a:schemeClr>
                </a:solidFill>
                <a:latin typeface="+mj-ea"/>
                <a:ea typeface="+mj-ea"/>
                <a:cs typeface="Vrinda" pitchFamily="34" charset="0"/>
              </a:rPr>
              <a:t>- Utilizing Cloud Infrastructure for Data Modeling</a:t>
            </a:r>
            <a:endParaRPr lang="en-US" altLang="zh-CN" sz="3600" dirty="0">
              <a:solidFill>
                <a:schemeClr val="accent1">
                  <a:lumMod val="20000"/>
                  <a:lumOff val="80000"/>
                </a:schemeClr>
              </a:solidFill>
              <a:latin typeface="+mj-ea"/>
              <a:ea typeface="+mj-ea"/>
              <a:cs typeface="Vrinda" pitchFamily="34" charset="0"/>
            </a:endParaRPr>
          </a:p>
        </p:txBody>
      </p:sp>
      <p:sp>
        <p:nvSpPr>
          <p:cNvPr id="14339" name="Rectangle 3"/>
          <p:cNvSpPr>
            <a:spLocks noGrp="1" noChangeArrowheads="1"/>
          </p:cNvSpPr>
          <p:nvPr>
            <p:ph type="subTitle" idx="1"/>
          </p:nvPr>
        </p:nvSpPr>
        <p:spPr>
          <a:xfrm>
            <a:off x="1752600" y="5486400"/>
            <a:ext cx="56388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err="1" smtClean="0">
                <a:ea typeface="宋体" pitchFamily="2" charset="-122"/>
              </a:rPr>
              <a:t>Bingchuan</a:t>
            </a:r>
            <a:r>
              <a:rPr lang="en-US" altLang="zh-CN" dirty="0" smtClean="0">
                <a:ea typeface="宋体" pitchFamily="2" charset="-122"/>
              </a:rPr>
              <a:t> Yuan, John Herbert</a:t>
            </a:r>
          </a:p>
          <a:p>
            <a:pPr eaLnBrk="1" hangingPunct="1"/>
            <a:r>
              <a:rPr lang="en-US" altLang="zh-CN" dirty="0" smtClean="0">
                <a:ea typeface="宋体" pitchFamily="2" charset="-122"/>
              </a:rPr>
              <a:t>University College Cork, Ireland</a:t>
            </a:r>
          </a:p>
        </p:txBody>
      </p:sp>
      <p:pic>
        <p:nvPicPr>
          <p:cNvPr id="4" name="图片 3" descr="未标题-2.png"/>
          <p:cNvPicPr>
            <a:picLocks noChangeAspect="1"/>
          </p:cNvPicPr>
          <p:nvPr/>
        </p:nvPicPr>
        <p:blipFill>
          <a:blip r:embed="rId3" cstate="print"/>
          <a:stretch>
            <a:fillRect/>
          </a:stretch>
        </p:blipFill>
        <p:spPr>
          <a:xfrm>
            <a:off x="6588224" y="5517232"/>
            <a:ext cx="546032" cy="685714"/>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Feature Extraction</a:t>
            </a: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10</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graphicFrame>
        <p:nvGraphicFramePr>
          <p:cNvPr id="9" name="Table 8"/>
          <p:cNvGraphicFramePr>
            <a:graphicFrameLocks noGrp="1"/>
          </p:cNvGraphicFramePr>
          <p:nvPr/>
        </p:nvGraphicFramePr>
        <p:xfrm>
          <a:off x="179512" y="2348880"/>
          <a:ext cx="8784976" cy="3505200"/>
        </p:xfrm>
        <a:graphic>
          <a:graphicData uri="http://schemas.openxmlformats.org/drawingml/2006/table">
            <a:tbl>
              <a:tblPr firstRow="1" bandRow="1">
                <a:tableStyleId>{C4B1156A-380E-4F78-BDF5-A606A8083BF9}</a:tableStyleId>
              </a:tblPr>
              <a:tblGrid>
                <a:gridCol w="1669871"/>
                <a:gridCol w="1815078"/>
                <a:gridCol w="1815078"/>
                <a:gridCol w="3484949"/>
              </a:tblGrid>
              <a:tr h="370840">
                <a:tc>
                  <a:txBody>
                    <a:bodyPr/>
                    <a:lstStyle/>
                    <a:p>
                      <a:pPr algn="ctr"/>
                      <a:r>
                        <a:rPr lang="en-US" sz="1800" kern="1200" baseline="0" dirty="0" smtClean="0">
                          <a:solidFill>
                            <a:schemeClr val="tx2"/>
                          </a:solidFill>
                        </a:rPr>
                        <a:t>Feature</a:t>
                      </a:r>
                      <a:endParaRPr lang="en-US" dirty="0">
                        <a:solidFill>
                          <a:schemeClr val="tx2"/>
                        </a:solidFill>
                      </a:endParaRPr>
                    </a:p>
                  </a:txBody>
                  <a:tcPr/>
                </a:tc>
                <a:tc>
                  <a:txBody>
                    <a:bodyPr/>
                    <a:lstStyle/>
                    <a:p>
                      <a:pPr algn="ctr"/>
                      <a:r>
                        <a:rPr lang="en-US" dirty="0" smtClean="0">
                          <a:solidFill>
                            <a:schemeClr val="tx2"/>
                          </a:solidFill>
                        </a:rPr>
                        <a:t>Trunk Acceleration</a:t>
                      </a:r>
                      <a:endParaRPr lang="en-US" dirty="0">
                        <a:solidFill>
                          <a:schemeClr val="tx2"/>
                        </a:solidFill>
                      </a:endParaRPr>
                    </a:p>
                  </a:txBody>
                  <a:tcPr/>
                </a:tc>
                <a:tc>
                  <a:txBody>
                    <a:bodyPr/>
                    <a:lstStyle/>
                    <a:p>
                      <a:pPr algn="ctr"/>
                      <a:r>
                        <a:rPr lang="en-US" sz="1800" kern="1200" baseline="0" dirty="0" smtClean="0">
                          <a:solidFill>
                            <a:schemeClr val="tx2"/>
                          </a:solidFill>
                        </a:rPr>
                        <a:t>Thigh Acceleration</a:t>
                      </a:r>
                      <a:endParaRPr lang="en-US" dirty="0">
                        <a:solidFill>
                          <a:schemeClr val="tx2"/>
                        </a:solidFill>
                      </a:endParaRPr>
                    </a:p>
                  </a:txBody>
                  <a:tcPr/>
                </a:tc>
                <a:tc>
                  <a:txBody>
                    <a:bodyPr/>
                    <a:lstStyle/>
                    <a:p>
                      <a:pPr algn="ctr"/>
                      <a:r>
                        <a:rPr lang="en-US" sz="1800" kern="1200" baseline="0" dirty="0" smtClean="0">
                          <a:solidFill>
                            <a:schemeClr val="tx2"/>
                          </a:solidFill>
                        </a:rPr>
                        <a:t>Thigh Orientation</a:t>
                      </a:r>
                      <a:endParaRPr lang="en-US" dirty="0">
                        <a:solidFill>
                          <a:schemeClr val="tx2"/>
                        </a:solidFill>
                      </a:endParaRPr>
                    </a:p>
                  </a:txBody>
                  <a:tcPr/>
                </a:tc>
              </a:tr>
              <a:tr h="370840">
                <a:tc>
                  <a:txBody>
                    <a:bodyPr/>
                    <a:lstStyle/>
                    <a:p>
                      <a:pPr algn="ctr"/>
                      <a:r>
                        <a:rPr lang="en-US" sz="1800" kern="1200" dirty="0" smtClean="0">
                          <a:solidFill>
                            <a:schemeClr val="tx2"/>
                          </a:solidFill>
                        </a:rPr>
                        <a:t>Min</a:t>
                      </a:r>
                      <a:endParaRPr lang="en-US" dirty="0">
                        <a:solidFill>
                          <a:schemeClr val="tx2"/>
                        </a:solidFill>
                      </a:endParaRPr>
                    </a:p>
                  </a:txBody>
                  <a:tcPr/>
                </a:tc>
                <a:tc>
                  <a:txBody>
                    <a:bodyPr/>
                    <a:lstStyle/>
                    <a:p>
                      <a:pPr algn="ctr"/>
                      <a:r>
                        <a:rPr lang="es-ES" sz="1800" kern="1200" dirty="0" smtClean="0">
                          <a:solidFill>
                            <a:schemeClr val="tx2"/>
                          </a:solidFill>
                        </a:rPr>
                        <a:t>X, Y, Z, |ACC|</a:t>
                      </a:r>
                      <a:endParaRPr lang="en-US"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algn="ctr"/>
                      <a:r>
                        <a:rPr lang="en-US" sz="1800" kern="1200" dirty="0" smtClean="0">
                          <a:solidFill>
                            <a:schemeClr val="tx2"/>
                          </a:solidFill>
                        </a:rPr>
                        <a:t>Azimuth, Pitch, Roll, |GYRO|</a:t>
                      </a:r>
                      <a:endParaRPr lang="en-US" dirty="0">
                        <a:solidFill>
                          <a:schemeClr val="tx2"/>
                        </a:solidFill>
                      </a:endParaRPr>
                    </a:p>
                  </a:txBody>
                  <a:tcPr/>
                </a:tc>
              </a:tr>
              <a:tr h="370840">
                <a:tc>
                  <a:txBody>
                    <a:bodyPr/>
                    <a:lstStyle/>
                    <a:p>
                      <a:pPr algn="ctr"/>
                      <a:r>
                        <a:rPr lang="en-US" sz="1800" kern="1200" dirty="0" smtClean="0">
                          <a:solidFill>
                            <a:schemeClr val="tx2"/>
                          </a:solidFill>
                        </a:rPr>
                        <a:t>Max</a:t>
                      </a:r>
                      <a:endParaRPr lang="en-US"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algn="ctr"/>
                      <a:r>
                        <a:rPr lang="en-US" sz="1800" kern="1200" dirty="0" smtClean="0">
                          <a:solidFill>
                            <a:schemeClr val="tx2"/>
                          </a:solidFill>
                        </a:rPr>
                        <a:t>Azimuth, Pitch, Roll, |GYRO|</a:t>
                      </a:r>
                      <a:endParaRPr lang="en-US" dirty="0">
                        <a:solidFill>
                          <a:schemeClr val="tx2"/>
                        </a:solidFill>
                      </a:endParaRPr>
                    </a:p>
                  </a:txBody>
                  <a:tcPr/>
                </a:tc>
              </a:tr>
              <a:tr h="370840">
                <a:tc>
                  <a:txBody>
                    <a:bodyPr/>
                    <a:lstStyle/>
                    <a:p>
                      <a:pPr algn="ctr"/>
                      <a:r>
                        <a:rPr lang="en-US" sz="1800" kern="1200" dirty="0" smtClean="0">
                          <a:solidFill>
                            <a:schemeClr val="tx2"/>
                          </a:solidFill>
                        </a:rPr>
                        <a:t>Mean</a:t>
                      </a:r>
                      <a:endParaRPr lang="en-US"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algn="ctr"/>
                      <a:r>
                        <a:rPr lang="en-US" sz="1800" kern="1200" dirty="0" smtClean="0">
                          <a:solidFill>
                            <a:schemeClr val="tx2"/>
                          </a:solidFill>
                        </a:rPr>
                        <a:t>Azimuth, Pitch, Roll, |GYRO|</a:t>
                      </a:r>
                      <a:endParaRPr lang="en-US" dirty="0">
                        <a:solidFill>
                          <a:schemeClr val="tx2"/>
                        </a:solidFill>
                      </a:endParaRPr>
                    </a:p>
                  </a:txBody>
                  <a:tcPr/>
                </a:tc>
              </a:tr>
              <a:tr h="370840">
                <a:tc>
                  <a:txBody>
                    <a:bodyPr/>
                    <a:lstStyle/>
                    <a:p>
                      <a:pPr algn="ctr"/>
                      <a:r>
                        <a:rPr lang="en-US" sz="1800" kern="1200" dirty="0" smtClean="0">
                          <a:solidFill>
                            <a:schemeClr val="tx2"/>
                          </a:solidFill>
                        </a:rPr>
                        <a:t>Standard Deviation</a:t>
                      </a:r>
                      <a:endParaRPr lang="en-US"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X, Y, Z, |ACC|</a:t>
                      </a:r>
                      <a:endParaRPr lang="en-US" dirty="0" smtClean="0">
                        <a:solidFill>
                          <a:schemeClr val="tx2"/>
                        </a:solidFill>
                      </a:endParaRPr>
                    </a:p>
                  </a:txBody>
                  <a:tcPr/>
                </a:tc>
                <a:tc>
                  <a:txBody>
                    <a:bodyPr/>
                    <a:lstStyle/>
                    <a:p>
                      <a:pPr algn="ctr"/>
                      <a:r>
                        <a:rPr lang="en-US" sz="1800" kern="1200" dirty="0" smtClean="0">
                          <a:solidFill>
                            <a:schemeClr val="tx2"/>
                          </a:solidFill>
                        </a:rPr>
                        <a:t>Azimuth, Pitch, Roll, |GYRO|</a:t>
                      </a:r>
                      <a:endParaRPr lang="en-US" dirty="0">
                        <a:solidFill>
                          <a:schemeClr val="tx2"/>
                        </a:solidFill>
                      </a:endParaRPr>
                    </a:p>
                  </a:txBody>
                  <a:tcPr/>
                </a:tc>
              </a:tr>
              <a:tr h="370840">
                <a:tc>
                  <a:txBody>
                    <a:bodyPr/>
                    <a:lstStyle/>
                    <a:p>
                      <a:pPr algn="ctr"/>
                      <a:r>
                        <a:rPr lang="en-US" sz="1800" kern="1200" dirty="0" smtClean="0">
                          <a:solidFill>
                            <a:schemeClr val="tx2"/>
                          </a:solidFill>
                        </a:rPr>
                        <a:t>Zero Cross</a:t>
                      </a:r>
                      <a:endParaRPr lang="en-US" dirty="0">
                        <a:solidFill>
                          <a:schemeClr val="tx2"/>
                        </a:solidFill>
                      </a:endParaRPr>
                    </a:p>
                  </a:txBody>
                  <a:tcPr/>
                </a:tc>
                <a:tc>
                  <a:txBody>
                    <a:bodyPr/>
                    <a:lstStyle/>
                    <a:p>
                      <a:pPr algn="ctr"/>
                      <a:r>
                        <a:rPr lang="es-ES" sz="1800" kern="1200" dirty="0" smtClean="0">
                          <a:solidFill>
                            <a:schemeClr val="tx2"/>
                          </a:solidFill>
                        </a:rPr>
                        <a:t>X, Y, Z</a:t>
                      </a:r>
                      <a:endParaRPr lang="en-US" dirty="0">
                        <a:solidFill>
                          <a:schemeClr val="tx2"/>
                        </a:solidFill>
                      </a:endParaRPr>
                    </a:p>
                  </a:txBody>
                  <a:tcPr/>
                </a:tc>
                <a:tc>
                  <a:txBody>
                    <a:bodyPr/>
                    <a:lstStyle/>
                    <a:p>
                      <a:pPr algn="ctr"/>
                      <a:r>
                        <a:rPr lang="es-ES" sz="1800" kern="1200" dirty="0" smtClean="0">
                          <a:solidFill>
                            <a:schemeClr val="tx2"/>
                          </a:solidFill>
                        </a:rPr>
                        <a:t>X, Y, Z</a:t>
                      </a:r>
                      <a:endParaRPr lang="en-US" dirty="0">
                        <a:solidFill>
                          <a:schemeClr val="tx2"/>
                        </a:solidFill>
                      </a:endParaRPr>
                    </a:p>
                  </a:txBody>
                  <a:tcPr/>
                </a:tc>
                <a:tc>
                  <a:txBody>
                    <a:bodyPr/>
                    <a:lstStyle/>
                    <a:p>
                      <a:pPr algn="ctr"/>
                      <a:r>
                        <a:rPr lang="en-US" sz="1800" kern="1200" dirty="0" smtClean="0">
                          <a:solidFill>
                            <a:schemeClr val="tx2"/>
                          </a:solidFill>
                        </a:rPr>
                        <a:t>Azimuth, Pitch, Roll</a:t>
                      </a:r>
                      <a:endParaRPr lang="en-US" dirty="0">
                        <a:solidFill>
                          <a:schemeClr val="tx2"/>
                        </a:solidFill>
                      </a:endParaRPr>
                    </a:p>
                  </a:txBody>
                  <a:tcPr/>
                </a:tc>
              </a:tr>
              <a:tr h="370840">
                <a:tc>
                  <a:txBody>
                    <a:bodyPr/>
                    <a:lstStyle/>
                    <a:p>
                      <a:pPr algn="ctr"/>
                      <a:r>
                        <a:rPr lang="en-US" sz="1800" kern="1200" dirty="0" smtClean="0">
                          <a:solidFill>
                            <a:schemeClr val="tx2"/>
                          </a:solidFill>
                        </a:rPr>
                        <a:t>Mean Cross</a:t>
                      </a:r>
                      <a:endParaRPr lang="en-US"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|ACC|</a:t>
                      </a:r>
                      <a:endParaRPr lang="en-US"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|ACC|</a:t>
                      </a:r>
                      <a:endParaRPr lang="en-US"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2"/>
                          </a:solidFill>
                        </a:rPr>
                        <a:t>|GYRO|</a:t>
                      </a:r>
                      <a:endParaRPr lang="en-US" dirty="0" smtClean="0">
                        <a:solidFill>
                          <a:schemeClr val="tx2"/>
                        </a:solidFill>
                      </a:endParaRPr>
                    </a:p>
                  </a:txBody>
                  <a:tcPr/>
                </a:tc>
              </a:tr>
              <a:tr h="370840">
                <a:tc>
                  <a:txBody>
                    <a:bodyPr/>
                    <a:lstStyle/>
                    <a:p>
                      <a:pPr algn="ctr"/>
                      <a:r>
                        <a:rPr lang="en-US" sz="1800" kern="1200" dirty="0" smtClean="0">
                          <a:solidFill>
                            <a:schemeClr val="tx2"/>
                          </a:solidFill>
                        </a:rPr>
                        <a:t>Angular</a:t>
                      </a:r>
                      <a:endParaRPr lang="en-US" dirty="0">
                        <a:solidFill>
                          <a:schemeClr val="tx2"/>
                        </a:solidFill>
                      </a:endParaRPr>
                    </a:p>
                  </a:txBody>
                  <a:tcPr/>
                </a:tc>
                <a:tc>
                  <a:txBody>
                    <a:bodyPr/>
                    <a:lstStyle/>
                    <a:p>
                      <a:pPr algn="ctr"/>
                      <a:r>
                        <a:rPr lang="es-ES" sz="1800" kern="1200" dirty="0" smtClean="0">
                          <a:solidFill>
                            <a:schemeClr val="tx2"/>
                          </a:solidFill>
                        </a:rPr>
                        <a:t>X, Y, Z</a:t>
                      </a:r>
                      <a:endParaRPr lang="en-US" dirty="0">
                        <a:solidFill>
                          <a:schemeClr val="tx2"/>
                        </a:solidFill>
                      </a:endParaRPr>
                    </a:p>
                  </a:txBody>
                  <a:tcPr/>
                </a:tc>
                <a:tc>
                  <a:txBody>
                    <a:bodyPr/>
                    <a:lstStyle/>
                    <a:p>
                      <a:pPr algn="ctr"/>
                      <a:r>
                        <a:rPr lang="es-ES" sz="1800" kern="1200" dirty="0" smtClean="0">
                          <a:solidFill>
                            <a:schemeClr val="tx2"/>
                          </a:solidFill>
                        </a:rPr>
                        <a:t>X, Y, Z</a:t>
                      </a:r>
                      <a:endParaRPr lang="en-US" dirty="0">
                        <a:solidFill>
                          <a:schemeClr val="tx2"/>
                        </a:solidFill>
                      </a:endParaRPr>
                    </a:p>
                  </a:txBody>
                  <a:tcPr/>
                </a:tc>
                <a:tc>
                  <a:txBody>
                    <a:bodyPr/>
                    <a:lstStyle/>
                    <a:p>
                      <a:pPr algn="ctr"/>
                      <a:endParaRPr lang="en-US" dirty="0">
                        <a:solidFill>
                          <a:schemeClr val="tx2"/>
                        </a:solidFill>
                      </a:endParaRPr>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reshold.JPG"/>
          <p:cNvPicPr>
            <a:picLocks noChangeAspect="1"/>
          </p:cNvPicPr>
          <p:nvPr/>
        </p:nvPicPr>
        <p:blipFill>
          <a:blip r:embed="rId3" cstate="print"/>
          <a:stretch>
            <a:fillRect/>
          </a:stretch>
        </p:blipFill>
        <p:spPr>
          <a:xfrm>
            <a:off x="395536" y="1915248"/>
            <a:ext cx="7126224" cy="4322064"/>
          </a:xfrm>
          <a:prstGeom prst="rect">
            <a:avLst/>
          </a:prstGeom>
        </p:spPr>
      </p:pic>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Distinguish static and dynamic Activity 	</a:t>
            </a:r>
            <a:endParaRPr lang="en-US" altLang="zh-CN"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11</a:t>
            </a:fld>
            <a:endParaRPr lang="en-US" altLang="zh-CN" dirty="0"/>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grpSp>
        <p:nvGrpSpPr>
          <p:cNvPr id="14" name="Group 13"/>
          <p:cNvGrpSpPr/>
          <p:nvPr/>
        </p:nvGrpSpPr>
        <p:grpSpPr>
          <a:xfrm>
            <a:off x="6800671" y="4162232"/>
            <a:ext cx="2372311" cy="2003072"/>
            <a:chOff x="6800671" y="4450264"/>
            <a:chExt cx="2372311" cy="2003072"/>
          </a:xfrm>
        </p:grpSpPr>
        <p:sp>
          <p:nvSpPr>
            <p:cNvPr id="10" name="Right Arrow 9"/>
            <p:cNvSpPr/>
            <p:nvPr/>
          </p:nvSpPr>
          <p:spPr>
            <a:xfrm rot="20563173">
              <a:off x="6800671" y="5034110"/>
              <a:ext cx="978408" cy="124592"/>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911977">
              <a:off x="6803468" y="5859338"/>
              <a:ext cx="978408" cy="124592"/>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08304" y="4450264"/>
              <a:ext cx="1864678" cy="369332"/>
            </a:xfrm>
            <a:prstGeom prst="rect">
              <a:avLst/>
            </a:prstGeom>
            <a:noFill/>
          </p:spPr>
          <p:txBody>
            <a:bodyPr wrap="square" rtlCol="0">
              <a:spAutoFit/>
            </a:bodyPr>
            <a:lstStyle/>
            <a:p>
              <a:r>
                <a:rPr lang="en-US" dirty="0" smtClean="0">
                  <a:solidFill>
                    <a:schemeClr val="tx2"/>
                  </a:solidFill>
                </a:rPr>
                <a:t>Dynamic Activity</a:t>
              </a:r>
              <a:endParaRPr lang="en-US" dirty="0">
                <a:solidFill>
                  <a:schemeClr val="tx2"/>
                </a:solidFill>
              </a:endParaRPr>
            </a:p>
          </p:txBody>
        </p:sp>
        <p:sp>
          <p:nvSpPr>
            <p:cNvPr id="13" name="TextBox 12"/>
            <p:cNvSpPr txBox="1"/>
            <p:nvPr/>
          </p:nvSpPr>
          <p:spPr>
            <a:xfrm>
              <a:off x="7279322" y="6084004"/>
              <a:ext cx="1864678" cy="369332"/>
            </a:xfrm>
            <a:prstGeom prst="rect">
              <a:avLst/>
            </a:prstGeom>
            <a:noFill/>
          </p:spPr>
          <p:txBody>
            <a:bodyPr wrap="square" rtlCol="0">
              <a:spAutoFit/>
            </a:bodyPr>
            <a:lstStyle/>
            <a:p>
              <a:r>
                <a:rPr lang="en-US" dirty="0" smtClean="0">
                  <a:solidFill>
                    <a:schemeClr val="tx2"/>
                  </a:solidFill>
                </a:rPr>
                <a:t>Static Activity</a:t>
              </a:r>
              <a:endParaRPr lang="en-US" dirty="0">
                <a:solidFill>
                  <a:schemeClr val="tx2"/>
                </a:solidFill>
              </a:endParaRPr>
            </a:p>
          </p:txBody>
        </p:sp>
      </p:gr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Real-time Activity Classification Using Hybrid Classifier</a:t>
            </a:r>
          </a:p>
          <a:p>
            <a:pPr eaLnBrk="1" hangingPunct="1">
              <a:buNone/>
            </a:pPr>
            <a:r>
              <a:rPr lang="en-US" altLang="zh-CN" b="0" dirty="0" smtClean="0">
                <a:ea typeface="宋体" pitchFamily="2" charset="-122"/>
              </a:rPr>
              <a:t>	</a:t>
            </a:r>
          </a:p>
          <a:p>
            <a:pPr eaLnBrk="1" hangingPunct="1">
              <a:buNone/>
            </a:pPr>
            <a:r>
              <a:rPr lang="en-US" altLang="zh-CN" sz="2400" b="0" dirty="0" smtClean="0">
                <a:ea typeface="宋体" pitchFamily="2" charset="-122"/>
              </a:rPr>
              <a:t>	- Static activity: </a:t>
            </a:r>
          </a:p>
          <a:p>
            <a:pPr eaLnBrk="1" hangingPunct="1">
              <a:buNone/>
            </a:pPr>
            <a:r>
              <a:rPr lang="en-US" altLang="zh-CN" sz="2400" b="0" dirty="0" smtClean="0">
                <a:ea typeface="宋体" pitchFamily="2" charset="-122"/>
              </a:rPr>
              <a:t>	Threshold-based method</a:t>
            </a:r>
          </a:p>
          <a:p>
            <a:pPr eaLnBrk="1" hangingPunct="1">
              <a:buNone/>
            </a:pPr>
            <a:r>
              <a:rPr lang="en-US" altLang="zh-CN" sz="2400" b="0" dirty="0" smtClean="0">
                <a:ea typeface="宋体" pitchFamily="2" charset="-122"/>
              </a:rPr>
              <a:t>	- Dynamic activity: </a:t>
            </a:r>
          </a:p>
          <a:p>
            <a:pPr eaLnBrk="1" hangingPunct="1">
              <a:buNone/>
            </a:pPr>
            <a:r>
              <a:rPr lang="en-US" altLang="zh-CN" sz="2400" b="0" dirty="0" smtClean="0">
                <a:ea typeface="宋体" pitchFamily="2" charset="-122"/>
              </a:rPr>
              <a:t>	Machine learning classification model</a:t>
            </a:r>
          </a:p>
          <a:p>
            <a:pPr eaLnBrk="1" hangingPunct="1">
              <a:buNone/>
            </a:pPr>
            <a:endParaRPr lang="en-US" altLang="zh-CN"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12</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altLang="zh-CN" b="0" dirty="0" smtClean="0">
                <a:ea typeface="宋体" pitchFamily="2" charset="-122"/>
              </a:rPr>
              <a:t>	</a:t>
            </a: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13</a:t>
            </a:fld>
            <a:endParaRPr lang="en-US" altLang="zh-CN" dirty="0"/>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grpSp>
        <p:nvGrpSpPr>
          <p:cNvPr id="11" name="Group 10"/>
          <p:cNvGrpSpPr/>
          <p:nvPr/>
        </p:nvGrpSpPr>
        <p:grpSpPr>
          <a:xfrm>
            <a:off x="539552" y="2564904"/>
            <a:ext cx="3000333" cy="1224136"/>
            <a:chOff x="6012160" y="1340768"/>
            <a:chExt cx="3000333" cy="1224136"/>
          </a:xfrm>
        </p:grpSpPr>
        <p:graphicFrame>
          <p:nvGraphicFramePr>
            <p:cNvPr id="9" name="Object 8"/>
            <p:cNvGraphicFramePr>
              <a:graphicFrameLocks noChangeAspect="1"/>
            </p:cNvGraphicFramePr>
            <p:nvPr/>
          </p:nvGraphicFramePr>
          <p:xfrm>
            <a:off x="6084168" y="1772816"/>
            <a:ext cx="2928325" cy="792088"/>
          </p:xfrm>
          <a:graphic>
            <a:graphicData uri="http://schemas.openxmlformats.org/presentationml/2006/ole">
              <p:oleObj spid="_x0000_s54274" name="Equation" r:id="rId6" imgW="1549080" imgH="419040" progId="Equation.3">
                <p:embed/>
              </p:oleObj>
            </a:graphicData>
          </a:graphic>
        </p:graphicFrame>
        <p:sp>
          <p:nvSpPr>
            <p:cNvPr id="10" name="TextBox 9"/>
            <p:cNvSpPr txBox="1"/>
            <p:nvPr/>
          </p:nvSpPr>
          <p:spPr>
            <a:xfrm>
              <a:off x="6012160" y="1340768"/>
              <a:ext cx="2514471" cy="461665"/>
            </a:xfrm>
            <a:prstGeom prst="rect">
              <a:avLst/>
            </a:prstGeom>
            <a:noFill/>
          </p:spPr>
          <p:txBody>
            <a:bodyPr wrap="none" rtlCol="0">
              <a:spAutoFit/>
            </a:bodyPr>
            <a:lstStyle/>
            <a:p>
              <a:r>
                <a:rPr lang="en-US" sz="2400" dirty="0" smtClean="0">
                  <a:solidFill>
                    <a:schemeClr val="tx2"/>
                  </a:solidFill>
                </a:rPr>
                <a:t>Inclination Angle:</a:t>
              </a:r>
              <a:endParaRPr lang="en-US" sz="2400" dirty="0">
                <a:solidFill>
                  <a:schemeClr val="tx2"/>
                </a:solidFill>
              </a:endParaRPr>
            </a:p>
          </p:txBody>
        </p:sp>
      </p:grpSp>
      <p:sp>
        <p:nvSpPr>
          <p:cNvPr id="12" name="内容占位符 2"/>
          <p:cNvSpPr txBox="1">
            <a:spLocks/>
          </p:cNvSpPr>
          <p:nvPr/>
        </p:nvSpPr>
        <p:spPr bwMode="auto">
          <a:xfrm>
            <a:off x="403225" y="1493168"/>
            <a:ext cx="8641656" cy="487747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800" b="1" i="0" u="none" strike="noStrike" kern="0" cap="none" spc="0" normalizeH="0" baseline="0" noProof="0" dirty="0" smtClean="0">
                <a:ln>
                  <a:noFill/>
                </a:ln>
                <a:solidFill>
                  <a:schemeClr val="tx2"/>
                </a:solidFill>
                <a:effectLst/>
                <a:uLnTx/>
                <a:uFillTx/>
                <a:latin typeface="+mn-lt"/>
                <a:ea typeface="MS PGothic" pitchFamily="34" charset="-128"/>
                <a:cs typeface="+mn-cs"/>
              </a:rPr>
              <a:t>Static Activity</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pitchFamily="2" charset="-122"/>
                <a:cs typeface="+mn-cs"/>
              </a:rPr>
              <a:t>	</a:t>
            </a:r>
          </a:p>
        </p:txBody>
      </p:sp>
      <p:graphicFrame>
        <p:nvGraphicFramePr>
          <p:cNvPr id="13" name="Object 12"/>
          <p:cNvGraphicFramePr>
            <a:graphicFrameLocks noChangeAspect="1"/>
          </p:cNvGraphicFramePr>
          <p:nvPr/>
        </p:nvGraphicFramePr>
        <p:xfrm>
          <a:off x="3495588" y="476672"/>
          <a:ext cx="5468900" cy="6309320"/>
        </p:xfrm>
        <a:graphic>
          <a:graphicData uri="http://schemas.openxmlformats.org/presentationml/2006/ole">
            <p:oleObj spid="_x0000_s54276" name="Visio" r:id="rId7" imgW="7344792" imgH="8474458" progId="Visio.Drawing.11">
              <p:embed/>
            </p:oleObj>
          </a:graphicData>
        </a:graphic>
      </p:graphicFrame>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Dynamic Activity</a:t>
            </a:r>
          </a:p>
          <a:p>
            <a:pPr eaLnBrk="1" hangingPunct="1">
              <a:buNone/>
            </a:pPr>
            <a:r>
              <a:rPr lang="en-US" altLang="zh-CN" b="0" dirty="0" smtClean="0">
                <a:ea typeface="宋体" pitchFamily="2" charset="-122"/>
              </a:rPr>
              <a:t>	</a:t>
            </a:r>
          </a:p>
          <a:p>
            <a:pPr eaLnBrk="1" hangingPunct="1">
              <a:buNone/>
            </a:pPr>
            <a:r>
              <a:rPr lang="en-US" altLang="zh-CN" b="0" dirty="0" smtClean="0">
                <a:ea typeface="宋体" pitchFamily="2" charset="-122"/>
              </a:rPr>
              <a:t>	</a:t>
            </a:r>
            <a:r>
              <a:rPr lang="en-US" altLang="zh-CN" sz="2400" b="0" dirty="0" err="1" smtClean="0">
                <a:ea typeface="宋体" pitchFamily="2" charset="-122"/>
              </a:rPr>
              <a:t>Weka</a:t>
            </a:r>
            <a:r>
              <a:rPr lang="en-US" altLang="zh-CN" sz="2400" b="0" dirty="0" smtClean="0">
                <a:ea typeface="宋体" pitchFamily="2" charset="-122"/>
              </a:rPr>
              <a:t>* for data mining</a:t>
            </a:r>
          </a:p>
          <a:p>
            <a:pPr eaLnBrk="1" hangingPunct="1">
              <a:buNone/>
            </a:pPr>
            <a:r>
              <a:rPr lang="en-US" sz="2400" b="0" dirty="0" smtClean="0">
                <a:ea typeface="宋体" pitchFamily="2" charset="-122"/>
              </a:rPr>
              <a:t>	</a:t>
            </a:r>
            <a:r>
              <a:rPr lang="en-US" sz="2400" b="0" dirty="0" smtClean="0"/>
              <a:t>Machine learning algorithms:</a:t>
            </a:r>
          </a:p>
          <a:p>
            <a:pPr eaLnBrk="1" hangingPunct="1">
              <a:buNone/>
            </a:pPr>
            <a:r>
              <a:rPr lang="en-US" altLang="zh-CN" sz="2400" b="0" dirty="0" smtClean="0">
                <a:ea typeface="宋体" pitchFamily="2" charset="-122"/>
              </a:rPr>
              <a:t>	- </a:t>
            </a:r>
            <a:r>
              <a:rPr lang="en-US" sz="2400" b="0" dirty="0" smtClean="0"/>
              <a:t>Bayesian Network</a:t>
            </a:r>
          </a:p>
          <a:p>
            <a:pPr eaLnBrk="1" hangingPunct="1">
              <a:buNone/>
            </a:pPr>
            <a:r>
              <a:rPr lang="en-US" altLang="zh-CN" sz="2400" b="0" dirty="0" smtClean="0">
                <a:ea typeface="宋体" pitchFamily="2" charset="-122"/>
              </a:rPr>
              <a:t>	- </a:t>
            </a:r>
            <a:r>
              <a:rPr lang="en-US" sz="2400" b="0" dirty="0" smtClean="0"/>
              <a:t>Decision Tree</a:t>
            </a:r>
          </a:p>
          <a:p>
            <a:pPr eaLnBrk="1" hangingPunct="1">
              <a:buNone/>
            </a:pPr>
            <a:r>
              <a:rPr lang="en-US" altLang="zh-CN" sz="2400" b="0" dirty="0" smtClean="0">
                <a:ea typeface="宋体" pitchFamily="2" charset="-122"/>
              </a:rPr>
              <a:t>	- </a:t>
            </a:r>
            <a:r>
              <a:rPr lang="en-US" sz="2400" b="0" dirty="0" smtClean="0"/>
              <a:t>K-Nearest Neighbor</a:t>
            </a:r>
          </a:p>
          <a:p>
            <a:pPr eaLnBrk="1" hangingPunct="1">
              <a:buNone/>
            </a:pPr>
            <a:r>
              <a:rPr lang="en-US" altLang="zh-CN" sz="2400" b="0" dirty="0" smtClean="0">
                <a:ea typeface="宋体" pitchFamily="2" charset="-122"/>
              </a:rPr>
              <a:t>	-</a:t>
            </a:r>
            <a:r>
              <a:rPr lang="en-US" sz="2400" b="0" dirty="0" smtClean="0"/>
              <a:t> Neural Network</a:t>
            </a:r>
            <a:endParaRPr lang="en-US" altLang="zh-CN" sz="2400" b="0" dirty="0" smtClean="0">
              <a:ea typeface="宋体" pitchFamily="2" charset="-122"/>
            </a:endParaRPr>
          </a:p>
          <a:p>
            <a:pPr eaLnBrk="1" hangingPunct="1">
              <a:buNone/>
            </a:pPr>
            <a:r>
              <a:rPr lang="en-US" altLang="zh-CN" b="0" dirty="0" smtClean="0">
                <a:ea typeface="宋体" pitchFamily="2" charset="-122"/>
              </a:rPr>
              <a:t>	</a:t>
            </a: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14</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9" name="TextBox 8"/>
          <p:cNvSpPr txBox="1"/>
          <p:nvPr/>
        </p:nvSpPr>
        <p:spPr>
          <a:xfrm>
            <a:off x="1043608" y="6165304"/>
            <a:ext cx="6514797" cy="338554"/>
          </a:xfrm>
          <a:prstGeom prst="rect">
            <a:avLst/>
          </a:prstGeom>
          <a:noFill/>
        </p:spPr>
        <p:txBody>
          <a:bodyPr wrap="none" rtlCol="0">
            <a:spAutoFit/>
          </a:bodyPr>
          <a:lstStyle/>
          <a:p>
            <a:r>
              <a:rPr lang="en-US" sz="1600" dirty="0" smtClean="0">
                <a:solidFill>
                  <a:schemeClr val="tx2"/>
                </a:solidFill>
              </a:rPr>
              <a:t>* </a:t>
            </a:r>
            <a:r>
              <a:rPr lang="en-US" sz="1600" dirty="0" err="1" smtClean="0">
                <a:solidFill>
                  <a:schemeClr val="tx2"/>
                </a:solidFill>
              </a:rPr>
              <a:t>Weka</a:t>
            </a:r>
            <a:r>
              <a:rPr lang="en-US" sz="1600" dirty="0" smtClean="0">
                <a:solidFill>
                  <a:schemeClr val="tx2"/>
                </a:solidFill>
              </a:rPr>
              <a:t> 3: Data Mining Software (Developed by University of Waikato)</a:t>
            </a:r>
            <a:endParaRPr lang="en-US" sz="1600" dirty="0">
              <a:solidFill>
                <a:schemeClr val="tx2"/>
              </a:solidFill>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Transition of Activity States </a:t>
            </a:r>
            <a:r>
              <a:rPr lang="en-US" altLang="zh-CN" b="0" dirty="0" smtClean="0">
                <a:ea typeface="宋体" pitchFamily="2" charset="-122"/>
              </a:rPr>
              <a:t>	</a:t>
            </a:r>
          </a:p>
          <a:p>
            <a:pPr eaLnBrk="1" hangingPunct="1">
              <a:buNone/>
            </a:pPr>
            <a:r>
              <a:rPr lang="en-US" altLang="zh-CN" b="0" dirty="0" smtClean="0">
                <a:ea typeface="宋体" pitchFamily="2" charset="-122"/>
              </a:rPr>
              <a:t>	</a:t>
            </a: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r>
              <a:rPr lang="en-US" altLang="zh-CN" b="0" dirty="0" smtClean="0">
                <a:ea typeface="宋体" pitchFamily="2" charset="-122"/>
              </a:rPr>
              <a:t>	</a:t>
            </a:r>
          </a:p>
          <a:p>
            <a:pPr eaLnBrk="1" hangingPunct="1">
              <a:buNone/>
            </a:pPr>
            <a:r>
              <a:rPr lang="en-US" altLang="zh-CN" sz="2000" b="0" dirty="0" smtClean="0">
                <a:ea typeface="宋体" pitchFamily="2" charset="-122"/>
              </a:rPr>
              <a:t>	</a:t>
            </a:r>
          </a:p>
          <a:p>
            <a:pPr eaLnBrk="1" hangingPunct="1">
              <a:buNone/>
            </a:pPr>
            <a:r>
              <a:rPr lang="en-US" altLang="zh-CN" sz="2000" b="0" dirty="0" smtClean="0">
                <a:ea typeface="宋体" pitchFamily="2" charset="-122"/>
              </a:rPr>
              <a:t>	S</a:t>
            </a:r>
            <a:r>
              <a:rPr lang="en-US" altLang="zh-CN" sz="2000" b="0" baseline="-25000" dirty="0" smtClean="0">
                <a:ea typeface="宋体" pitchFamily="2" charset="-122"/>
              </a:rPr>
              <a:t>0</a:t>
            </a:r>
            <a:r>
              <a:rPr lang="en-US" altLang="zh-CN" sz="2000" b="0" dirty="0" smtClean="0">
                <a:ea typeface="宋体" pitchFamily="2" charset="-122"/>
              </a:rPr>
              <a:t>: </a:t>
            </a:r>
            <a:r>
              <a:rPr lang="en-US" sz="2000" b="0" dirty="0" smtClean="0"/>
              <a:t>Transitional State</a:t>
            </a:r>
          </a:p>
          <a:p>
            <a:pPr>
              <a:buNone/>
            </a:pPr>
            <a:r>
              <a:rPr lang="en-US" sz="2000" dirty="0" smtClean="0"/>
              <a:t>	</a:t>
            </a:r>
            <a:r>
              <a:rPr lang="en-US" sz="2000" b="0" dirty="0" smtClean="0"/>
              <a:t>S</a:t>
            </a:r>
            <a:r>
              <a:rPr lang="en-US" altLang="zh-CN" sz="2000" b="0" baseline="-25000" dirty="0" smtClean="0">
                <a:ea typeface="宋体" pitchFamily="2" charset="-122"/>
              </a:rPr>
              <a:t>1</a:t>
            </a:r>
            <a:r>
              <a:rPr lang="en-US" sz="2000" b="0" dirty="0" smtClean="0"/>
              <a:t>-S</a:t>
            </a:r>
            <a:r>
              <a:rPr lang="en-US" altLang="zh-CN" sz="2000" b="0" baseline="-25000" dirty="0" smtClean="0">
                <a:ea typeface="宋体" pitchFamily="2" charset="-122"/>
              </a:rPr>
              <a:t>5</a:t>
            </a:r>
            <a:r>
              <a:rPr lang="en-US" sz="2000" b="0" dirty="0" smtClean="0"/>
              <a:t>: State of each activity</a:t>
            </a:r>
          </a:p>
          <a:p>
            <a:pPr>
              <a:buNone/>
            </a:pPr>
            <a:r>
              <a:rPr lang="en-US" altLang="zh-CN" sz="2000" b="0" baseline="-25000" dirty="0" smtClean="0">
                <a:ea typeface="宋体" pitchFamily="2" charset="-122"/>
              </a:rPr>
              <a:t>	</a:t>
            </a:r>
            <a:r>
              <a:rPr lang="en-US" altLang="zh-CN" sz="2000" b="0" dirty="0" smtClean="0"/>
              <a:t>R: Transition Rule</a:t>
            </a:r>
            <a:endParaRPr lang="en-US" altLang="zh-CN" b="0" dirty="0" smtClean="0"/>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15</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pic>
        <p:nvPicPr>
          <p:cNvPr id="13" name="Picture 12" descr="Transition.png"/>
          <p:cNvPicPr>
            <a:picLocks noChangeAspect="1"/>
          </p:cNvPicPr>
          <p:nvPr/>
        </p:nvPicPr>
        <p:blipFill>
          <a:blip r:embed="rId5" cstate="print"/>
          <a:stretch>
            <a:fillRect/>
          </a:stretch>
        </p:blipFill>
        <p:spPr>
          <a:xfrm>
            <a:off x="3779912" y="1676400"/>
            <a:ext cx="5619750" cy="5181600"/>
          </a:xfrm>
          <a:prstGeom prst="rect">
            <a:avLst/>
          </a:prstGeom>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IE" altLang="zh-CN" sz="3600" dirty="0" smtClean="0"/>
              <a:t>Cloud-based Data Modeling</a:t>
            </a:r>
            <a:endParaRPr lang="en-US" altLang="zh-CN" sz="2000" dirty="0" smtClean="0">
              <a:ea typeface="宋体" pitchFamily="2" charset="-122"/>
            </a:endParaRPr>
          </a:p>
        </p:txBody>
      </p:sp>
      <p:sp>
        <p:nvSpPr>
          <p:cNvPr id="20484" name="内容占位符 2"/>
          <p:cNvSpPr>
            <a:spLocks noGrp="1"/>
          </p:cNvSpPr>
          <p:nvPr>
            <p:ph idx="1"/>
          </p:nvPr>
        </p:nvSpPr>
        <p:spPr bwMode="auto">
          <a:xfrm>
            <a:off x="250824" y="1340768"/>
            <a:ext cx="8713663"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Activity Data Modeling </a:t>
            </a:r>
            <a:r>
              <a:rPr lang="en-US" altLang="zh-CN" b="0" dirty="0" smtClean="0">
                <a:ea typeface="宋体" pitchFamily="2" charset="-122"/>
              </a:rPr>
              <a:t>	</a:t>
            </a:r>
          </a:p>
          <a:p>
            <a:pPr>
              <a:lnSpc>
                <a:spcPts val="3500"/>
              </a:lnSpc>
              <a:buNone/>
              <a:tabLst>
                <a:tab pos="114300" algn="l"/>
                <a:tab pos="317500" algn="l"/>
                <a:tab pos="406400" algn="l"/>
                <a:tab pos="622300" algn="l"/>
                <a:tab pos="977900" algn="l"/>
              </a:tabLst>
            </a:pPr>
            <a:r>
              <a:rPr lang="en-US" altLang="zh-CN" b="0" dirty="0" smtClean="0"/>
              <a:t>		</a:t>
            </a:r>
          </a:p>
          <a:p>
            <a:pPr>
              <a:lnSpc>
                <a:spcPts val="3500"/>
              </a:lnSpc>
              <a:buNone/>
              <a:tabLst>
                <a:tab pos="114300" algn="l"/>
                <a:tab pos="317500" algn="l"/>
                <a:tab pos="406400" algn="l"/>
                <a:tab pos="622300" algn="l"/>
                <a:tab pos="977900" algn="l"/>
              </a:tabLst>
            </a:pPr>
            <a:r>
              <a:rPr lang="en-US" altLang="zh-CN" b="0" dirty="0" smtClean="0"/>
              <a:t>		</a:t>
            </a:r>
            <a:r>
              <a:rPr lang="en-US" altLang="zh-CN" sz="2400" b="0" dirty="0" smtClean="0"/>
              <a:t>Training the classification models: tradeoff between accuracy and cost </a:t>
            </a:r>
          </a:p>
          <a:p>
            <a:pPr>
              <a:lnSpc>
                <a:spcPts val="3500"/>
              </a:lnSpc>
              <a:buNone/>
              <a:tabLst>
                <a:tab pos="114300" algn="l"/>
                <a:tab pos="317500" algn="l"/>
                <a:tab pos="406400" algn="l"/>
                <a:tab pos="622300" algn="l"/>
                <a:tab pos="977900" algn="l"/>
              </a:tabLst>
            </a:pPr>
            <a:r>
              <a:rPr lang="en-US" altLang="zh-CN" sz="2400" b="0" dirty="0" smtClean="0"/>
              <a:t>			- Personalized model: </a:t>
            </a:r>
          </a:p>
          <a:p>
            <a:pPr>
              <a:lnSpc>
                <a:spcPts val="4000"/>
              </a:lnSpc>
              <a:buNone/>
              <a:tabLst>
                <a:tab pos="114300" algn="l"/>
                <a:tab pos="317500" algn="l"/>
                <a:tab pos="406400" algn="l"/>
                <a:tab pos="622300" algn="l"/>
                <a:tab pos="977900" algn="l"/>
              </a:tabLst>
            </a:pPr>
            <a:r>
              <a:rPr lang="en-US" altLang="zh-CN" sz="2400" b="0" dirty="0" smtClean="0"/>
              <a:t>		One for each individual (better accuracy) </a:t>
            </a:r>
          </a:p>
          <a:p>
            <a:pPr>
              <a:lnSpc>
                <a:spcPts val="3500"/>
              </a:lnSpc>
              <a:buNone/>
              <a:tabLst>
                <a:tab pos="114300" algn="l"/>
                <a:tab pos="317500" algn="l"/>
                <a:tab pos="406400" algn="l"/>
                <a:tab pos="622300" algn="l"/>
                <a:tab pos="977900" algn="l"/>
              </a:tabLst>
            </a:pPr>
            <a:r>
              <a:rPr lang="en-US" altLang="zh-CN" sz="2400" b="0" dirty="0" smtClean="0">
                <a:ea typeface="宋体" pitchFamily="2" charset="-122"/>
              </a:rPr>
              <a:t>	</a:t>
            </a:r>
            <a:r>
              <a:rPr lang="en-US" altLang="zh-CN" sz="2400" b="0" dirty="0" smtClean="0"/>
              <a:t>	- Universal model: </a:t>
            </a:r>
          </a:p>
          <a:p>
            <a:pPr>
              <a:lnSpc>
                <a:spcPts val="3500"/>
              </a:lnSpc>
              <a:buNone/>
              <a:tabLst>
                <a:tab pos="114300" algn="l"/>
                <a:tab pos="317500" algn="l"/>
                <a:tab pos="406400" algn="l"/>
                <a:tab pos="622300" algn="l"/>
                <a:tab pos="977900" algn="l"/>
              </a:tabLst>
            </a:pPr>
            <a:r>
              <a:rPr lang="en-US" altLang="zh-CN" sz="2400" b="0" dirty="0" smtClean="0"/>
              <a:t>		One size fits all (lower cost) </a:t>
            </a: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r>
              <a:rPr lang="en-US" altLang="zh-CN" b="0" dirty="0" smtClean="0">
                <a:ea typeface="宋体" pitchFamily="2" charset="-122"/>
              </a:rPr>
              <a:t>	</a:t>
            </a:r>
          </a:p>
          <a:p>
            <a:pPr eaLnBrk="1" hangingPunct="1">
              <a:buNone/>
            </a:pPr>
            <a:r>
              <a:rPr lang="en-US" altLang="zh-CN" sz="2000" b="0" dirty="0" smtClean="0">
                <a:ea typeface="宋体" pitchFamily="2" charset="-122"/>
              </a:rPr>
              <a:t>	</a:t>
            </a:r>
          </a:p>
          <a:p>
            <a:pPr eaLnBrk="1" hangingPunct="1">
              <a:buNone/>
            </a:pPr>
            <a:r>
              <a:rPr lang="en-US" altLang="zh-CN" sz="2000" b="0" dirty="0" smtClean="0">
                <a:ea typeface="宋体" pitchFamily="2" charset="-122"/>
              </a:rPr>
              <a:t>	</a:t>
            </a:r>
            <a:endParaRPr lang="en-US" altLang="zh-CN" b="0" dirty="0" smtClean="0"/>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16</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IE" altLang="zh-CN" sz="3600" dirty="0" smtClean="0"/>
              <a:t>Cloud-based Data Modeling</a:t>
            </a:r>
            <a:endParaRPr lang="en-US" altLang="zh-CN" sz="2000" dirty="0" smtClean="0">
              <a:ea typeface="宋体" pitchFamily="2" charset="-122"/>
            </a:endParaRPr>
          </a:p>
        </p:txBody>
      </p:sp>
      <p:sp>
        <p:nvSpPr>
          <p:cNvPr id="20484" name="内容占位符 2"/>
          <p:cNvSpPr>
            <a:spLocks noGrp="1"/>
          </p:cNvSpPr>
          <p:nvPr>
            <p:ph idx="1"/>
          </p:nvPr>
        </p:nvSpPr>
        <p:spPr bwMode="auto">
          <a:xfrm>
            <a:off x="250824" y="1340768"/>
            <a:ext cx="8713663"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Model Adaptation</a:t>
            </a:r>
            <a:r>
              <a:rPr lang="en-US" altLang="zh-CN" b="0" dirty="0" smtClean="0">
                <a:ea typeface="宋体" pitchFamily="2" charset="-122"/>
              </a:rPr>
              <a:t>	</a:t>
            </a:r>
          </a:p>
          <a:p>
            <a:pPr>
              <a:lnSpc>
                <a:spcPts val="3500"/>
              </a:lnSpc>
              <a:buNone/>
              <a:tabLst>
                <a:tab pos="114300" algn="l"/>
                <a:tab pos="317500" algn="l"/>
                <a:tab pos="406400" algn="l"/>
                <a:tab pos="622300" algn="l"/>
                <a:tab pos="977900" algn="l"/>
              </a:tabLst>
            </a:pPr>
            <a:r>
              <a:rPr lang="en-US" altLang="zh-CN" b="0" dirty="0" smtClean="0"/>
              <a:t>		</a:t>
            </a:r>
          </a:p>
          <a:p>
            <a:pPr>
              <a:lnSpc>
                <a:spcPts val="3500"/>
              </a:lnSpc>
              <a:buNone/>
              <a:tabLst>
                <a:tab pos="114300" algn="l"/>
                <a:tab pos="317500" algn="l"/>
                <a:tab pos="406400" algn="l"/>
                <a:tab pos="622300" algn="l"/>
                <a:tab pos="977900" algn="l"/>
              </a:tabLst>
            </a:pPr>
            <a:r>
              <a:rPr lang="en-US" altLang="zh-CN" b="0" dirty="0" smtClean="0"/>
              <a:t>		</a:t>
            </a: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r>
              <a:rPr lang="en-US" altLang="zh-CN" b="0" dirty="0" smtClean="0">
                <a:ea typeface="宋体" pitchFamily="2" charset="-122"/>
              </a:rPr>
              <a:t>	</a:t>
            </a:r>
          </a:p>
          <a:p>
            <a:pPr eaLnBrk="1" hangingPunct="1">
              <a:buNone/>
            </a:pPr>
            <a:r>
              <a:rPr lang="en-US" altLang="zh-CN" sz="2000" b="0" dirty="0" smtClean="0">
                <a:ea typeface="宋体" pitchFamily="2" charset="-122"/>
              </a:rPr>
              <a:t>	</a:t>
            </a:r>
          </a:p>
          <a:p>
            <a:pPr eaLnBrk="1" hangingPunct="1">
              <a:buNone/>
            </a:pPr>
            <a:r>
              <a:rPr lang="en-US" altLang="zh-CN" sz="2000" b="0" dirty="0" smtClean="0">
                <a:ea typeface="宋体" pitchFamily="2" charset="-122"/>
              </a:rPr>
              <a:t>	</a:t>
            </a:r>
            <a:endParaRPr lang="en-US" altLang="zh-CN" b="0" dirty="0" smtClean="0"/>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17</a:t>
            </a:fld>
            <a:endParaRPr lang="en-US" altLang="zh-CN" dirty="0"/>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graphicFrame>
        <p:nvGraphicFramePr>
          <p:cNvPr id="12" name="Object 11"/>
          <p:cNvGraphicFramePr>
            <a:graphicFrameLocks noChangeAspect="1"/>
          </p:cNvGraphicFramePr>
          <p:nvPr/>
        </p:nvGraphicFramePr>
        <p:xfrm>
          <a:off x="539552" y="1988840"/>
          <a:ext cx="8208912" cy="4629018"/>
        </p:xfrm>
        <a:graphic>
          <a:graphicData uri="http://schemas.openxmlformats.org/presentationml/2006/ole">
            <p:oleObj spid="_x0000_s55299" name="Visio" r:id="rId6" imgW="5874551" imgH="3313715" progId="Visio.Drawing.11">
              <p:embed/>
            </p:oleObj>
          </a:graphicData>
        </a:graphic>
      </p:graphicFrame>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IE" altLang="zh-CN" sz="3600" dirty="0" smtClean="0"/>
              <a:t>Cloud-based Data Modeling</a:t>
            </a:r>
            <a:endParaRPr lang="en-US" altLang="zh-CN" sz="2000" dirty="0" smtClean="0">
              <a:ea typeface="宋体" pitchFamily="2" charset="-122"/>
            </a:endParaRPr>
          </a:p>
        </p:txBody>
      </p:sp>
      <p:sp>
        <p:nvSpPr>
          <p:cNvPr id="20484" name="内容占位符 2"/>
          <p:cNvSpPr>
            <a:spLocks noGrp="1"/>
          </p:cNvSpPr>
          <p:nvPr>
            <p:ph idx="1"/>
          </p:nvPr>
        </p:nvSpPr>
        <p:spPr bwMode="auto">
          <a:xfrm>
            <a:off x="250824" y="1340768"/>
            <a:ext cx="8713663"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t>Cloud-based Data Analysis Framework</a:t>
            </a:r>
            <a:endParaRPr lang="en-US" altLang="zh-CN" b="0" dirty="0" smtClean="0">
              <a:ea typeface="宋体" pitchFamily="2" charset="-122"/>
            </a:endParaRPr>
          </a:p>
          <a:p>
            <a:pPr>
              <a:lnSpc>
                <a:spcPts val="3500"/>
              </a:lnSpc>
              <a:buNone/>
              <a:tabLst>
                <a:tab pos="114300" algn="l"/>
                <a:tab pos="317500" algn="l"/>
                <a:tab pos="406400" algn="l"/>
                <a:tab pos="622300" algn="l"/>
                <a:tab pos="977900" algn="l"/>
              </a:tabLst>
            </a:pPr>
            <a:r>
              <a:rPr lang="en-US" altLang="zh-CN" b="0" dirty="0" smtClean="0"/>
              <a:t>		</a:t>
            </a:r>
          </a:p>
          <a:p>
            <a:pPr>
              <a:lnSpc>
                <a:spcPts val="3500"/>
              </a:lnSpc>
              <a:buNone/>
              <a:tabLst>
                <a:tab pos="114300" algn="l"/>
                <a:tab pos="317500" algn="l"/>
                <a:tab pos="406400" algn="l"/>
                <a:tab pos="622300" algn="l"/>
                <a:tab pos="977900" algn="l"/>
              </a:tabLst>
            </a:pPr>
            <a:r>
              <a:rPr lang="en-US" altLang="zh-CN" b="0" dirty="0" smtClean="0"/>
              <a:t>		</a:t>
            </a: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endParaRPr lang="en-US" altLang="zh-CN" b="0" dirty="0" smtClean="0">
              <a:ea typeface="宋体" pitchFamily="2" charset="-122"/>
            </a:endParaRPr>
          </a:p>
          <a:p>
            <a:pPr eaLnBrk="1" hangingPunct="1">
              <a:buNone/>
            </a:pPr>
            <a:r>
              <a:rPr lang="en-US" altLang="zh-CN" b="0" dirty="0" smtClean="0">
                <a:ea typeface="宋体" pitchFamily="2" charset="-122"/>
              </a:rPr>
              <a:t>	</a:t>
            </a:r>
          </a:p>
          <a:p>
            <a:pPr eaLnBrk="1" hangingPunct="1">
              <a:buNone/>
            </a:pPr>
            <a:r>
              <a:rPr lang="en-US" altLang="zh-CN" sz="2000" b="0" dirty="0" smtClean="0">
                <a:ea typeface="宋体" pitchFamily="2" charset="-122"/>
              </a:rPr>
              <a:t>	</a:t>
            </a:r>
          </a:p>
          <a:p>
            <a:pPr eaLnBrk="1" hangingPunct="1">
              <a:buNone/>
            </a:pPr>
            <a:r>
              <a:rPr lang="en-US" altLang="zh-CN" sz="2000" b="0" dirty="0" smtClean="0">
                <a:ea typeface="宋体" pitchFamily="2" charset="-122"/>
              </a:rPr>
              <a:t>	</a:t>
            </a:r>
            <a:endParaRPr lang="en-US" altLang="zh-CN" b="0" dirty="0" smtClean="0"/>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18</a:t>
            </a:fld>
            <a:endParaRPr lang="en-US" altLang="zh-CN" dirty="0"/>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graphicFrame>
        <p:nvGraphicFramePr>
          <p:cNvPr id="9" name="Object 8"/>
          <p:cNvGraphicFramePr>
            <a:graphicFrameLocks noChangeAspect="1"/>
          </p:cNvGraphicFramePr>
          <p:nvPr/>
        </p:nvGraphicFramePr>
        <p:xfrm>
          <a:off x="-108520" y="1484784"/>
          <a:ext cx="10585176" cy="5184576"/>
        </p:xfrm>
        <a:graphic>
          <a:graphicData uri="http://schemas.openxmlformats.org/presentationml/2006/ole">
            <p:oleObj spid="_x0000_s56323" name="Visio" r:id="rId6" imgW="16356120" imgH="7571390" progId="Visio.Drawing.11">
              <p:embed/>
            </p:oleObj>
          </a:graphicData>
        </a:graphic>
      </p:graphicFrame>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dirty="0" smtClean="0">
                <a:ea typeface="宋体" pitchFamily="2" charset="-122"/>
              </a:rPr>
              <a:t>Experiment and Result</a:t>
            </a:r>
            <a:endParaRPr lang="en-US" altLang="zh-CN" sz="2000" dirty="0" smtClean="0">
              <a:ea typeface="宋体" pitchFamily="2" charset="-122"/>
            </a:endParaRPr>
          </a:p>
        </p:txBody>
      </p:sp>
      <p:sp>
        <p:nvSpPr>
          <p:cNvPr id="34821" name="内容占位符 2"/>
          <p:cNvSpPr>
            <a:spLocks noGrp="1"/>
          </p:cNvSpPr>
          <p:nvPr>
            <p:ph idx="1"/>
          </p:nvPr>
        </p:nvSpPr>
        <p:spPr bwMode="auto">
          <a:xfrm>
            <a:off x="251520" y="134076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Data Collection</a:t>
            </a:r>
          </a:p>
          <a:p>
            <a:pPr algn="just" eaLnBrk="1" hangingPunct="1">
              <a:buNone/>
            </a:pPr>
            <a:r>
              <a:rPr lang="en-IE" altLang="zh-CN" sz="2400" b="0" dirty="0" smtClean="0">
                <a:ea typeface="宋体" pitchFamily="2" charset="-122"/>
              </a:rPr>
              <a:t>	</a:t>
            </a:r>
          </a:p>
          <a:p>
            <a:pPr algn="just" eaLnBrk="1" hangingPunct="1">
              <a:buNone/>
            </a:pPr>
            <a:r>
              <a:rPr lang="en-IE" altLang="zh-CN" sz="2400" b="0" dirty="0" smtClean="0">
                <a:ea typeface="宋体" pitchFamily="2" charset="-122"/>
              </a:rPr>
              <a:t>	</a:t>
            </a:r>
            <a:r>
              <a:rPr lang="en-US" altLang="zh-CN" sz="2400" b="0" dirty="0" smtClean="0">
                <a:ea typeface="宋体" pitchFamily="2" charset="-122"/>
              </a:rPr>
              <a:t>Eight volunteers</a:t>
            </a:r>
          </a:p>
          <a:p>
            <a:pPr algn="just" eaLnBrk="1" hangingPunct="1">
              <a:buNone/>
            </a:pPr>
            <a:r>
              <a:rPr lang="en-US" altLang="zh-CN" sz="2400" b="0" dirty="0" smtClean="0">
                <a:ea typeface="宋体" pitchFamily="2" charset="-122"/>
              </a:rPr>
              <a:t>	Home setting</a:t>
            </a:r>
          </a:p>
          <a:p>
            <a:pPr algn="just" eaLnBrk="1" hangingPunct="1">
              <a:buNone/>
            </a:pPr>
            <a:r>
              <a:rPr lang="en-US" altLang="zh-CN" sz="2400" b="0" dirty="0" smtClean="0">
                <a:ea typeface="宋体" pitchFamily="2" charset="-122"/>
              </a:rPr>
              <a:t>	Activity tasks</a:t>
            </a:r>
          </a:p>
          <a:p>
            <a:pPr algn="just" eaLnBrk="1" hangingPunct="1">
              <a:buNone/>
            </a:pPr>
            <a:r>
              <a:rPr lang="en-US" altLang="zh-CN" sz="2400" b="0" dirty="0" smtClean="0">
                <a:ea typeface="宋体" pitchFamily="2" charset="-122"/>
              </a:rPr>
              <a:t>	Supervised learning</a:t>
            </a:r>
          </a:p>
          <a:p>
            <a:pPr algn="just" eaLnBrk="1" hangingPunct="1">
              <a:buNone/>
            </a:pPr>
            <a:r>
              <a:rPr lang="en-US" altLang="zh-CN" sz="2400" b="0" dirty="0" smtClean="0">
                <a:ea typeface="宋体" pitchFamily="2" charset="-122"/>
              </a:rPr>
              <a:t>	Ground truth testing set</a:t>
            </a: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19</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pic>
        <p:nvPicPr>
          <p:cNvPr id="11" name="Picture 10" descr="ActSensing.png"/>
          <p:cNvPicPr>
            <a:picLocks noChangeAspect="1"/>
          </p:cNvPicPr>
          <p:nvPr/>
        </p:nvPicPr>
        <p:blipFill>
          <a:blip r:embed="rId5" cstate="print"/>
          <a:stretch>
            <a:fillRect/>
          </a:stretch>
        </p:blipFill>
        <p:spPr>
          <a:xfrm>
            <a:off x="5562110" y="2132856"/>
            <a:ext cx="3219822" cy="4293095"/>
          </a:xfrm>
          <a:prstGeom prst="rect">
            <a:avLst/>
          </a:prstGeom>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zh-CN" dirty="0" smtClean="0">
                <a:ea typeface="宋体" pitchFamily="2" charset="-122"/>
              </a:rPr>
              <a:t>Outline</a:t>
            </a:r>
          </a:p>
        </p:txBody>
      </p:sp>
      <p:sp>
        <p:nvSpPr>
          <p:cNvPr id="55" name="灯片编号占位符 54"/>
          <p:cNvSpPr>
            <a:spLocks noGrp="1"/>
          </p:cNvSpPr>
          <p:nvPr>
            <p:ph type="sldNum" sz="quarter" idx="10"/>
          </p:nvPr>
        </p:nvSpPr>
        <p:spPr/>
        <p:txBody>
          <a:bodyPr/>
          <a:lstStyle/>
          <a:p>
            <a:pPr algn="ctr">
              <a:defRPr/>
            </a:pPr>
            <a:fld id="{7C03B55D-BDE7-4FDA-849D-593B63D3AED7}" type="slidenum">
              <a:rPr lang="en-US" altLang="zh-CN" smtClean="0"/>
              <a:pPr algn="ctr">
                <a:defRPr/>
              </a:pPr>
              <a:t>2</a:t>
            </a:fld>
            <a:endParaRPr lang="en-US" altLang="zh-CN" dirty="0"/>
          </a:p>
        </p:txBody>
      </p:sp>
      <p:grpSp>
        <p:nvGrpSpPr>
          <p:cNvPr id="15364" name="Group 36"/>
          <p:cNvGrpSpPr>
            <a:grpSpLocks/>
          </p:cNvGrpSpPr>
          <p:nvPr/>
        </p:nvGrpSpPr>
        <p:grpSpPr bwMode="auto">
          <a:xfrm>
            <a:off x="1981200" y="1538064"/>
            <a:ext cx="5410200" cy="663575"/>
            <a:chOff x="1248" y="1371"/>
            <a:chExt cx="3408" cy="419"/>
          </a:xfrm>
        </p:grpSpPr>
        <p:grpSp>
          <p:nvGrpSpPr>
            <p:cNvPr id="15405" name="Group 8"/>
            <p:cNvGrpSpPr>
              <a:grpSpLocks/>
            </p:cNvGrpSpPr>
            <p:nvPr/>
          </p:nvGrpSpPr>
          <p:grpSpPr bwMode="auto">
            <a:xfrm>
              <a:off x="1248" y="1371"/>
              <a:ext cx="480" cy="419"/>
              <a:chOff x="1110" y="2656"/>
              <a:chExt cx="1549" cy="1351"/>
            </a:xfrm>
          </p:grpSpPr>
          <p:sp>
            <p:nvSpPr>
              <p:cNvPr id="15409"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410"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51"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406" name="Line 16"/>
            <p:cNvSpPr>
              <a:spLocks noChangeShapeType="1"/>
            </p:cNvSpPr>
            <p:nvPr/>
          </p:nvSpPr>
          <p:spPr bwMode="auto">
            <a:xfrm>
              <a:off x="1632" y="1755"/>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407" name="Text Box 17"/>
            <p:cNvSpPr txBox="1">
              <a:spLocks noChangeArrowheads="1"/>
            </p:cNvSpPr>
            <p:nvPr/>
          </p:nvSpPr>
          <p:spPr bwMode="auto">
            <a:xfrm>
              <a:off x="2109" y="1419"/>
              <a:ext cx="1130" cy="292"/>
            </a:xfrm>
            <a:prstGeom prst="rect">
              <a:avLst/>
            </a:prstGeom>
            <a:noFill/>
            <a:ln w="9525">
              <a:noFill/>
              <a:miter lim="800000"/>
              <a:headEnd/>
              <a:tailEnd/>
            </a:ln>
          </p:spPr>
          <p:txBody>
            <a:bodyPr wrap="none">
              <a:spAutoFit/>
            </a:bodyPr>
            <a:lstStyle/>
            <a:p>
              <a:pPr eaLnBrk="0" hangingPunct="0"/>
              <a:r>
                <a:rPr lang="en-US" altLang="zh-CN" sz="2400" dirty="0" smtClean="0">
                  <a:solidFill>
                    <a:schemeClr val="tx2"/>
                  </a:solidFill>
                </a:rPr>
                <a:t>Introduction</a:t>
              </a:r>
              <a:endParaRPr lang="en-US" altLang="zh-CN" sz="2400" dirty="0">
                <a:solidFill>
                  <a:schemeClr val="tx2"/>
                </a:solidFill>
              </a:endParaRPr>
            </a:p>
          </p:txBody>
        </p:sp>
        <p:sp>
          <p:nvSpPr>
            <p:cNvPr id="15408" name="Text Box 18"/>
            <p:cNvSpPr txBox="1">
              <a:spLocks noChangeArrowheads="1"/>
            </p:cNvSpPr>
            <p:nvPr/>
          </p:nvSpPr>
          <p:spPr bwMode="gray">
            <a:xfrm>
              <a:off x="1372" y="1433"/>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1</a:t>
              </a:r>
            </a:p>
          </p:txBody>
        </p:sp>
      </p:grpSp>
      <p:grpSp>
        <p:nvGrpSpPr>
          <p:cNvPr id="15365" name="Group 37"/>
          <p:cNvGrpSpPr>
            <a:grpSpLocks/>
          </p:cNvGrpSpPr>
          <p:nvPr/>
        </p:nvGrpSpPr>
        <p:grpSpPr bwMode="auto">
          <a:xfrm>
            <a:off x="1981200" y="2452464"/>
            <a:ext cx="5627688" cy="663575"/>
            <a:chOff x="1248" y="1947"/>
            <a:chExt cx="3545" cy="419"/>
          </a:xfrm>
        </p:grpSpPr>
        <p:grpSp>
          <p:nvGrpSpPr>
            <p:cNvPr id="15398" name="Group 12"/>
            <p:cNvGrpSpPr>
              <a:grpSpLocks/>
            </p:cNvGrpSpPr>
            <p:nvPr/>
          </p:nvGrpSpPr>
          <p:grpSpPr bwMode="auto">
            <a:xfrm>
              <a:off x="1248" y="1947"/>
              <a:ext cx="480" cy="419"/>
              <a:chOff x="3174" y="2656"/>
              <a:chExt cx="1549" cy="1351"/>
            </a:xfrm>
          </p:grpSpPr>
          <p:sp>
            <p:nvSpPr>
              <p:cNvPr id="15402"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403"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55" name="AutoShape 1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99" name="Line 19"/>
            <p:cNvSpPr>
              <a:spLocks noChangeShapeType="1"/>
            </p:cNvSpPr>
            <p:nvPr/>
          </p:nvSpPr>
          <p:spPr bwMode="auto">
            <a:xfrm>
              <a:off x="1632" y="2331"/>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400" name="Text Box 20"/>
            <p:cNvSpPr txBox="1">
              <a:spLocks noChangeArrowheads="1"/>
            </p:cNvSpPr>
            <p:nvPr/>
          </p:nvSpPr>
          <p:spPr bwMode="auto">
            <a:xfrm>
              <a:off x="2109" y="1995"/>
              <a:ext cx="2684" cy="292"/>
            </a:xfrm>
            <a:prstGeom prst="rect">
              <a:avLst/>
            </a:prstGeom>
            <a:noFill/>
            <a:ln w="9525">
              <a:noFill/>
              <a:miter lim="800000"/>
              <a:headEnd/>
              <a:tailEnd/>
            </a:ln>
          </p:spPr>
          <p:txBody>
            <a:bodyPr wrap="none">
              <a:spAutoFit/>
            </a:bodyPr>
            <a:lstStyle/>
            <a:p>
              <a:pPr eaLnBrk="0" hangingPunct="0"/>
              <a:r>
                <a:rPr lang="en-IE" altLang="zh-CN" sz="2400" dirty="0" smtClean="0">
                  <a:solidFill>
                    <a:schemeClr val="tx2"/>
                  </a:solidFill>
                </a:rPr>
                <a:t>Activity Recognition Approach</a:t>
              </a:r>
              <a:endParaRPr lang="en-US" altLang="zh-CN" sz="2400" dirty="0" smtClean="0">
                <a:solidFill>
                  <a:schemeClr val="tx2"/>
                </a:solidFill>
              </a:endParaRPr>
            </a:p>
          </p:txBody>
        </p:sp>
        <p:sp>
          <p:nvSpPr>
            <p:cNvPr id="15401" name="Text Box 21"/>
            <p:cNvSpPr txBox="1">
              <a:spLocks noChangeArrowheads="1"/>
            </p:cNvSpPr>
            <p:nvPr/>
          </p:nvSpPr>
          <p:spPr bwMode="gray">
            <a:xfrm>
              <a:off x="1372" y="2009"/>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2</a:t>
              </a:r>
            </a:p>
          </p:txBody>
        </p:sp>
      </p:grpSp>
      <p:grpSp>
        <p:nvGrpSpPr>
          <p:cNvPr id="15366" name="Group 38"/>
          <p:cNvGrpSpPr>
            <a:grpSpLocks/>
          </p:cNvGrpSpPr>
          <p:nvPr/>
        </p:nvGrpSpPr>
        <p:grpSpPr bwMode="auto">
          <a:xfrm>
            <a:off x="1981200" y="3344639"/>
            <a:ext cx="5441950" cy="663575"/>
            <a:chOff x="1248" y="2509"/>
            <a:chExt cx="3428" cy="419"/>
          </a:xfrm>
        </p:grpSpPr>
        <p:grpSp>
          <p:nvGrpSpPr>
            <p:cNvPr id="15391" name="Group 22"/>
            <p:cNvGrpSpPr>
              <a:grpSpLocks/>
            </p:cNvGrpSpPr>
            <p:nvPr/>
          </p:nvGrpSpPr>
          <p:grpSpPr bwMode="auto">
            <a:xfrm>
              <a:off x="1248" y="2509"/>
              <a:ext cx="480" cy="419"/>
              <a:chOff x="1110" y="2656"/>
              <a:chExt cx="1549" cy="1351"/>
            </a:xfrm>
          </p:grpSpPr>
          <p:sp>
            <p:nvSpPr>
              <p:cNvPr id="15395" name="AutoShape 2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96" name="AutoShape 2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65" name="AutoShape 2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92" name="Line 30"/>
            <p:cNvSpPr>
              <a:spLocks noChangeShapeType="1"/>
            </p:cNvSpPr>
            <p:nvPr/>
          </p:nvSpPr>
          <p:spPr bwMode="auto">
            <a:xfrm>
              <a:off x="1632" y="2893"/>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93" name="Text Box 31"/>
            <p:cNvSpPr txBox="1">
              <a:spLocks noChangeArrowheads="1"/>
            </p:cNvSpPr>
            <p:nvPr/>
          </p:nvSpPr>
          <p:spPr bwMode="auto">
            <a:xfrm>
              <a:off x="2109" y="2557"/>
              <a:ext cx="2567" cy="292"/>
            </a:xfrm>
            <a:prstGeom prst="rect">
              <a:avLst/>
            </a:prstGeom>
            <a:noFill/>
            <a:ln w="9525">
              <a:noFill/>
              <a:miter lim="800000"/>
              <a:headEnd/>
              <a:tailEnd/>
            </a:ln>
          </p:spPr>
          <p:txBody>
            <a:bodyPr wrap="none">
              <a:spAutoFit/>
            </a:bodyPr>
            <a:lstStyle/>
            <a:p>
              <a:pPr eaLnBrk="0" hangingPunct="0"/>
              <a:r>
                <a:rPr lang="en-IE" altLang="zh-CN" sz="2400" dirty="0" smtClean="0">
                  <a:solidFill>
                    <a:schemeClr val="tx2"/>
                  </a:solidFill>
                </a:rPr>
                <a:t>Cloud-based Data Modeling</a:t>
              </a:r>
              <a:endParaRPr lang="en-US" altLang="zh-CN" sz="2400" dirty="0">
                <a:solidFill>
                  <a:schemeClr val="tx2"/>
                </a:solidFill>
              </a:endParaRPr>
            </a:p>
          </p:txBody>
        </p:sp>
        <p:sp>
          <p:nvSpPr>
            <p:cNvPr id="15394" name="Text Box 32"/>
            <p:cNvSpPr txBox="1">
              <a:spLocks noChangeArrowheads="1"/>
            </p:cNvSpPr>
            <p:nvPr/>
          </p:nvSpPr>
          <p:spPr bwMode="gray">
            <a:xfrm>
              <a:off x="1372" y="2571"/>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3</a:t>
              </a:r>
            </a:p>
          </p:txBody>
        </p:sp>
      </p:grpSp>
      <p:grpSp>
        <p:nvGrpSpPr>
          <p:cNvPr id="15367" name="Group 39"/>
          <p:cNvGrpSpPr>
            <a:grpSpLocks/>
          </p:cNvGrpSpPr>
          <p:nvPr/>
        </p:nvGrpSpPr>
        <p:grpSpPr bwMode="auto">
          <a:xfrm>
            <a:off x="1981200" y="4259039"/>
            <a:ext cx="5410200" cy="663575"/>
            <a:chOff x="1248" y="3085"/>
            <a:chExt cx="3408" cy="419"/>
          </a:xfrm>
        </p:grpSpPr>
        <p:grpSp>
          <p:nvGrpSpPr>
            <p:cNvPr id="15384" name="Group 26"/>
            <p:cNvGrpSpPr>
              <a:grpSpLocks/>
            </p:cNvGrpSpPr>
            <p:nvPr/>
          </p:nvGrpSpPr>
          <p:grpSpPr bwMode="auto">
            <a:xfrm>
              <a:off x="1248" y="3085"/>
              <a:ext cx="480" cy="419"/>
              <a:chOff x="3174" y="2656"/>
              <a:chExt cx="1549" cy="1351"/>
            </a:xfrm>
          </p:grpSpPr>
          <p:sp>
            <p:nvSpPr>
              <p:cNvPr id="15388" name="AutoShape 27"/>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89" name="AutoShape 2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69" name="AutoShape 2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85" name="Line 33"/>
            <p:cNvSpPr>
              <a:spLocks noChangeShapeType="1"/>
            </p:cNvSpPr>
            <p:nvPr/>
          </p:nvSpPr>
          <p:spPr bwMode="auto">
            <a:xfrm>
              <a:off x="1632" y="3469"/>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86" name="Text Box 34"/>
            <p:cNvSpPr txBox="1">
              <a:spLocks noChangeArrowheads="1"/>
            </p:cNvSpPr>
            <p:nvPr/>
          </p:nvSpPr>
          <p:spPr bwMode="auto">
            <a:xfrm>
              <a:off x="2109" y="3133"/>
              <a:ext cx="116" cy="292"/>
            </a:xfrm>
            <a:prstGeom prst="rect">
              <a:avLst/>
            </a:prstGeom>
            <a:noFill/>
            <a:ln w="9525">
              <a:noFill/>
              <a:miter lim="800000"/>
              <a:headEnd/>
              <a:tailEnd/>
            </a:ln>
          </p:spPr>
          <p:txBody>
            <a:bodyPr wrap="none">
              <a:spAutoFit/>
            </a:bodyPr>
            <a:lstStyle/>
            <a:p>
              <a:pPr eaLnBrk="0" hangingPunct="0"/>
              <a:endParaRPr lang="en-US" altLang="zh-CN" sz="2400" dirty="0">
                <a:solidFill>
                  <a:schemeClr val="tx2"/>
                </a:solidFill>
              </a:endParaRPr>
            </a:p>
          </p:txBody>
        </p:sp>
        <p:sp>
          <p:nvSpPr>
            <p:cNvPr id="15387" name="Text Box 35"/>
            <p:cNvSpPr txBox="1">
              <a:spLocks noChangeArrowheads="1"/>
            </p:cNvSpPr>
            <p:nvPr/>
          </p:nvSpPr>
          <p:spPr bwMode="gray">
            <a:xfrm>
              <a:off x="1372" y="3147"/>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4</a:t>
              </a:r>
            </a:p>
          </p:txBody>
        </p:sp>
      </p:grpSp>
      <p:grpSp>
        <p:nvGrpSpPr>
          <p:cNvPr id="15368" name="Group 36"/>
          <p:cNvGrpSpPr>
            <a:grpSpLocks/>
          </p:cNvGrpSpPr>
          <p:nvPr/>
        </p:nvGrpSpPr>
        <p:grpSpPr bwMode="auto">
          <a:xfrm>
            <a:off x="1979613" y="5140101"/>
            <a:ext cx="5410200" cy="665163"/>
            <a:chOff x="1248" y="1371"/>
            <a:chExt cx="3408" cy="419"/>
          </a:xfrm>
        </p:grpSpPr>
        <p:grpSp>
          <p:nvGrpSpPr>
            <p:cNvPr id="15377" name="Group 8"/>
            <p:cNvGrpSpPr>
              <a:grpSpLocks/>
            </p:cNvGrpSpPr>
            <p:nvPr/>
          </p:nvGrpSpPr>
          <p:grpSpPr bwMode="auto">
            <a:xfrm>
              <a:off x="1248" y="1371"/>
              <a:ext cx="480" cy="419"/>
              <a:chOff x="1110" y="2656"/>
              <a:chExt cx="1549" cy="1351"/>
            </a:xfrm>
          </p:grpSpPr>
          <p:sp>
            <p:nvSpPr>
              <p:cNvPr id="15381"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82"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78" name="Line 16"/>
            <p:cNvSpPr>
              <a:spLocks noChangeShapeType="1"/>
            </p:cNvSpPr>
            <p:nvPr/>
          </p:nvSpPr>
          <p:spPr bwMode="auto">
            <a:xfrm>
              <a:off x="1632" y="1755"/>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79" name="Text Box 17"/>
            <p:cNvSpPr txBox="1">
              <a:spLocks noChangeArrowheads="1"/>
            </p:cNvSpPr>
            <p:nvPr/>
          </p:nvSpPr>
          <p:spPr bwMode="auto">
            <a:xfrm>
              <a:off x="2110" y="1419"/>
              <a:ext cx="1078" cy="291"/>
            </a:xfrm>
            <a:prstGeom prst="rect">
              <a:avLst/>
            </a:prstGeom>
            <a:noFill/>
            <a:ln w="9525">
              <a:noFill/>
              <a:miter lim="800000"/>
              <a:headEnd/>
              <a:tailEnd/>
            </a:ln>
          </p:spPr>
          <p:txBody>
            <a:bodyPr wrap="none">
              <a:spAutoFit/>
            </a:bodyPr>
            <a:lstStyle/>
            <a:p>
              <a:pPr eaLnBrk="0" hangingPunct="0"/>
              <a:r>
                <a:rPr lang="en-US" altLang="zh-CN" sz="2400" dirty="0" smtClean="0">
                  <a:solidFill>
                    <a:schemeClr val="tx2"/>
                  </a:solidFill>
                </a:rPr>
                <a:t>Conclusion</a:t>
              </a:r>
              <a:endParaRPr lang="en-US" altLang="zh-CN" sz="2400" dirty="0">
                <a:solidFill>
                  <a:schemeClr val="tx2"/>
                </a:solidFill>
              </a:endParaRPr>
            </a:p>
          </p:txBody>
        </p:sp>
        <p:sp>
          <p:nvSpPr>
            <p:cNvPr id="15380" name="Text Box 18"/>
            <p:cNvSpPr txBox="1">
              <a:spLocks noChangeArrowheads="1"/>
            </p:cNvSpPr>
            <p:nvPr/>
          </p:nvSpPr>
          <p:spPr bwMode="gray">
            <a:xfrm>
              <a:off x="1372" y="1433"/>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5</a:t>
              </a:r>
            </a:p>
          </p:txBody>
        </p:sp>
      </p:grpSp>
      <p:pic>
        <p:nvPicPr>
          <p:cNvPr id="53" name="图片 52"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54" name="图片 53"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65" name="Text Box 17"/>
          <p:cNvSpPr txBox="1">
            <a:spLocks noChangeArrowheads="1"/>
          </p:cNvSpPr>
          <p:nvPr/>
        </p:nvSpPr>
        <p:spPr bwMode="auto">
          <a:xfrm>
            <a:off x="3347864" y="4345582"/>
            <a:ext cx="2991525" cy="461665"/>
          </a:xfrm>
          <a:prstGeom prst="rect">
            <a:avLst/>
          </a:prstGeom>
          <a:noFill/>
          <a:ln w="9525">
            <a:noFill/>
            <a:miter lim="800000"/>
            <a:headEnd/>
            <a:tailEnd/>
          </a:ln>
        </p:spPr>
        <p:txBody>
          <a:bodyPr wrap="none">
            <a:spAutoFit/>
          </a:bodyPr>
          <a:lstStyle/>
          <a:p>
            <a:pPr eaLnBrk="0" hangingPunct="0"/>
            <a:r>
              <a:rPr lang="en-US" altLang="zh-CN" sz="2400" dirty="0" smtClean="0">
                <a:solidFill>
                  <a:schemeClr val="tx2"/>
                </a:solidFill>
              </a:rPr>
              <a:t>Experiment &amp; Result</a:t>
            </a:r>
            <a:endParaRPr lang="en-US" altLang="zh-CN" sz="2400" dirty="0">
              <a:solidFill>
                <a:schemeClr val="tx2"/>
              </a:solidFill>
            </a:endParaRP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dirty="0" smtClean="0">
                <a:ea typeface="宋体" pitchFamily="2" charset="-122"/>
              </a:rPr>
              <a:t>Experiment and Result</a:t>
            </a:r>
            <a:endParaRPr lang="en-US" altLang="zh-CN" sz="2000" dirty="0" smtClean="0">
              <a:ea typeface="宋体" pitchFamily="2" charset="-122"/>
            </a:endParaRPr>
          </a:p>
        </p:txBody>
      </p:sp>
      <p:sp>
        <p:nvSpPr>
          <p:cNvPr id="34821" name="内容占位符 2"/>
          <p:cNvSpPr>
            <a:spLocks noGrp="1"/>
          </p:cNvSpPr>
          <p:nvPr>
            <p:ph idx="1"/>
          </p:nvPr>
        </p:nvSpPr>
        <p:spPr bwMode="auto">
          <a:xfrm>
            <a:off x="251520" y="134076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Data Set</a:t>
            </a:r>
          </a:p>
          <a:p>
            <a:pPr algn="just" eaLnBrk="1" hangingPunct="1">
              <a:buFont typeface="Wingdings" pitchFamily="2" charset="2"/>
              <a:buNone/>
            </a:pPr>
            <a:r>
              <a:rPr lang="en-IE" altLang="zh-CN" sz="2400" b="0" dirty="0" smtClean="0">
                <a:ea typeface="宋体" pitchFamily="2" charset="-122"/>
              </a:rPr>
              <a:t>	</a:t>
            </a:r>
            <a:r>
              <a:rPr lang="en-US" altLang="zh-CN" sz="2400" b="0" dirty="0" smtClean="0">
                <a:ea typeface="宋体" pitchFamily="2" charset="-122"/>
              </a:rPr>
              <a:t>Activity instances of the Default Model</a:t>
            </a:r>
          </a:p>
          <a:p>
            <a:pPr algn="just" eaLnBrk="1" hangingPunct="1">
              <a:buNone/>
            </a:pPr>
            <a:r>
              <a:rPr lang="en-IE" altLang="zh-CN" sz="2400" b="0" dirty="0" smtClean="0">
                <a:ea typeface="宋体" pitchFamily="2" charset="-122"/>
              </a:rPr>
              <a:t>	</a:t>
            </a: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20</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graphicFrame>
        <p:nvGraphicFramePr>
          <p:cNvPr id="10" name="Chart 9"/>
          <p:cNvGraphicFramePr/>
          <p:nvPr/>
        </p:nvGraphicFramePr>
        <p:xfrm>
          <a:off x="683568" y="2276872"/>
          <a:ext cx="7848872" cy="414010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dirty="0" smtClean="0">
                <a:ea typeface="宋体" pitchFamily="2" charset="-122"/>
              </a:rPr>
              <a:t>Experiment and Result</a:t>
            </a:r>
            <a:endParaRPr lang="en-US" altLang="zh-CN" sz="2000" dirty="0" smtClean="0">
              <a:ea typeface="宋体" pitchFamily="2" charset="-122"/>
            </a:endParaRPr>
          </a:p>
        </p:txBody>
      </p:sp>
      <p:sp>
        <p:nvSpPr>
          <p:cNvPr id="34821" name="内容占位符 2"/>
          <p:cNvSpPr>
            <a:spLocks noGrp="1"/>
          </p:cNvSpPr>
          <p:nvPr>
            <p:ph idx="1"/>
          </p:nvPr>
        </p:nvSpPr>
        <p:spPr bwMode="auto">
          <a:xfrm>
            <a:off x="251520" y="134076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Confusion Matrix Table (Default Model)</a:t>
            </a:r>
            <a:r>
              <a:rPr lang="en-IE" altLang="zh-CN" sz="2400" b="0" dirty="0" smtClean="0">
                <a:ea typeface="宋体" pitchFamily="2" charset="-122"/>
              </a:rPr>
              <a:t>	</a:t>
            </a:r>
            <a:endParaRPr lang="en-US" altLang="zh-CN" sz="2400" b="0" dirty="0" smtClean="0">
              <a:ea typeface="宋体" pitchFamily="2" charset="-122"/>
            </a:endParaRPr>
          </a:p>
          <a:p>
            <a:pPr algn="just" eaLnBrk="1" hangingPunct="1">
              <a:buNone/>
            </a:pPr>
            <a:r>
              <a:rPr lang="en-IE" altLang="zh-CN" sz="2400" b="0" dirty="0" smtClean="0">
                <a:ea typeface="宋体" pitchFamily="2" charset="-122"/>
              </a:rPr>
              <a:t>	</a:t>
            </a: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21</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graphicFrame>
        <p:nvGraphicFramePr>
          <p:cNvPr id="10" name="Table 9"/>
          <p:cNvGraphicFramePr>
            <a:graphicFrameLocks noGrp="1"/>
          </p:cNvGraphicFramePr>
          <p:nvPr/>
        </p:nvGraphicFramePr>
        <p:xfrm>
          <a:off x="107504" y="1881296"/>
          <a:ext cx="8964000" cy="4212000"/>
        </p:xfrm>
        <a:graphic>
          <a:graphicData uri="http://schemas.openxmlformats.org/drawingml/2006/table">
            <a:tbl>
              <a:tblPr firstRow="1" bandRow="1">
                <a:tableStyleId>{C4B1156A-380E-4F78-BDF5-A606A8083BF9}</a:tableStyleId>
              </a:tblPr>
              <a:tblGrid>
                <a:gridCol w="1728000"/>
                <a:gridCol w="540000"/>
                <a:gridCol w="540000"/>
                <a:gridCol w="540000"/>
                <a:gridCol w="540000"/>
                <a:gridCol w="540000"/>
                <a:gridCol w="540000"/>
                <a:gridCol w="540000"/>
                <a:gridCol w="540000"/>
                <a:gridCol w="540000"/>
                <a:gridCol w="540000"/>
                <a:gridCol w="540000"/>
                <a:gridCol w="540000"/>
                <a:gridCol w="756000"/>
              </a:tblGrid>
              <a:tr h="324000">
                <a:tc>
                  <a:txBody>
                    <a:bodyPr/>
                    <a:lstStyle/>
                    <a:p>
                      <a:r>
                        <a:rPr lang="en-US" altLang="zh-CN" sz="1100" dirty="0" smtClean="0">
                          <a:solidFill>
                            <a:schemeClr val="tx2"/>
                          </a:solidFill>
                        </a:rPr>
                        <a:t>Activity</a:t>
                      </a:r>
                      <a:endParaRPr lang="en-US" sz="1100" dirty="0">
                        <a:solidFill>
                          <a:schemeClr val="tx2"/>
                        </a:solidFill>
                      </a:endParaRPr>
                    </a:p>
                  </a:txBody>
                  <a:tcPr anchor="ctr"/>
                </a:tc>
                <a:tc>
                  <a:txBody>
                    <a:bodyPr/>
                    <a:lstStyle/>
                    <a:p>
                      <a:r>
                        <a:rPr lang="en-US" sz="1100" dirty="0" smtClean="0">
                          <a:solidFill>
                            <a:schemeClr val="tx2"/>
                          </a:solidFill>
                        </a:rPr>
                        <a:t>a</a:t>
                      </a:r>
                      <a:endParaRPr lang="en-US" sz="1100" dirty="0">
                        <a:solidFill>
                          <a:schemeClr val="tx2"/>
                        </a:solidFill>
                      </a:endParaRPr>
                    </a:p>
                  </a:txBody>
                  <a:tcPr anchor="ctr"/>
                </a:tc>
                <a:tc>
                  <a:txBody>
                    <a:bodyPr/>
                    <a:lstStyle/>
                    <a:p>
                      <a:r>
                        <a:rPr lang="en-US" sz="1100" dirty="0" smtClean="0">
                          <a:solidFill>
                            <a:schemeClr val="tx2"/>
                          </a:solidFill>
                        </a:rPr>
                        <a:t>b</a:t>
                      </a:r>
                      <a:endParaRPr lang="en-US" sz="1100" dirty="0">
                        <a:solidFill>
                          <a:schemeClr val="tx2"/>
                        </a:solidFill>
                      </a:endParaRPr>
                    </a:p>
                  </a:txBody>
                  <a:tcPr anchor="ctr"/>
                </a:tc>
                <a:tc>
                  <a:txBody>
                    <a:bodyPr/>
                    <a:lstStyle/>
                    <a:p>
                      <a:r>
                        <a:rPr lang="en-US" sz="1100" dirty="0" smtClean="0">
                          <a:solidFill>
                            <a:schemeClr val="tx2"/>
                          </a:solidFill>
                        </a:rPr>
                        <a:t>c</a:t>
                      </a:r>
                      <a:endParaRPr lang="en-US" sz="1100" dirty="0">
                        <a:solidFill>
                          <a:schemeClr val="tx2"/>
                        </a:solidFill>
                      </a:endParaRPr>
                    </a:p>
                  </a:txBody>
                  <a:tcPr anchor="ctr"/>
                </a:tc>
                <a:tc>
                  <a:txBody>
                    <a:bodyPr/>
                    <a:lstStyle/>
                    <a:p>
                      <a:r>
                        <a:rPr lang="en-US" sz="1100" dirty="0" smtClean="0">
                          <a:solidFill>
                            <a:schemeClr val="tx2"/>
                          </a:solidFill>
                        </a:rPr>
                        <a:t>d</a:t>
                      </a:r>
                      <a:endParaRPr lang="en-US" sz="1100" dirty="0">
                        <a:solidFill>
                          <a:schemeClr val="tx2"/>
                        </a:solidFill>
                      </a:endParaRPr>
                    </a:p>
                  </a:txBody>
                  <a:tcPr anchor="ctr"/>
                </a:tc>
                <a:tc>
                  <a:txBody>
                    <a:bodyPr/>
                    <a:lstStyle/>
                    <a:p>
                      <a:r>
                        <a:rPr lang="en-US" sz="1100" dirty="0" smtClean="0">
                          <a:solidFill>
                            <a:schemeClr val="tx2"/>
                          </a:solidFill>
                        </a:rPr>
                        <a:t>e</a:t>
                      </a:r>
                      <a:endParaRPr lang="en-US" sz="1100" dirty="0">
                        <a:solidFill>
                          <a:schemeClr val="tx2"/>
                        </a:solidFill>
                      </a:endParaRPr>
                    </a:p>
                  </a:txBody>
                  <a:tcPr anchor="ctr"/>
                </a:tc>
                <a:tc>
                  <a:txBody>
                    <a:bodyPr/>
                    <a:lstStyle/>
                    <a:p>
                      <a:r>
                        <a:rPr lang="en-US" sz="1100" dirty="0" smtClean="0">
                          <a:solidFill>
                            <a:schemeClr val="tx2"/>
                          </a:solidFill>
                        </a:rPr>
                        <a:t>f</a:t>
                      </a:r>
                      <a:endParaRPr lang="en-US" sz="1100" dirty="0">
                        <a:solidFill>
                          <a:schemeClr val="tx2"/>
                        </a:solidFill>
                      </a:endParaRPr>
                    </a:p>
                  </a:txBody>
                  <a:tcPr anchor="ctr"/>
                </a:tc>
                <a:tc>
                  <a:txBody>
                    <a:bodyPr/>
                    <a:lstStyle/>
                    <a:p>
                      <a:r>
                        <a:rPr lang="en-US" sz="1100" dirty="0" smtClean="0">
                          <a:solidFill>
                            <a:schemeClr val="tx2"/>
                          </a:solidFill>
                        </a:rPr>
                        <a:t>g</a:t>
                      </a:r>
                      <a:endParaRPr lang="en-US" sz="1100" dirty="0">
                        <a:solidFill>
                          <a:schemeClr val="tx2"/>
                        </a:solidFill>
                      </a:endParaRPr>
                    </a:p>
                  </a:txBody>
                  <a:tcPr anchor="ctr"/>
                </a:tc>
                <a:tc>
                  <a:txBody>
                    <a:bodyPr/>
                    <a:lstStyle/>
                    <a:p>
                      <a:r>
                        <a:rPr lang="en-US" sz="1100" dirty="0" smtClean="0">
                          <a:solidFill>
                            <a:schemeClr val="tx2"/>
                          </a:solidFill>
                        </a:rPr>
                        <a:t>h</a:t>
                      </a:r>
                      <a:endParaRPr lang="en-US" sz="1100" dirty="0">
                        <a:solidFill>
                          <a:schemeClr val="tx2"/>
                        </a:solidFill>
                      </a:endParaRPr>
                    </a:p>
                  </a:txBody>
                  <a:tcPr anchor="ctr"/>
                </a:tc>
                <a:tc>
                  <a:txBody>
                    <a:bodyPr/>
                    <a:lstStyle/>
                    <a:p>
                      <a:r>
                        <a:rPr lang="en-US" altLang="zh-CN" sz="1100" dirty="0" err="1" smtClean="0">
                          <a:solidFill>
                            <a:schemeClr val="tx2"/>
                          </a:solidFill>
                        </a:rPr>
                        <a:t>i</a:t>
                      </a:r>
                      <a:endParaRPr lang="en-US" sz="1100" dirty="0">
                        <a:solidFill>
                          <a:schemeClr val="tx2"/>
                        </a:solidFill>
                      </a:endParaRPr>
                    </a:p>
                  </a:txBody>
                  <a:tcPr anchor="ctr"/>
                </a:tc>
                <a:tc>
                  <a:txBody>
                    <a:bodyPr/>
                    <a:lstStyle/>
                    <a:p>
                      <a:r>
                        <a:rPr lang="en-US" sz="1100" dirty="0" smtClean="0">
                          <a:solidFill>
                            <a:schemeClr val="tx2"/>
                          </a:solidFill>
                        </a:rPr>
                        <a:t>j</a:t>
                      </a:r>
                      <a:endParaRPr lang="en-US" sz="1100" dirty="0">
                        <a:solidFill>
                          <a:schemeClr val="tx2"/>
                        </a:solidFill>
                      </a:endParaRPr>
                    </a:p>
                  </a:txBody>
                  <a:tcPr anchor="ctr"/>
                </a:tc>
                <a:tc>
                  <a:txBody>
                    <a:bodyPr/>
                    <a:lstStyle/>
                    <a:p>
                      <a:r>
                        <a:rPr lang="en-US" sz="1100" dirty="0" smtClean="0">
                          <a:solidFill>
                            <a:schemeClr val="tx2"/>
                          </a:solidFill>
                        </a:rPr>
                        <a:t>k</a:t>
                      </a:r>
                      <a:endParaRPr lang="en-US" sz="1100" dirty="0">
                        <a:solidFill>
                          <a:schemeClr val="tx2"/>
                        </a:solidFill>
                      </a:endParaRPr>
                    </a:p>
                  </a:txBody>
                  <a:tcPr anchor="ctr"/>
                </a:tc>
                <a:tc>
                  <a:txBody>
                    <a:bodyPr/>
                    <a:lstStyle/>
                    <a:p>
                      <a:r>
                        <a:rPr lang="en-US" sz="1100" dirty="0" smtClean="0">
                          <a:solidFill>
                            <a:schemeClr val="tx2"/>
                          </a:solidFill>
                        </a:rPr>
                        <a:t>l</a:t>
                      </a:r>
                      <a:endParaRPr lang="en-US" sz="1100" dirty="0">
                        <a:solidFill>
                          <a:schemeClr val="tx2"/>
                        </a:solidFill>
                      </a:endParaRPr>
                    </a:p>
                  </a:txBody>
                  <a:tcPr anchor="ctr"/>
                </a:tc>
                <a:tc>
                  <a:txBody>
                    <a:bodyPr/>
                    <a:lstStyle/>
                    <a:p>
                      <a:r>
                        <a:rPr lang="en-US" altLang="zh-CN" sz="1100" dirty="0" smtClean="0">
                          <a:solidFill>
                            <a:schemeClr val="tx2"/>
                          </a:solidFill>
                        </a:rPr>
                        <a:t>ACC</a:t>
                      </a:r>
                      <a:endParaRPr lang="en-US" sz="1100" dirty="0">
                        <a:solidFill>
                          <a:schemeClr val="tx2"/>
                        </a:solidFill>
                      </a:endParaRPr>
                    </a:p>
                  </a:txBody>
                  <a:tcPr anchor="ctr"/>
                </a:tc>
              </a:tr>
              <a:tr h="324000">
                <a:tc>
                  <a:txBody>
                    <a:bodyPr/>
                    <a:lstStyle/>
                    <a:p>
                      <a:r>
                        <a:rPr lang="en-US" sz="1100" dirty="0" smtClean="0">
                          <a:solidFill>
                            <a:schemeClr val="tx2"/>
                          </a:solidFill>
                        </a:rPr>
                        <a:t>WALKING (a)</a:t>
                      </a:r>
                      <a:endParaRPr lang="en-US" sz="1100" dirty="0">
                        <a:solidFill>
                          <a:schemeClr val="tx2"/>
                        </a:solidFill>
                      </a:endParaRPr>
                    </a:p>
                  </a:txBody>
                  <a:tcPr anchor="ctr"/>
                </a:tc>
                <a:tc>
                  <a:txBody>
                    <a:bodyPr/>
                    <a:lstStyle/>
                    <a:p>
                      <a:r>
                        <a:rPr lang="en-US" sz="1100" dirty="0" smtClean="0">
                          <a:solidFill>
                            <a:schemeClr val="tx2"/>
                          </a:solidFill>
                        </a:rPr>
                        <a:t>1852</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10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6</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99.14%</a:t>
                      </a:r>
                      <a:endParaRPr lang="en-US" sz="1100" dirty="0">
                        <a:solidFill>
                          <a:schemeClr val="tx2"/>
                        </a:solidFill>
                      </a:endParaRPr>
                    </a:p>
                  </a:txBody>
                  <a:tcPr anchor="ctr"/>
                </a:tc>
              </a:tr>
              <a:tr h="324000">
                <a:tc>
                  <a:txBody>
                    <a:bodyPr/>
                    <a:lstStyle/>
                    <a:p>
                      <a:r>
                        <a:rPr lang="en-US" sz="1100" kern="1200" dirty="0" smtClean="0">
                          <a:solidFill>
                            <a:schemeClr val="tx2"/>
                          </a:solidFill>
                          <a:latin typeface="+mn-lt"/>
                          <a:ea typeface="+mn-ea"/>
                          <a:cs typeface="+mn-cs"/>
                        </a:rPr>
                        <a:t>RUNNING (b)</a:t>
                      </a:r>
                    </a:p>
                  </a:txBody>
                  <a:tcPr anchor="ctr"/>
                </a:tc>
                <a:tc>
                  <a:txBody>
                    <a:bodyPr/>
                    <a:lstStyle/>
                    <a:p>
                      <a:r>
                        <a:rPr lang="en-US" sz="1100" dirty="0" smtClean="0">
                          <a:solidFill>
                            <a:schemeClr val="tx2"/>
                          </a:solidFill>
                        </a:rPr>
                        <a:t>1</a:t>
                      </a:r>
                      <a:endParaRPr lang="en-US" sz="1100" dirty="0">
                        <a:solidFill>
                          <a:schemeClr val="tx2"/>
                        </a:solidFill>
                      </a:endParaRPr>
                    </a:p>
                  </a:txBody>
                  <a:tcPr anchor="ctr"/>
                </a:tc>
                <a:tc>
                  <a:txBody>
                    <a:bodyPr/>
                    <a:lstStyle/>
                    <a:p>
                      <a:r>
                        <a:rPr lang="en-US" sz="1100" dirty="0" smtClean="0">
                          <a:solidFill>
                            <a:schemeClr val="tx2"/>
                          </a:solidFill>
                        </a:rPr>
                        <a:t>1105</a:t>
                      </a:r>
                      <a:endParaRPr lang="en-US" sz="1100" dirty="0">
                        <a:solidFill>
                          <a:schemeClr val="tx2"/>
                        </a:solidFill>
                      </a:endParaRPr>
                    </a:p>
                  </a:txBody>
                  <a:tcPr anchor="ctr"/>
                </a:tc>
                <a:tc>
                  <a:txBody>
                    <a:bodyPr/>
                    <a:lstStyle/>
                    <a:p>
                      <a:r>
                        <a:rPr lang="en-US" sz="1100" dirty="0" smtClean="0">
                          <a:solidFill>
                            <a:schemeClr val="tx2"/>
                          </a:solidFill>
                        </a:rPr>
                        <a:t>32</a:t>
                      </a:r>
                      <a:endParaRPr lang="en-US" sz="1100" dirty="0">
                        <a:solidFill>
                          <a:schemeClr val="tx2"/>
                        </a:solidFill>
                      </a:endParaRPr>
                    </a:p>
                  </a:txBody>
                  <a:tcPr anchor="ctr"/>
                </a:tc>
                <a:tc>
                  <a:txBody>
                    <a:bodyPr/>
                    <a:lstStyle/>
                    <a:p>
                      <a:r>
                        <a:rPr lang="en-US" sz="1100" dirty="0" smtClean="0">
                          <a:solidFill>
                            <a:schemeClr val="tx2"/>
                          </a:solidFill>
                        </a:rPr>
                        <a:t>1</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0</a:t>
                      </a:r>
                      <a:endParaRPr lang="en-US" sz="1100" dirty="0">
                        <a:solidFill>
                          <a:schemeClr val="tx2"/>
                        </a:solidFill>
                      </a:endParaRPr>
                    </a:p>
                  </a:txBody>
                  <a:tcPr anchor="ctr"/>
                </a:tc>
                <a:tc>
                  <a:txBody>
                    <a:bodyPr/>
                    <a:lstStyle/>
                    <a:p>
                      <a:r>
                        <a:rPr lang="en-US" sz="1100" dirty="0" smtClean="0">
                          <a:solidFill>
                            <a:schemeClr val="tx2"/>
                          </a:solidFill>
                        </a:rPr>
                        <a:t>97.01</a:t>
                      </a:r>
                      <a:r>
                        <a:rPr lang="en-US" altLang="zh-CN" sz="1100" dirty="0" smtClean="0">
                          <a:solidFill>
                            <a:schemeClr val="tx2"/>
                          </a:solidFill>
                        </a:rPr>
                        <a:t>%</a:t>
                      </a:r>
                      <a:endParaRPr lang="en-US" sz="1100" dirty="0">
                        <a:solidFill>
                          <a:schemeClr val="tx2"/>
                        </a:solidFill>
                      </a:endParaRPr>
                    </a:p>
                  </a:txBody>
                  <a:tcPr anchor="ctr"/>
                </a:tc>
              </a:tr>
              <a:tr h="324000">
                <a:tc>
                  <a:txBody>
                    <a:bodyPr/>
                    <a:lstStyle/>
                    <a:p>
                      <a:r>
                        <a:rPr lang="en-US" sz="1100" kern="1200" dirty="0" smtClean="0">
                          <a:solidFill>
                            <a:schemeClr val="tx2"/>
                          </a:solidFill>
                          <a:latin typeface="+mn-lt"/>
                          <a:ea typeface="+mn-ea"/>
                          <a:cs typeface="+mn-cs"/>
                        </a:rPr>
                        <a:t>WALK STAIRS (c)</a:t>
                      </a:r>
                    </a:p>
                  </a:txBody>
                  <a:tcPr anchor="ctr"/>
                </a:tc>
                <a:tc>
                  <a:txBody>
                    <a:bodyPr/>
                    <a:lstStyle/>
                    <a:p>
                      <a:r>
                        <a:rPr lang="en-US" sz="1100" kern="1200" smtClean="0">
                          <a:solidFill>
                            <a:schemeClr val="tx2"/>
                          </a:solidFill>
                          <a:latin typeface="+mn-lt"/>
                          <a:ea typeface="+mn-ea"/>
                          <a:cs typeface="+mn-cs"/>
                        </a:rPr>
                        <a:t>47</a:t>
                      </a:r>
                      <a:endParaRPr lang="en-US" sz="1100" kern="1200" dirty="0" smtClean="0">
                        <a:solidFill>
                          <a:schemeClr val="tx2"/>
                        </a:solidFill>
                        <a:latin typeface="+mn-lt"/>
                        <a:ea typeface="+mn-ea"/>
                        <a:cs typeface="+mn-cs"/>
                      </a:endParaRP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1937</a:t>
                      </a:r>
                    </a:p>
                  </a:txBody>
                  <a:tcPr anchor="ctr"/>
                </a:tc>
                <a:tc>
                  <a:txBody>
                    <a:bodyPr/>
                    <a:lstStyle/>
                    <a:p>
                      <a:r>
                        <a:rPr lang="en-US" sz="1100" kern="1200" dirty="0" smtClean="0">
                          <a:solidFill>
                            <a:schemeClr val="tx2"/>
                          </a:solidFill>
                          <a:latin typeface="+mn-lt"/>
                          <a:ea typeface="+mn-ea"/>
                          <a:cs typeface="+mn-cs"/>
                        </a:rPr>
                        <a:t>4</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4</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2</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97.09</a:t>
                      </a:r>
                      <a:r>
                        <a:rPr lang="en-US" altLang="zh-CN" sz="1100" kern="1200" dirty="0" smtClean="0">
                          <a:solidFill>
                            <a:schemeClr val="tx2"/>
                          </a:solidFill>
                          <a:latin typeface="+mn-lt"/>
                          <a:ea typeface="+mn-ea"/>
                          <a:cs typeface="+mn-cs"/>
                        </a:rPr>
                        <a:t>%</a:t>
                      </a:r>
                      <a:endParaRPr lang="en-US" sz="1100" kern="1200" dirty="0" smtClean="0">
                        <a:solidFill>
                          <a:schemeClr val="tx2"/>
                        </a:solidFill>
                        <a:latin typeface="+mn-lt"/>
                        <a:ea typeface="+mn-ea"/>
                        <a:cs typeface="+mn-cs"/>
                      </a:endParaRPr>
                    </a:p>
                  </a:txBody>
                  <a:tcPr anchor="ctr"/>
                </a:tc>
              </a:tr>
              <a:tr h="324000">
                <a:tc>
                  <a:txBody>
                    <a:bodyPr/>
                    <a:lstStyle/>
                    <a:p>
                      <a:r>
                        <a:rPr lang="en-US" sz="1100" kern="1200" dirty="0" smtClean="0">
                          <a:solidFill>
                            <a:schemeClr val="tx2"/>
                          </a:solidFill>
                          <a:latin typeface="+mn-lt"/>
                          <a:ea typeface="+mn-ea"/>
                          <a:cs typeface="+mn-cs"/>
                        </a:rPr>
                        <a:t>SWEEPING (d)</a:t>
                      </a:r>
                    </a:p>
                  </a:txBody>
                  <a:tcPr anchor="ctr"/>
                </a:tc>
                <a:tc>
                  <a:txBody>
                    <a:bodyPr/>
                    <a:lstStyle/>
                    <a:p>
                      <a:r>
                        <a:rPr lang="en-US" sz="1100" kern="1200" dirty="0" smtClean="0">
                          <a:solidFill>
                            <a:schemeClr val="tx2"/>
                          </a:solidFill>
                          <a:latin typeface="+mn-lt"/>
                          <a:ea typeface="+mn-ea"/>
                          <a:cs typeface="+mn-cs"/>
                        </a:rPr>
                        <a:t>6</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1378</a:t>
                      </a:r>
                    </a:p>
                  </a:txBody>
                  <a:tcPr anchor="ctr"/>
                </a:tc>
                <a:tc>
                  <a:txBody>
                    <a:bodyPr/>
                    <a:lstStyle/>
                    <a:p>
                      <a:r>
                        <a:rPr lang="en-US" sz="1100" kern="1200" dirty="0" smtClean="0">
                          <a:solidFill>
                            <a:schemeClr val="tx2"/>
                          </a:solidFill>
                          <a:latin typeface="+mn-lt"/>
                          <a:ea typeface="+mn-ea"/>
                          <a:cs typeface="+mn-cs"/>
                        </a:rPr>
                        <a:t>14</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4</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98.22</a:t>
                      </a:r>
                      <a:r>
                        <a:rPr lang="en-US" altLang="zh-CN" sz="1100" kern="1200" dirty="0" smtClean="0">
                          <a:solidFill>
                            <a:schemeClr val="tx2"/>
                          </a:solidFill>
                          <a:latin typeface="+mn-lt"/>
                          <a:ea typeface="+mn-ea"/>
                          <a:cs typeface="+mn-cs"/>
                        </a:rPr>
                        <a:t>%</a:t>
                      </a:r>
                      <a:endParaRPr lang="en-US" sz="1100" kern="1200" dirty="0" smtClean="0">
                        <a:solidFill>
                          <a:schemeClr val="tx2"/>
                        </a:solidFill>
                        <a:latin typeface="+mn-lt"/>
                        <a:ea typeface="+mn-ea"/>
                        <a:cs typeface="+mn-cs"/>
                      </a:endParaRPr>
                    </a:p>
                  </a:txBody>
                  <a:tcPr anchor="ctr"/>
                </a:tc>
              </a:tr>
              <a:tr h="324000">
                <a:tc>
                  <a:txBody>
                    <a:bodyPr/>
                    <a:lstStyle/>
                    <a:p>
                      <a:r>
                        <a:rPr lang="en-US" sz="1100" kern="1200" dirty="0" smtClean="0">
                          <a:solidFill>
                            <a:schemeClr val="tx2"/>
                          </a:solidFill>
                          <a:latin typeface="+mn-lt"/>
                          <a:ea typeface="+mn-ea"/>
                          <a:cs typeface="+mn-cs"/>
                        </a:rPr>
                        <a:t>WASHING HANDS (e)</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873</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7</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2</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98.87%</a:t>
                      </a:r>
                    </a:p>
                  </a:txBody>
                  <a:tcPr anchor="ctr"/>
                </a:tc>
              </a:tr>
              <a:tr h="324000">
                <a:tc>
                  <a:txBody>
                    <a:bodyPr/>
                    <a:lstStyle/>
                    <a:p>
                      <a:r>
                        <a:rPr lang="en-US" sz="1100" kern="1200" dirty="0" smtClean="0">
                          <a:solidFill>
                            <a:schemeClr val="tx2"/>
                          </a:solidFill>
                          <a:latin typeface="+mn-lt"/>
                          <a:ea typeface="+mn-ea"/>
                          <a:cs typeface="+mn-cs"/>
                        </a:rPr>
                        <a:t>FALLING (f)</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2</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2</a:t>
                      </a:r>
                    </a:p>
                  </a:txBody>
                  <a:tcPr anchor="ctr"/>
                </a:tc>
                <a:tc>
                  <a:txBody>
                    <a:bodyPr/>
                    <a:lstStyle/>
                    <a:p>
                      <a:r>
                        <a:rPr lang="en-US" sz="1100" kern="1200" dirty="0" smtClean="0">
                          <a:solidFill>
                            <a:schemeClr val="tx2"/>
                          </a:solidFill>
                          <a:latin typeface="+mn-lt"/>
                          <a:ea typeface="+mn-ea"/>
                          <a:cs typeface="+mn-cs"/>
                        </a:rPr>
                        <a:t>32</a:t>
                      </a:r>
                    </a:p>
                  </a:txBody>
                  <a:tcPr anchor="ctr"/>
                </a:tc>
                <a:tc>
                  <a:txBody>
                    <a:bodyPr/>
                    <a:lstStyle/>
                    <a:p>
                      <a:r>
                        <a:rPr lang="en-US" sz="1100" kern="1200" dirty="0" smtClean="0">
                          <a:solidFill>
                            <a:schemeClr val="tx2"/>
                          </a:solidFill>
                          <a:latin typeface="+mn-lt"/>
                          <a:ea typeface="+mn-ea"/>
                          <a:cs typeface="+mn-cs"/>
                        </a:rPr>
                        <a:t>6</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5</a:t>
                      </a:r>
                    </a:p>
                  </a:txBody>
                  <a:tcPr anchor="ctr"/>
                </a:tc>
                <a:tc>
                  <a:txBody>
                    <a:bodyPr/>
                    <a:lstStyle/>
                    <a:p>
                      <a:r>
                        <a:rPr lang="en-US" sz="1100" kern="1200" dirty="0" smtClean="0">
                          <a:solidFill>
                            <a:schemeClr val="tx2"/>
                          </a:solidFill>
                          <a:latin typeface="+mn-lt"/>
                          <a:ea typeface="+mn-ea"/>
                          <a:cs typeface="+mn-cs"/>
                        </a:rPr>
                        <a:t>3</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61.54%</a:t>
                      </a:r>
                    </a:p>
                  </a:txBody>
                  <a:tcPr anchor="ctr">
                    <a:solidFill>
                      <a:schemeClr val="accent2"/>
                    </a:solidFill>
                  </a:tcPr>
                </a:tc>
              </a:tr>
              <a:tr h="324000">
                <a:tc>
                  <a:txBody>
                    <a:bodyPr/>
                    <a:lstStyle/>
                    <a:p>
                      <a:r>
                        <a:rPr lang="en-US" sz="1100" kern="1200" dirty="0" smtClean="0">
                          <a:solidFill>
                            <a:schemeClr val="tx2"/>
                          </a:solidFill>
                          <a:latin typeface="+mn-lt"/>
                          <a:ea typeface="+mn-ea"/>
                          <a:cs typeface="+mn-cs"/>
                        </a:rPr>
                        <a:t>STANDING (g)</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822</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100%</a:t>
                      </a:r>
                    </a:p>
                  </a:txBody>
                  <a:tcPr anchor="ctr"/>
                </a:tc>
              </a:tr>
              <a:tr h="324000">
                <a:tc>
                  <a:txBody>
                    <a:bodyPr/>
                    <a:lstStyle/>
                    <a:p>
                      <a:r>
                        <a:rPr lang="en-US" sz="1100" kern="1200" dirty="0" smtClean="0">
                          <a:solidFill>
                            <a:schemeClr val="tx2"/>
                          </a:solidFill>
                          <a:latin typeface="+mn-lt"/>
                          <a:ea typeface="+mn-ea"/>
                          <a:cs typeface="+mn-cs"/>
                        </a:rPr>
                        <a:t>SITTING (h)</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972</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100%</a:t>
                      </a:r>
                    </a:p>
                  </a:txBody>
                  <a:tcPr anchor="ctr"/>
                </a:tc>
              </a:tr>
              <a:tr h="324000">
                <a:tc>
                  <a:txBody>
                    <a:bodyPr/>
                    <a:lstStyle/>
                    <a:p>
                      <a:r>
                        <a:rPr lang="en-US" sz="1100" kern="1200" dirty="0" smtClean="0">
                          <a:solidFill>
                            <a:schemeClr val="tx2"/>
                          </a:solidFill>
                          <a:latin typeface="+mn-lt"/>
                          <a:ea typeface="+mn-ea"/>
                          <a:cs typeface="+mn-cs"/>
                        </a:rPr>
                        <a:t>LYING (</a:t>
                      </a:r>
                      <a:r>
                        <a:rPr lang="en-US" sz="1100" kern="1200" dirty="0" err="1" smtClean="0">
                          <a:solidFill>
                            <a:schemeClr val="tx2"/>
                          </a:solidFill>
                          <a:latin typeface="+mn-lt"/>
                          <a:ea typeface="+mn-ea"/>
                          <a:cs typeface="+mn-cs"/>
                        </a:rPr>
                        <a:t>i</a:t>
                      </a:r>
                      <a:r>
                        <a:rPr lang="en-US" sz="1100" kern="1200" dirty="0" smtClean="0">
                          <a:solidFill>
                            <a:schemeClr val="tx2"/>
                          </a:solidFill>
                          <a:latin typeface="+mn-lt"/>
                          <a:ea typeface="+mn-ea"/>
                          <a:cs typeface="+mn-cs"/>
                        </a:rPr>
                        <a:t>)</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649</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99.85%</a:t>
                      </a:r>
                    </a:p>
                  </a:txBody>
                  <a:tcPr anchor="ctr"/>
                </a:tc>
              </a:tr>
              <a:tr h="324000">
                <a:tc>
                  <a:txBody>
                    <a:bodyPr/>
                    <a:lstStyle/>
                    <a:p>
                      <a:r>
                        <a:rPr lang="en-US" sz="1100" kern="1200" dirty="0" smtClean="0">
                          <a:solidFill>
                            <a:schemeClr val="tx2"/>
                          </a:solidFill>
                          <a:latin typeface="+mn-lt"/>
                          <a:ea typeface="+mn-ea"/>
                          <a:cs typeface="+mn-cs"/>
                        </a:rPr>
                        <a:t>BENDING (j)</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718</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2"/>
                          </a:solidFill>
                          <a:latin typeface="+mn-lt"/>
                          <a:ea typeface="+mn-ea"/>
                          <a:cs typeface="+mn-cs"/>
                        </a:rPr>
                        <a:t>100%</a:t>
                      </a:r>
                    </a:p>
                  </a:txBody>
                  <a:tcPr anchor="ctr"/>
                </a:tc>
              </a:tr>
              <a:tr h="324000">
                <a:tc>
                  <a:txBody>
                    <a:bodyPr/>
                    <a:lstStyle/>
                    <a:p>
                      <a:r>
                        <a:rPr lang="en-US" sz="1100" kern="1200" dirty="0" smtClean="0">
                          <a:solidFill>
                            <a:schemeClr val="tx2"/>
                          </a:solidFill>
                          <a:latin typeface="+mn-lt"/>
                          <a:ea typeface="+mn-ea"/>
                          <a:cs typeface="+mn-cs"/>
                        </a:rPr>
                        <a:t>LEANING BACK (k)</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557</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2"/>
                          </a:solidFill>
                          <a:latin typeface="+mn-lt"/>
                          <a:ea typeface="+mn-ea"/>
                          <a:cs typeface="+mn-cs"/>
                        </a:rPr>
                        <a:t>100%</a:t>
                      </a:r>
                    </a:p>
                  </a:txBody>
                  <a:tcPr anchor="ctr"/>
                </a:tc>
              </a:tr>
              <a:tr h="324000">
                <a:tc>
                  <a:txBody>
                    <a:bodyPr/>
                    <a:lstStyle/>
                    <a:p>
                      <a:r>
                        <a:rPr lang="en-US" sz="1100" kern="1200" dirty="0" smtClean="0">
                          <a:solidFill>
                            <a:schemeClr val="tx2"/>
                          </a:solidFill>
                          <a:latin typeface="+mn-lt"/>
                          <a:ea typeface="+mn-ea"/>
                          <a:cs typeface="+mn-cs"/>
                        </a:rPr>
                        <a:t>ROLLING (l)</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4</a:t>
                      </a:r>
                    </a:p>
                  </a:txBody>
                  <a:tcPr anchor="ctr"/>
                </a:tc>
                <a:tc>
                  <a:txBody>
                    <a:bodyPr/>
                    <a:lstStyle/>
                    <a:p>
                      <a:r>
                        <a:rPr lang="en-US" sz="1100" kern="1200" dirty="0" smtClean="0">
                          <a:solidFill>
                            <a:schemeClr val="tx2"/>
                          </a:solidFill>
                          <a:latin typeface="+mn-lt"/>
                          <a:ea typeface="+mn-ea"/>
                          <a:cs typeface="+mn-cs"/>
                        </a:rPr>
                        <a:t>10</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5</a:t>
                      </a:r>
                    </a:p>
                  </a:txBody>
                  <a:tcPr anchor="ctr"/>
                </a:tc>
                <a:tc>
                  <a:txBody>
                    <a:bodyPr/>
                    <a:lstStyle/>
                    <a:p>
                      <a:r>
                        <a:rPr lang="en-US" sz="1100" kern="1200" dirty="0" smtClean="0">
                          <a:solidFill>
                            <a:schemeClr val="tx2"/>
                          </a:solidFill>
                          <a:latin typeface="+mn-lt"/>
                          <a:ea typeface="+mn-ea"/>
                          <a:cs typeface="+mn-cs"/>
                        </a:rPr>
                        <a:t>8</a:t>
                      </a:r>
                    </a:p>
                  </a:txBody>
                  <a:tcPr anchor="ctr"/>
                </a:tc>
                <a:tc>
                  <a:txBody>
                    <a:bodyPr/>
                    <a:lstStyle/>
                    <a:p>
                      <a:r>
                        <a:rPr lang="en-US" sz="1100" kern="1200" dirty="0" smtClean="0">
                          <a:solidFill>
                            <a:schemeClr val="tx2"/>
                          </a:solidFill>
                          <a:latin typeface="+mn-lt"/>
                          <a:ea typeface="+mn-ea"/>
                          <a:cs typeface="+mn-cs"/>
                        </a:rPr>
                        <a:t>0</a:t>
                      </a:r>
                    </a:p>
                  </a:txBody>
                  <a:tcPr anchor="ctr"/>
                </a:tc>
                <a:tc>
                  <a:txBody>
                    <a:bodyPr/>
                    <a:lstStyle/>
                    <a:p>
                      <a:r>
                        <a:rPr lang="en-US" sz="1100" kern="1200" dirty="0" smtClean="0">
                          <a:solidFill>
                            <a:schemeClr val="tx2"/>
                          </a:solidFill>
                          <a:latin typeface="+mn-lt"/>
                          <a:ea typeface="+mn-ea"/>
                          <a:cs typeface="+mn-cs"/>
                        </a:rPr>
                        <a:t>1</a:t>
                      </a:r>
                    </a:p>
                  </a:txBody>
                  <a:tcPr anchor="ctr"/>
                </a:tc>
                <a:tc>
                  <a:txBody>
                    <a:bodyPr/>
                    <a:lstStyle/>
                    <a:p>
                      <a:r>
                        <a:rPr lang="en-US" sz="1100" kern="1200" dirty="0" smtClean="0">
                          <a:solidFill>
                            <a:schemeClr val="tx2"/>
                          </a:solidFill>
                          <a:latin typeface="+mn-lt"/>
                          <a:ea typeface="+mn-ea"/>
                          <a:cs typeface="+mn-cs"/>
                        </a:rPr>
                        <a:t>187</a:t>
                      </a:r>
                    </a:p>
                  </a:txBody>
                  <a:tcPr anchor="ctr"/>
                </a:tc>
                <a:tc>
                  <a:txBody>
                    <a:bodyPr/>
                    <a:lstStyle/>
                    <a:p>
                      <a:r>
                        <a:rPr lang="en-US" sz="1100" kern="1200" dirty="0" smtClean="0">
                          <a:solidFill>
                            <a:schemeClr val="tx2"/>
                          </a:solidFill>
                          <a:latin typeface="+mn-lt"/>
                          <a:ea typeface="+mn-ea"/>
                          <a:cs typeface="+mn-cs"/>
                        </a:rPr>
                        <a:t>85.78%</a:t>
                      </a:r>
                    </a:p>
                  </a:txBody>
                  <a:tcPr anchor="ctr"/>
                </a:tc>
              </a:tr>
            </a:tbl>
          </a:graphicData>
        </a:graphic>
      </p:graphicFrame>
      <p:sp>
        <p:nvSpPr>
          <p:cNvPr id="12" name="TextBox 11"/>
          <p:cNvSpPr txBox="1"/>
          <p:nvPr/>
        </p:nvSpPr>
        <p:spPr>
          <a:xfrm>
            <a:off x="323528" y="6237312"/>
            <a:ext cx="8496944" cy="338554"/>
          </a:xfrm>
          <a:prstGeom prst="rect">
            <a:avLst/>
          </a:prstGeom>
          <a:noFill/>
        </p:spPr>
        <p:txBody>
          <a:bodyPr wrap="square" rtlCol="0">
            <a:spAutoFit/>
          </a:bodyPr>
          <a:lstStyle/>
          <a:p>
            <a:r>
              <a:rPr lang="en-US" sz="1600" dirty="0" smtClean="0">
                <a:solidFill>
                  <a:schemeClr val="tx2"/>
                </a:solidFill>
              </a:rPr>
              <a:t>*Default Model built by the KNN classifier and evaluated using 10-fold cross-validation</a:t>
            </a:r>
            <a:endParaRPr lang="en-US" sz="1600" dirty="0">
              <a:solidFill>
                <a:schemeClr val="tx2"/>
              </a:solidFill>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dirty="0" smtClean="0">
                <a:ea typeface="宋体" pitchFamily="2" charset="-122"/>
              </a:rPr>
              <a:t>Experiment and Result</a:t>
            </a:r>
            <a:endParaRPr lang="en-US" altLang="zh-CN" sz="2000" dirty="0" smtClean="0">
              <a:ea typeface="宋体" pitchFamily="2" charset="-122"/>
            </a:endParaRPr>
          </a:p>
        </p:txBody>
      </p:sp>
      <p:sp>
        <p:nvSpPr>
          <p:cNvPr id="34821" name="内容占位符 2"/>
          <p:cNvSpPr>
            <a:spLocks noGrp="1"/>
          </p:cNvSpPr>
          <p:nvPr>
            <p:ph idx="1"/>
          </p:nvPr>
        </p:nvSpPr>
        <p:spPr bwMode="auto">
          <a:xfrm>
            <a:off x="251520" y="134076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Performance </a:t>
            </a:r>
            <a:r>
              <a:rPr lang="en-US" altLang="zh-CN" dirty="0" smtClean="0"/>
              <a:t>Overview</a:t>
            </a:r>
            <a:endParaRPr lang="en-US" altLang="zh-CN" sz="2400" b="0" dirty="0" smtClean="0">
              <a:ea typeface="宋体" pitchFamily="2" charset="-122"/>
            </a:endParaRPr>
          </a:p>
          <a:p>
            <a:pPr algn="just" eaLnBrk="1" hangingPunct="1">
              <a:buNone/>
            </a:pPr>
            <a:r>
              <a:rPr lang="en-IE" altLang="zh-CN" sz="2400" b="0" dirty="0" smtClean="0">
                <a:ea typeface="宋体" pitchFamily="2" charset="-122"/>
              </a:rPr>
              <a:t>	</a:t>
            </a: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22</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graphicFrame>
        <p:nvGraphicFramePr>
          <p:cNvPr id="9" name="Chart 8"/>
          <p:cNvGraphicFramePr/>
          <p:nvPr/>
        </p:nvGraphicFramePr>
        <p:xfrm>
          <a:off x="179512" y="1916832"/>
          <a:ext cx="4904303" cy="2932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3851920" y="3140968"/>
          <a:ext cx="4907616" cy="2921978"/>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4067944" y="6021288"/>
            <a:ext cx="4293163" cy="338554"/>
          </a:xfrm>
          <a:prstGeom prst="rect">
            <a:avLst/>
          </a:prstGeom>
          <a:noFill/>
        </p:spPr>
        <p:txBody>
          <a:bodyPr wrap="none" rtlCol="0">
            <a:spAutoFit/>
          </a:bodyPr>
          <a:lstStyle/>
          <a:p>
            <a:r>
              <a:rPr lang="en-US" sz="1600" dirty="0" smtClean="0">
                <a:solidFill>
                  <a:schemeClr val="tx2"/>
                </a:solidFill>
              </a:rPr>
              <a:t>Overall model accuracy for the female user B</a:t>
            </a:r>
            <a:endParaRPr lang="en-US" sz="1600" dirty="0">
              <a:solidFill>
                <a:schemeClr val="tx2"/>
              </a:solidFill>
            </a:endParaRPr>
          </a:p>
        </p:txBody>
      </p:sp>
      <p:sp>
        <p:nvSpPr>
          <p:cNvPr id="16" name="TextBox 15"/>
          <p:cNvSpPr txBox="1"/>
          <p:nvPr/>
        </p:nvSpPr>
        <p:spPr>
          <a:xfrm>
            <a:off x="395536" y="4797152"/>
            <a:ext cx="4110292" cy="338554"/>
          </a:xfrm>
          <a:prstGeom prst="rect">
            <a:avLst/>
          </a:prstGeom>
          <a:noFill/>
        </p:spPr>
        <p:txBody>
          <a:bodyPr wrap="none" rtlCol="0">
            <a:spAutoFit/>
          </a:bodyPr>
          <a:lstStyle/>
          <a:p>
            <a:r>
              <a:rPr lang="en-US" sz="1600" dirty="0" smtClean="0">
                <a:solidFill>
                  <a:schemeClr val="tx2"/>
                </a:solidFill>
              </a:rPr>
              <a:t>Overall model accuracy </a:t>
            </a:r>
            <a:r>
              <a:rPr lang="en-US" altLang="zh-CN" sz="1600" dirty="0" smtClean="0">
                <a:solidFill>
                  <a:schemeClr val="tx2"/>
                </a:solidFill>
              </a:rPr>
              <a:t>for</a:t>
            </a:r>
            <a:r>
              <a:rPr lang="en-US" sz="1600" dirty="0" smtClean="0">
                <a:solidFill>
                  <a:schemeClr val="tx2"/>
                </a:solidFill>
              </a:rPr>
              <a:t> the male user A</a:t>
            </a:r>
            <a:endParaRPr lang="en-US" sz="1600" dirty="0">
              <a:solidFill>
                <a:schemeClr val="tx2"/>
              </a:solidFill>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dirty="0" smtClean="0">
                <a:ea typeface="宋体" pitchFamily="2" charset="-122"/>
              </a:rPr>
              <a:t>Experiment and Result</a:t>
            </a:r>
            <a:endParaRPr lang="en-US" altLang="zh-CN" sz="200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23</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graphicFrame>
        <p:nvGraphicFramePr>
          <p:cNvPr id="10" name="Table 9"/>
          <p:cNvGraphicFramePr>
            <a:graphicFrameLocks noGrp="1"/>
          </p:cNvGraphicFramePr>
          <p:nvPr/>
        </p:nvGraphicFramePr>
        <p:xfrm>
          <a:off x="395536" y="1197328"/>
          <a:ext cx="8388000" cy="5184000"/>
        </p:xfrm>
        <a:graphic>
          <a:graphicData uri="http://schemas.openxmlformats.org/drawingml/2006/table">
            <a:tbl>
              <a:tblPr firstRow="1" bandRow="1">
                <a:tableStyleId>{C4B1156A-380E-4F78-BDF5-A606A8083BF9}</a:tableStyleId>
              </a:tblPr>
              <a:tblGrid>
                <a:gridCol w="1584000"/>
                <a:gridCol w="972000"/>
                <a:gridCol w="972000"/>
                <a:gridCol w="972000"/>
                <a:gridCol w="972000"/>
                <a:gridCol w="972000"/>
                <a:gridCol w="972000"/>
                <a:gridCol w="972000"/>
              </a:tblGrid>
              <a:tr h="324000">
                <a:tc>
                  <a:txBody>
                    <a:bodyPr/>
                    <a:lstStyle/>
                    <a:p>
                      <a:r>
                        <a:rPr lang="en-US" altLang="zh-CN" sz="1100" dirty="0" smtClean="0">
                          <a:solidFill>
                            <a:schemeClr val="tx2"/>
                          </a:solidFill>
                        </a:rPr>
                        <a:t>Classifier</a:t>
                      </a:r>
                      <a:endParaRPr lang="en-US" sz="1100" dirty="0">
                        <a:solidFill>
                          <a:schemeClr val="tx2"/>
                        </a:solidFill>
                      </a:endParaRPr>
                    </a:p>
                  </a:txBody>
                  <a:tcPr anchor="ctr"/>
                </a:tc>
                <a:tc>
                  <a:txBody>
                    <a:bodyPr/>
                    <a:lstStyle/>
                    <a:p>
                      <a:r>
                        <a:rPr lang="en-US" sz="1100" dirty="0" smtClean="0">
                          <a:solidFill>
                            <a:schemeClr val="tx2"/>
                          </a:solidFill>
                        </a:rPr>
                        <a:t>TP</a:t>
                      </a:r>
                      <a:r>
                        <a:rPr lang="en-US" sz="1100" baseline="0" dirty="0" smtClean="0">
                          <a:solidFill>
                            <a:schemeClr val="tx2"/>
                          </a:solidFill>
                        </a:rPr>
                        <a:t> Rate</a:t>
                      </a:r>
                      <a:endParaRPr lang="en-US" sz="1100" dirty="0">
                        <a:solidFill>
                          <a:schemeClr val="tx2"/>
                        </a:solidFill>
                      </a:endParaRPr>
                    </a:p>
                  </a:txBody>
                  <a:tcPr anchor="ctr"/>
                </a:tc>
                <a:tc>
                  <a:txBody>
                    <a:bodyPr/>
                    <a:lstStyle/>
                    <a:p>
                      <a:r>
                        <a:rPr lang="en-US" sz="1100" dirty="0" smtClean="0">
                          <a:solidFill>
                            <a:schemeClr val="tx2"/>
                          </a:solidFill>
                        </a:rPr>
                        <a:t>FP</a:t>
                      </a:r>
                      <a:r>
                        <a:rPr lang="en-US" sz="1100" baseline="0" dirty="0" smtClean="0">
                          <a:solidFill>
                            <a:schemeClr val="tx2"/>
                          </a:solidFill>
                        </a:rPr>
                        <a:t> Rate</a:t>
                      </a:r>
                      <a:endParaRPr lang="en-US" sz="1100" dirty="0">
                        <a:solidFill>
                          <a:schemeClr val="tx2"/>
                        </a:solidFill>
                      </a:endParaRPr>
                    </a:p>
                  </a:txBody>
                  <a:tcPr anchor="ctr"/>
                </a:tc>
                <a:tc>
                  <a:txBody>
                    <a:bodyPr/>
                    <a:lstStyle/>
                    <a:p>
                      <a:r>
                        <a:rPr lang="en-US" sz="1100" dirty="0" smtClean="0">
                          <a:solidFill>
                            <a:schemeClr val="tx2"/>
                          </a:solidFill>
                        </a:rPr>
                        <a:t>Precision</a:t>
                      </a:r>
                      <a:endParaRPr lang="en-US" sz="1100" dirty="0">
                        <a:solidFill>
                          <a:schemeClr val="tx2"/>
                        </a:solidFill>
                      </a:endParaRPr>
                    </a:p>
                  </a:txBody>
                  <a:tcPr anchor="ctr"/>
                </a:tc>
                <a:tc>
                  <a:txBody>
                    <a:bodyPr/>
                    <a:lstStyle/>
                    <a:p>
                      <a:r>
                        <a:rPr lang="en-US" sz="1100" dirty="0" smtClean="0">
                          <a:solidFill>
                            <a:schemeClr val="tx2"/>
                          </a:solidFill>
                        </a:rPr>
                        <a:t>Recall</a:t>
                      </a:r>
                      <a:endParaRPr lang="en-US" sz="1100" dirty="0">
                        <a:solidFill>
                          <a:schemeClr val="tx2"/>
                        </a:solidFill>
                      </a:endParaRPr>
                    </a:p>
                  </a:txBody>
                  <a:tcPr anchor="ctr"/>
                </a:tc>
                <a:tc>
                  <a:txBody>
                    <a:bodyPr/>
                    <a:lstStyle/>
                    <a:p>
                      <a:r>
                        <a:rPr lang="en-US" sz="1100" dirty="0" smtClean="0">
                          <a:solidFill>
                            <a:schemeClr val="tx2"/>
                          </a:solidFill>
                        </a:rPr>
                        <a:t>F-Score</a:t>
                      </a:r>
                      <a:endParaRPr lang="en-US" sz="1100" dirty="0">
                        <a:solidFill>
                          <a:schemeClr val="tx2"/>
                        </a:solidFill>
                      </a:endParaRPr>
                    </a:p>
                  </a:txBody>
                  <a:tcPr anchor="ctr"/>
                </a:tc>
                <a:tc>
                  <a:txBody>
                    <a:bodyPr/>
                    <a:lstStyle/>
                    <a:p>
                      <a:r>
                        <a:rPr lang="en-US" sz="1100" dirty="0" smtClean="0">
                          <a:solidFill>
                            <a:schemeClr val="tx2"/>
                          </a:solidFill>
                        </a:rPr>
                        <a:t>Time(ms)</a:t>
                      </a:r>
                      <a:endParaRPr lang="en-US" sz="1100" dirty="0">
                        <a:solidFill>
                          <a:schemeClr val="tx2"/>
                        </a:solidFill>
                      </a:endParaRPr>
                    </a:p>
                  </a:txBody>
                  <a:tcPr anchor="ctr"/>
                </a:tc>
                <a:tc>
                  <a:txBody>
                    <a:bodyPr/>
                    <a:lstStyle/>
                    <a:p>
                      <a:r>
                        <a:rPr lang="en-US" sz="1100" dirty="0" smtClean="0">
                          <a:solidFill>
                            <a:schemeClr val="tx2"/>
                          </a:solidFill>
                        </a:rPr>
                        <a:t>Accuracy</a:t>
                      </a:r>
                      <a:endParaRPr lang="en-US" sz="1100" dirty="0">
                        <a:solidFill>
                          <a:schemeClr val="tx2"/>
                        </a:solidFill>
                      </a:endParaRPr>
                    </a:p>
                  </a:txBody>
                  <a:tcPr anchor="ctr"/>
                </a:tc>
              </a:tr>
              <a:tr h="324000">
                <a:tc gridSpan="8">
                  <a:txBody>
                    <a:bodyPr/>
                    <a:lstStyle/>
                    <a:p>
                      <a:pPr algn="ctr"/>
                      <a:r>
                        <a:rPr lang="en-US" sz="1100" dirty="0" smtClean="0">
                          <a:solidFill>
                            <a:schemeClr val="tx2"/>
                          </a:solidFill>
                        </a:rPr>
                        <a:t>First Run (1980 instances </a:t>
                      </a:r>
                      <a:r>
                        <a:rPr lang="en-US" sz="1100" baseline="0" dirty="0" smtClean="0">
                          <a:solidFill>
                            <a:schemeClr val="tx2"/>
                          </a:solidFill>
                        </a:rPr>
                        <a:t> </a:t>
                      </a:r>
                      <a:r>
                        <a:rPr lang="en-US" sz="1100" baseline="0" dirty="0" smtClean="0">
                          <a:solidFill>
                            <a:schemeClr val="tx2"/>
                          </a:solidFill>
                          <a:sym typeface="Wingdings" pitchFamily="2" charset="2"/>
                        </a:rPr>
                        <a:t> </a:t>
                      </a:r>
                      <a:r>
                        <a:rPr lang="en-US" sz="1100" dirty="0" smtClean="0">
                          <a:solidFill>
                            <a:schemeClr val="tx2"/>
                          </a:solidFill>
                        </a:rPr>
                        <a:t>1874 instances)</a:t>
                      </a:r>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c hMerge="1">
                  <a:txBody>
                    <a:bodyPr/>
                    <a:lstStyle/>
                    <a:p>
                      <a:endParaRPr lang="en-US" sz="1100" dirty="0">
                        <a:solidFill>
                          <a:schemeClr val="tx2"/>
                        </a:solidFill>
                      </a:endParaRPr>
                    </a:p>
                  </a:txBody>
                  <a:tcPr anchor="ctr"/>
                </a:tc>
              </a:tr>
              <a:tr h="324000">
                <a:tc>
                  <a:txBody>
                    <a:bodyPr/>
                    <a:lstStyle/>
                    <a:p>
                      <a:r>
                        <a:rPr lang="en-US" sz="1100" kern="1200" dirty="0" smtClean="0">
                          <a:solidFill>
                            <a:schemeClr val="tx2"/>
                          </a:solidFill>
                          <a:latin typeface="+mn-lt"/>
                          <a:ea typeface="+mn-ea"/>
                          <a:cs typeface="+mn-cs"/>
                        </a:rPr>
                        <a:t>Decision Tree</a:t>
                      </a:r>
                    </a:p>
                  </a:txBody>
                  <a:tcPr anchor="ctr"/>
                </a:tc>
                <a:tc>
                  <a:txBody>
                    <a:bodyPr/>
                    <a:lstStyle/>
                    <a:p>
                      <a:r>
                        <a:rPr lang="en-US" sz="1100" dirty="0" smtClean="0">
                          <a:solidFill>
                            <a:schemeClr val="tx2"/>
                          </a:solidFill>
                        </a:rPr>
                        <a:t>0.684</a:t>
                      </a:r>
                      <a:endParaRPr lang="en-US" sz="1100" dirty="0">
                        <a:solidFill>
                          <a:schemeClr val="tx2"/>
                        </a:solidFill>
                      </a:endParaRPr>
                    </a:p>
                  </a:txBody>
                  <a:tcPr anchor="ctr"/>
                </a:tc>
                <a:tc>
                  <a:txBody>
                    <a:bodyPr/>
                    <a:lstStyle/>
                    <a:p>
                      <a:r>
                        <a:rPr lang="en-US" sz="1100" dirty="0" smtClean="0">
                          <a:solidFill>
                            <a:schemeClr val="tx2"/>
                          </a:solidFill>
                        </a:rPr>
                        <a:t>0.034</a:t>
                      </a:r>
                      <a:endParaRPr lang="en-US" sz="1100" dirty="0">
                        <a:solidFill>
                          <a:schemeClr val="tx2"/>
                        </a:solidFill>
                      </a:endParaRPr>
                    </a:p>
                  </a:txBody>
                  <a:tcPr anchor="ctr"/>
                </a:tc>
                <a:tc>
                  <a:txBody>
                    <a:bodyPr/>
                    <a:lstStyle/>
                    <a:p>
                      <a:r>
                        <a:rPr lang="en-US" sz="1100" dirty="0" smtClean="0">
                          <a:solidFill>
                            <a:schemeClr val="tx2"/>
                          </a:solidFill>
                        </a:rPr>
                        <a:t>0.089</a:t>
                      </a:r>
                      <a:endParaRPr lang="en-US" sz="1100" dirty="0">
                        <a:solidFill>
                          <a:schemeClr val="tx2"/>
                        </a:solidFill>
                      </a:endParaRPr>
                    </a:p>
                  </a:txBody>
                  <a:tcPr anchor="ctr"/>
                </a:tc>
                <a:tc>
                  <a:txBody>
                    <a:bodyPr/>
                    <a:lstStyle/>
                    <a:p>
                      <a:r>
                        <a:rPr lang="en-US" sz="1100" dirty="0" smtClean="0">
                          <a:solidFill>
                            <a:schemeClr val="tx2"/>
                          </a:solidFill>
                        </a:rPr>
                        <a:t>0.684</a:t>
                      </a:r>
                      <a:endParaRPr lang="en-US" sz="1100" dirty="0">
                        <a:solidFill>
                          <a:schemeClr val="tx2"/>
                        </a:solidFill>
                      </a:endParaRPr>
                    </a:p>
                  </a:txBody>
                  <a:tcPr anchor="ctr"/>
                </a:tc>
                <a:tc>
                  <a:txBody>
                    <a:bodyPr/>
                    <a:lstStyle/>
                    <a:p>
                      <a:r>
                        <a:rPr lang="en-US" sz="1100" dirty="0" smtClean="0">
                          <a:solidFill>
                            <a:schemeClr val="tx2"/>
                          </a:solidFill>
                        </a:rPr>
                        <a:t>0.657</a:t>
                      </a:r>
                      <a:endParaRPr lang="en-US" sz="1100" dirty="0">
                        <a:solidFill>
                          <a:schemeClr val="tx2"/>
                        </a:solidFill>
                      </a:endParaRPr>
                    </a:p>
                  </a:txBody>
                  <a:tcPr anchor="ctr"/>
                </a:tc>
                <a:tc>
                  <a:txBody>
                    <a:bodyPr/>
                    <a:lstStyle/>
                    <a:p>
                      <a:r>
                        <a:rPr lang="en-US" sz="1100" dirty="0" smtClean="0">
                          <a:solidFill>
                            <a:schemeClr val="tx2"/>
                          </a:solidFill>
                        </a:rPr>
                        <a:t>1838</a:t>
                      </a:r>
                      <a:endParaRPr lang="en-US" sz="1100" dirty="0">
                        <a:solidFill>
                          <a:schemeClr val="tx2"/>
                        </a:solidFill>
                      </a:endParaRPr>
                    </a:p>
                  </a:txBody>
                  <a:tcPr anchor="ctr"/>
                </a:tc>
                <a:tc>
                  <a:txBody>
                    <a:bodyPr/>
                    <a:lstStyle/>
                    <a:p>
                      <a:r>
                        <a:rPr lang="en-US" sz="1100" dirty="0" smtClean="0">
                          <a:solidFill>
                            <a:schemeClr val="tx2"/>
                          </a:solidFill>
                        </a:rPr>
                        <a:t>68.37</a:t>
                      </a:r>
                      <a:r>
                        <a:rPr lang="en-US" altLang="zh-CN" sz="1100" dirty="0" smtClean="0">
                          <a:solidFill>
                            <a:schemeClr val="tx2"/>
                          </a:solidFill>
                        </a:rPr>
                        <a:t>%</a:t>
                      </a:r>
                      <a:endParaRPr lang="en-US" sz="1100" dirty="0">
                        <a:solidFill>
                          <a:schemeClr val="tx2"/>
                        </a:solidFill>
                      </a:endParaRPr>
                    </a:p>
                  </a:txBody>
                  <a:tcPr anchor="ctr"/>
                </a:tc>
              </a:tr>
              <a:tr h="324000">
                <a:tc>
                  <a:txBody>
                    <a:bodyPr/>
                    <a:lstStyle/>
                    <a:p>
                      <a:r>
                        <a:rPr lang="en-US" sz="1100" kern="1200" dirty="0" smtClean="0">
                          <a:solidFill>
                            <a:schemeClr val="tx2"/>
                          </a:solidFill>
                          <a:latin typeface="+mn-lt"/>
                          <a:ea typeface="+mn-ea"/>
                          <a:cs typeface="+mn-cs"/>
                        </a:rPr>
                        <a:t>Bayesian Network</a:t>
                      </a:r>
                    </a:p>
                  </a:txBody>
                  <a:tcPr anchor="ctr"/>
                </a:tc>
                <a:tc>
                  <a:txBody>
                    <a:bodyPr/>
                    <a:lstStyle/>
                    <a:p>
                      <a:r>
                        <a:rPr lang="en-US" sz="1100" kern="1200" dirty="0" smtClean="0">
                          <a:solidFill>
                            <a:schemeClr val="tx2"/>
                          </a:solidFill>
                          <a:latin typeface="+mn-lt"/>
                          <a:ea typeface="+mn-ea"/>
                          <a:cs typeface="+mn-cs"/>
                        </a:rPr>
                        <a:t>0.845</a:t>
                      </a:r>
                    </a:p>
                  </a:txBody>
                  <a:tcPr anchor="ctr"/>
                </a:tc>
                <a:tc>
                  <a:txBody>
                    <a:bodyPr/>
                    <a:lstStyle/>
                    <a:p>
                      <a:r>
                        <a:rPr lang="en-US" sz="1100" kern="1200" dirty="0" smtClean="0">
                          <a:solidFill>
                            <a:schemeClr val="tx2"/>
                          </a:solidFill>
                          <a:latin typeface="+mn-lt"/>
                          <a:ea typeface="+mn-ea"/>
                          <a:cs typeface="+mn-cs"/>
                        </a:rPr>
                        <a:t>0.011</a:t>
                      </a:r>
                    </a:p>
                  </a:txBody>
                  <a:tcPr anchor="ctr"/>
                </a:tc>
                <a:tc>
                  <a:txBody>
                    <a:bodyPr/>
                    <a:lstStyle/>
                    <a:p>
                      <a:r>
                        <a:rPr lang="en-US" sz="1100" kern="1200" dirty="0" smtClean="0">
                          <a:solidFill>
                            <a:schemeClr val="tx2"/>
                          </a:solidFill>
                          <a:latin typeface="+mn-lt"/>
                          <a:ea typeface="+mn-ea"/>
                          <a:cs typeface="+mn-cs"/>
                        </a:rPr>
                        <a:t>0.931</a:t>
                      </a:r>
                    </a:p>
                  </a:txBody>
                  <a:tcPr anchor="ctr"/>
                </a:tc>
                <a:tc>
                  <a:txBody>
                    <a:bodyPr/>
                    <a:lstStyle/>
                    <a:p>
                      <a:r>
                        <a:rPr lang="en-US" sz="1100" kern="1200" dirty="0" smtClean="0">
                          <a:solidFill>
                            <a:schemeClr val="tx2"/>
                          </a:solidFill>
                          <a:latin typeface="+mn-lt"/>
                          <a:ea typeface="+mn-ea"/>
                          <a:cs typeface="+mn-cs"/>
                        </a:rPr>
                        <a:t>0.845</a:t>
                      </a:r>
                    </a:p>
                  </a:txBody>
                  <a:tcPr anchor="ctr"/>
                </a:tc>
                <a:tc>
                  <a:txBody>
                    <a:bodyPr/>
                    <a:lstStyle/>
                    <a:p>
                      <a:r>
                        <a:rPr lang="en-US" sz="1100" kern="1200" dirty="0" smtClean="0">
                          <a:solidFill>
                            <a:schemeClr val="tx2"/>
                          </a:solidFill>
                          <a:latin typeface="+mn-lt"/>
                          <a:ea typeface="+mn-ea"/>
                          <a:cs typeface="+mn-cs"/>
                        </a:rPr>
                        <a:t>0.860</a:t>
                      </a:r>
                    </a:p>
                  </a:txBody>
                  <a:tcPr anchor="ctr"/>
                </a:tc>
                <a:tc>
                  <a:txBody>
                    <a:bodyPr/>
                    <a:lstStyle/>
                    <a:p>
                      <a:r>
                        <a:rPr lang="en-US" sz="1100" kern="1200" dirty="0" smtClean="0">
                          <a:solidFill>
                            <a:schemeClr val="tx2"/>
                          </a:solidFill>
                          <a:latin typeface="+mn-lt"/>
                          <a:ea typeface="+mn-ea"/>
                          <a:cs typeface="+mn-cs"/>
                        </a:rPr>
                        <a:t>2725</a:t>
                      </a:r>
                    </a:p>
                  </a:txBody>
                  <a:tcPr anchor="ctr"/>
                </a:tc>
                <a:tc>
                  <a:txBody>
                    <a:bodyPr/>
                    <a:lstStyle/>
                    <a:p>
                      <a:r>
                        <a:rPr lang="en-US" sz="1100" kern="1200" dirty="0" smtClean="0">
                          <a:solidFill>
                            <a:schemeClr val="tx2"/>
                          </a:solidFill>
                          <a:latin typeface="+mn-lt"/>
                          <a:ea typeface="+mn-ea"/>
                          <a:cs typeface="+mn-cs"/>
                        </a:rPr>
                        <a:t>84.45%</a:t>
                      </a:r>
                    </a:p>
                  </a:txBody>
                  <a:tcPr anchor="ctr"/>
                </a:tc>
              </a:tr>
              <a:tr h="324000">
                <a:tc>
                  <a:txBody>
                    <a:bodyPr/>
                    <a:lstStyle/>
                    <a:p>
                      <a:r>
                        <a:rPr lang="en-US" sz="1100" kern="1200" dirty="0" smtClean="0">
                          <a:solidFill>
                            <a:schemeClr val="tx2"/>
                          </a:solidFill>
                          <a:latin typeface="+mn-lt"/>
                          <a:ea typeface="+mn-ea"/>
                          <a:cs typeface="+mn-cs"/>
                        </a:rPr>
                        <a:t>K-Nearest Neighbor</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0.724</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0.044</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0.811</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0.724</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0.684</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4849</a:t>
                      </a:r>
                    </a:p>
                  </a:txBody>
                  <a:tcPr anchor="ctr"/>
                </a:tc>
                <a:tc>
                  <a:txBody>
                    <a:bodyPr/>
                    <a:lstStyle/>
                    <a:p>
                      <a:pPr marL="0" algn="l" defTabSz="914400" rtl="0" eaLnBrk="1" latinLnBrk="0" hangingPunct="1"/>
                      <a:r>
                        <a:rPr lang="en-US" sz="1100" kern="1200" dirty="0" smtClean="0">
                          <a:solidFill>
                            <a:schemeClr val="tx2"/>
                          </a:solidFill>
                          <a:latin typeface="+mn-lt"/>
                          <a:ea typeface="+mn-ea"/>
                          <a:cs typeface="+mn-cs"/>
                        </a:rPr>
                        <a:t>72.35%</a:t>
                      </a:r>
                    </a:p>
                  </a:txBody>
                  <a:tcPr anchor="ctr"/>
                </a:tc>
              </a:tr>
              <a:tr h="324000">
                <a:tc>
                  <a:txBody>
                    <a:bodyPr/>
                    <a:lstStyle/>
                    <a:p>
                      <a:r>
                        <a:rPr lang="en-US" sz="1100" kern="1200" dirty="0" smtClean="0">
                          <a:solidFill>
                            <a:schemeClr val="tx2"/>
                          </a:solidFill>
                          <a:latin typeface="+mn-lt"/>
                          <a:ea typeface="+mn-ea"/>
                          <a:cs typeface="+mn-cs"/>
                        </a:rPr>
                        <a:t>Neural Network</a:t>
                      </a:r>
                    </a:p>
                  </a:txBody>
                  <a:tcPr anchor="ctr"/>
                </a:tc>
                <a:tc>
                  <a:txBody>
                    <a:bodyPr/>
                    <a:lstStyle/>
                    <a:p>
                      <a:r>
                        <a:rPr lang="en-US" sz="1100" kern="1200" dirty="0" smtClean="0">
                          <a:solidFill>
                            <a:schemeClr val="tx2"/>
                          </a:solidFill>
                          <a:latin typeface="+mn-lt"/>
                          <a:ea typeface="+mn-ea"/>
                          <a:cs typeface="+mn-cs"/>
                        </a:rPr>
                        <a:t>0.742</a:t>
                      </a:r>
                    </a:p>
                  </a:txBody>
                  <a:tcPr anchor="ctr"/>
                </a:tc>
                <a:tc>
                  <a:txBody>
                    <a:bodyPr/>
                    <a:lstStyle/>
                    <a:p>
                      <a:r>
                        <a:rPr lang="en-US" sz="1100" kern="1200" dirty="0" smtClean="0">
                          <a:solidFill>
                            <a:schemeClr val="tx2"/>
                          </a:solidFill>
                          <a:latin typeface="+mn-lt"/>
                          <a:ea typeface="+mn-ea"/>
                          <a:cs typeface="+mn-cs"/>
                        </a:rPr>
                        <a:t>0.040</a:t>
                      </a:r>
                    </a:p>
                  </a:txBody>
                  <a:tcPr anchor="ctr"/>
                </a:tc>
                <a:tc>
                  <a:txBody>
                    <a:bodyPr/>
                    <a:lstStyle/>
                    <a:p>
                      <a:r>
                        <a:rPr lang="en-US" sz="1100" kern="1200" dirty="0" smtClean="0">
                          <a:solidFill>
                            <a:schemeClr val="tx2"/>
                          </a:solidFill>
                          <a:latin typeface="+mn-lt"/>
                          <a:ea typeface="+mn-ea"/>
                          <a:cs typeface="+mn-cs"/>
                        </a:rPr>
                        <a:t>0.811</a:t>
                      </a:r>
                    </a:p>
                  </a:txBody>
                  <a:tcPr anchor="ctr"/>
                </a:tc>
                <a:tc>
                  <a:txBody>
                    <a:bodyPr/>
                    <a:lstStyle/>
                    <a:p>
                      <a:r>
                        <a:rPr lang="en-US" sz="1100" kern="1200" dirty="0" smtClean="0">
                          <a:solidFill>
                            <a:schemeClr val="tx2"/>
                          </a:solidFill>
                          <a:latin typeface="+mn-lt"/>
                          <a:ea typeface="+mn-ea"/>
                          <a:cs typeface="+mn-cs"/>
                        </a:rPr>
                        <a:t>0.742</a:t>
                      </a:r>
                    </a:p>
                  </a:txBody>
                  <a:tcPr anchor="ctr"/>
                </a:tc>
                <a:tc>
                  <a:txBody>
                    <a:bodyPr/>
                    <a:lstStyle/>
                    <a:p>
                      <a:r>
                        <a:rPr lang="en-US" sz="1100" kern="1200" dirty="0" smtClean="0">
                          <a:solidFill>
                            <a:schemeClr val="tx2"/>
                          </a:solidFill>
                          <a:latin typeface="+mn-lt"/>
                          <a:ea typeface="+mn-ea"/>
                          <a:cs typeface="+mn-cs"/>
                        </a:rPr>
                        <a:t>0.720</a:t>
                      </a:r>
                    </a:p>
                  </a:txBody>
                  <a:tcPr anchor="ctr"/>
                </a:tc>
                <a:tc>
                  <a:txBody>
                    <a:bodyPr/>
                    <a:lstStyle/>
                    <a:p>
                      <a:r>
                        <a:rPr lang="en-US" sz="1100" kern="1200" dirty="0" smtClean="0">
                          <a:solidFill>
                            <a:schemeClr val="tx2"/>
                          </a:solidFill>
                          <a:latin typeface="+mn-lt"/>
                          <a:ea typeface="+mn-ea"/>
                          <a:cs typeface="+mn-cs"/>
                        </a:rPr>
                        <a:t>84682</a:t>
                      </a:r>
                    </a:p>
                  </a:txBody>
                  <a:tcPr anchor="ctr"/>
                </a:tc>
                <a:tc>
                  <a:txBody>
                    <a:bodyPr/>
                    <a:lstStyle/>
                    <a:p>
                      <a:r>
                        <a:rPr lang="en-US" sz="1100" kern="1200" dirty="0" smtClean="0">
                          <a:solidFill>
                            <a:schemeClr val="tx2"/>
                          </a:solidFill>
                          <a:latin typeface="+mn-lt"/>
                          <a:ea typeface="+mn-ea"/>
                          <a:cs typeface="+mn-cs"/>
                        </a:rPr>
                        <a:t>74.23%</a:t>
                      </a:r>
                    </a:p>
                  </a:txBody>
                  <a:tcPr anchor="ctr"/>
                </a:tc>
              </a:tr>
              <a:tr h="324000">
                <a:tc gridSpan="8">
                  <a:txBody>
                    <a:bodyPr/>
                    <a:lstStyle/>
                    <a:p>
                      <a:pPr algn="ctr"/>
                      <a:r>
                        <a:rPr lang="en-US" sz="1100" kern="1200" dirty="0" smtClean="0">
                          <a:solidFill>
                            <a:schemeClr val="tx2"/>
                          </a:solidFill>
                          <a:latin typeface="+mn-lt"/>
                          <a:ea typeface="+mn-ea"/>
                          <a:cs typeface="+mn-cs"/>
                        </a:rPr>
                        <a:t>Second Run (3493 instances</a:t>
                      </a:r>
                      <a:r>
                        <a:rPr lang="en-US" sz="1100" kern="1200" baseline="0" dirty="0" smtClean="0">
                          <a:solidFill>
                            <a:schemeClr val="tx2"/>
                          </a:solidFill>
                          <a:latin typeface="+mn-lt"/>
                          <a:ea typeface="+mn-ea"/>
                          <a:cs typeface="+mn-cs"/>
                        </a:rPr>
                        <a:t> </a:t>
                      </a:r>
                      <a:r>
                        <a:rPr lang="en-US" sz="1100" kern="1200" baseline="0" dirty="0" smtClean="0">
                          <a:solidFill>
                            <a:schemeClr val="tx2"/>
                          </a:solidFill>
                          <a:latin typeface="+mn-lt"/>
                          <a:ea typeface="+mn-ea"/>
                          <a:cs typeface="+mn-cs"/>
                          <a:sym typeface="Wingdings" pitchFamily="2" charset="2"/>
                        </a:rPr>
                        <a:t> </a:t>
                      </a:r>
                      <a:r>
                        <a:rPr lang="en-US" sz="1100" kern="1200" dirty="0" smtClean="0">
                          <a:solidFill>
                            <a:schemeClr val="tx2"/>
                          </a:solidFill>
                          <a:latin typeface="+mn-lt"/>
                          <a:ea typeface="+mn-ea"/>
                          <a:cs typeface="+mn-cs"/>
                        </a:rPr>
                        <a:t>3392 instances)</a:t>
                      </a: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r>
              <a:tr h="324000">
                <a:tc>
                  <a:txBody>
                    <a:bodyPr/>
                    <a:lstStyle/>
                    <a:p>
                      <a:r>
                        <a:rPr lang="en-US" sz="1100" kern="1200" dirty="0" smtClean="0">
                          <a:solidFill>
                            <a:schemeClr val="tx2"/>
                          </a:solidFill>
                          <a:latin typeface="+mn-lt"/>
                          <a:ea typeface="+mn-ea"/>
                          <a:cs typeface="+mn-cs"/>
                        </a:rPr>
                        <a:t>Decision Tree</a:t>
                      </a:r>
                    </a:p>
                  </a:txBody>
                  <a:tcPr anchor="ctr"/>
                </a:tc>
                <a:tc>
                  <a:txBody>
                    <a:bodyPr/>
                    <a:lstStyle/>
                    <a:p>
                      <a:r>
                        <a:rPr lang="en-US" sz="1100" kern="1200" dirty="0" smtClean="0">
                          <a:solidFill>
                            <a:schemeClr val="tx2"/>
                          </a:solidFill>
                          <a:latin typeface="+mn-lt"/>
                          <a:ea typeface="+mn-ea"/>
                          <a:cs typeface="+mn-cs"/>
                        </a:rPr>
                        <a:t>0.958</a:t>
                      </a:r>
                    </a:p>
                  </a:txBody>
                  <a:tcPr anchor="ctr"/>
                </a:tc>
                <a:tc>
                  <a:txBody>
                    <a:bodyPr/>
                    <a:lstStyle/>
                    <a:p>
                      <a:r>
                        <a:rPr lang="en-US" sz="1100" kern="1200" dirty="0" smtClean="0">
                          <a:solidFill>
                            <a:schemeClr val="tx2"/>
                          </a:solidFill>
                          <a:latin typeface="+mn-lt"/>
                          <a:ea typeface="+mn-ea"/>
                          <a:cs typeface="+mn-cs"/>
                        </a:rPr>
                        <a:t>0.006</a:t>
                      </a:r>
                    </a:p>
                  </a:txBody>
                  <a:tcPr anchor="ctr"/>
                </a:tc>
                <a:tc>
                  <a:txBody>
                    <a:bodyPr/>
                    <a:lstStyle/>
                    <a:p>
                      <a:r>
                        <a:rPr lang="en-US" sz="1100" kern="1200" dirty="0" smtClean="0">
                          <a:solidFill>
                            <a:schemeClr val="tx2"/>
                          </a:solidFill>
                          <a:latin typeface="+mn-lt"/>
                          <a:ea typeface="+mn-ea"/>
                          <a:cs typeface="+mn-cs"/>
                        </a:rPr>
                        <a:t>0.960</a:t>
                      </a:r>
                    </a:p>
                  </a:txBody>
                  <a:tcPr anchor="ctr"/>
                </a:tc>
                <a:tc>
                  <a:txBody>
                    <a:bodyPr/>
                    <a:lstStyle/>
                    <a:p>
                      <a:r>
                        <a:rPr lang="en-US" sz="1100" kern="1200" dirty="0" smtClean="0">
                          <a:solidFill>
                            <a:schemeClr val="tx2"/>
                          </a:solidFill>
                          <a:latin typeface="+mn-lt"/>
                          <a:ea typeface="+mn-ea"/>
                          <a:cs typeface="+mn-cs"/>
                        </a:rPr>
                        <a:t>0.958</a:t>
                      </a:r>
                    </a:p>
                  </a:txBody>
                  <a:tcPr anchor="ctr"/>
                </a:tc>
                <a:tc>
                  <a:txBody>
                    <a:bodyPr/>
                    <a:lstStyle/>
                    <a:p>
                      <a:r>
                        <a:rPr lang="en-US" sz="1100" kern="1200" dirty="0" smtClean="0">
                          <a:solidFill>
                            <a:schemeClr val="tx2"/>
                          </a:solidFill>
                          <a:latin typeface="+mn-lt"/>
                          <a:ea typeface="+mn-ea"/>
                          <a:cs typeface="+mn-cs"/>
                        </a:rPr>
                        <a:t>0.957</a:t>
                      </a:r>
                    </a:p>
                  </a:txBody>
                  <a:tcPr anchor="ctr"/>
                </a:tc>
                <a:tc>
                  <a:txBody>
                    <a:bodyPr/>
                    <a:lstStyle/>
                    <a:p>
                      <a:r>
                        <a:rPr lang="en-US" sz="1100" kern="1200" dirty="0" smtClean="0">
                          <a:solidFill>
                            <a:schemeClr val="tx2"/>
                          </a:solidFill>
                          <a:latin typeface="+mn-lt"/>
                          <a:ea typeface="+mn-ea"/>
                          <a:cs typeface="+mn-cs"/>
                        </a:rPr>
                        <a:t>1248</a:t>
                      </a:r>
                    </a:p>
                  </a:txBody>
                  <a:tcPr anchor="ctr"/>
                </a:tc>
                <a:tc>
                  <a:txBody>
                    <a:bodyPr/>
                    <a:lstStyle/>
                    <a:p>
                      <a:r>
                        <a:rPr lang="en-US" sz="1100" kern="1200" dirty="0" smtClean="0">
                          <a:solidFill>
                            <a:schemeClr val="tx2"/>
                          </a:solidFill>
                          <a:latin typeface="+mn-lt"/>
                          <a:ea typeface="+mn-ea"/>
                          <a:cs typeface="+mn-cs"/>
                        </a:rPr>
                        <a:t>95.80%</a:t>
                      </a:r>
                    </a:p>
                  </a:txBody>
                  <a:tcPr anchor="ctr"/>
                </a:tc>
              </a:tr>
              <a:tr h="324000">
                <a:tc>
                  <a:txBody>
                    <a:bodyPr/>
                    <a:lstStyle/>
                    <a:p>
                      <a:r>
                        <a:rPr lang="en-US" sz="1100" kern="1200" dirty="0" smtClean="0">
                          <a:solidFill>
                            <a:schemeClr val="tx2"/>
                          </a:solidFill>
                          <a:latin typeface="+mn-lt"/>
                          <a:ea typeface="+mn-ea"/>
                          <a:cs typeface="+mn-cs"/>
                        </a:rPr>
                        <a:t>Bayesian Network</a:t>
                      </a:r>
                    </a:p>
                  </a:txBody>
                  <a:tcPr anchor="ctr"/>
                </a:tc>
                <a:tc>
                  <a:txBody>
                    <a:bodyPr/>
                    <a:lstStyle/>
                    <a:p>
                      <a:r>
                        <a:rPr lang="en-US" sz="1100" kern="1200" dirty="0" smtClean="0">
                          <a:solidFill>
                            <a:schemeClr val="tx2"/>
                          </a:solidFill>
                          <a:latin typeface="+mn-lt"/>
                          <a:ea typeface="+mn-ea"/>
                          <a:cs typeface="+mn-cs"/>
                        </a:rPr>
                        <a:t>0.897</a:t>
                      </a:r>
                    </a:p>
                  </a:txBody>
                  <a:tcPr anchor="ctr"/>
                </a:tc>
                <a:tc>
                  <a:txBody>
                    <a:bodyPr/>
                    <a:lstStyle/>
                    <a:p>
                      <a:r>
                        <a:rPr lang="en-US" sz="1100" kern="1200" dirty="0" smtClean="0">
                          <a:solidFill>
                            <a:schemeClr val="tx2"/>
                          </a:solidFill>
                          <a:latin typeface="+mn-lt"/>
                          <a:ea typeface="+mn-ea"/>
                          <a:cs typeface="+mn-cs"/>
                        </a:rPr>
                        <a:t>0.010</a:t>
                      </a:r>
                    </a:p>
                  </a:txBody>
                  <a:tcPr anchor="ctr"/>
                </a:tc>
                <a:tc>
                  <a:txBody>
                    <a:bodyPr/>
                    <a:lstStyle/>
                    <a:p>
                      <a:r>
                        <a:rPr lang="en-US" sz="1100" kern="1200" dirty="0" smtClean="0">
                          <a:solidFill>
                            <a:schemeClr val="tx2"/>
                          </a:solidFill>
                          <a:latin typeface="+mn-lt"/>
                          <a:ea typeface="+mn-ea"/>
                          <a:cs typeface="+mn-cs"/>
                        </a:rPr>
                        <a:t>0.943</a:t>
                      </a:r>
                    </a:p>
                  </a:txBody>
                  <a:tcPr anchor="ctr"/>
                </a:tc>
                <a:tc>
                  <a:txBody>
                    <a:bodyPr/>
                    <a:lstStyle/>
                    <a:p>
                      <a:r>
                        <a:rPr lang="en-US" sz="1100" kern="1200" dirty="0" smtClean="0">
                          <a:solidFill>
                            <a:schemeClr val="tx2"/>
                          </a:solidFill>
                          <a:latin typeface="+mn-lt"/>
                          <a:ea typeface="+mn-ea"/>
                          <a:cs typeface="+mn-cs"/>
                        </a:rPr>
                        <a:t>0.897</a:t>
                      </a:r>
                    </a:p>
                  </a:txBody>
                  <a:tcPr anchor="ctr"/>
                </a:tc>
                <a:tc>
                  <a:txBody>
                    <a:bodyPr/>
                    <a:lstStyle/>
                    <a:p>
                      <a:r>
                        <a:rPr lang="en-US" sz="1100" kern="1200" dirty="0" smtClean="0">
                          <a:solidFill>
                            <a:schemeClr val="tx2"/>
                          </a:solidFill>
                          <a:latin typeface="+mn-lt"/>
                          <a:ea typeface="+mn-ea"/>
                          <a:cs typeface="+mn-cs"/>
                        </a:rPr>
                        <a:t>0.899</a:t>
                      </a:r>
                    </a:p>
                  </a:txBody>
                  <a:tcPr anchor="ctr"/>
                </a:tc>
                <a:tc>
                  <a:txBody>
                    <a:bodyPr/>
                    <a:lstStyle/>
                    <a:p>
                      <a:r>
                        <a:rPr lang="en-US" sz="1100" kern="1200" dirty="0" smtClean="0">
                          <a:solidFill>
                            <a:schemeClr val="tx2"/>
                          </a:solidFill>
                          <a:latin typeface="+mn-lt"/>
                          <a:ea typeface="+mn-ea"/>
                          <a:cs typeface="+mn-cs"/>
                        </a:rPr>
                        <a:t>1482</a:t>
                      </a:r>
                    </a:p>
                  </a:txBody>
                  <a:tcPr anchor="ctr"/>
                </a:tc>
                <a:tc>
                  <a:txBody>
                    <a:bodyPr/>
                    <a:lstStyle/>
                    <a:p>
                      <a:r>
                        <a:rPr lang="en-US" sz="1100" kern="1200" dirty="0" smtClean="0">
                          <a:solidFill>
                            <a:schemeClr val="tx2"/>
                          </a:solidFill>
                          <a:latin typeface="+mn-lt"/>
                          <a:ea typeface="+mn-ea"/>
                          <a:cs typeface="+mn-cs"/>
                        </a:rPr>
                        <a:t>89.67%</a:t>
                      </a:r>
                    </a:p>
                  </a:txBody>
                  <a:tcPr anchor="ctr"/>
                </a:tc>
              </a:tr>
              <a:tr h="324000">
                <a:tc>
                  <a:txBody>
                    <a:bodyPr/>
                    <a:lstStyle/>
                    <a:p>
                      <a:r>
                        <a:rPr lang="en-US" sz="1100" kern="1200" dirty="0" smtClean="0">
                          <a:solidFill>
                            <a:schemeClr val="tx2"/>
                          </a:solidFill>
                          <a:latin typeface="+mn-lt"/>
                          <a:ea typeface="+mn-ea"/>
                          <a:cs typeface="+mn-cs"/>
                        </a:rPr>
                        <a:t>K-Nearest Neighbor</a:t>
                      </a:r>
                    </a:p>
                  </a:txBody>
                  <a:tcPr anchor="ctr"/>
                </a:tc>
                <a:tc>
                  <a:txBody>
                    <a:bodyPr/>
                    <a:lstStyle/>
                    <a:p>
                      <a:r>
                        <a:rPr lang="en-US" sz="1100" kern="1200" dirty="0" smtClean="0">
                          <a:solidFill>
                            <a:schemeClr val="tx2"/>
                          </a:solidFill>
                          <a:latin typeface="+mn-lt"/>
                          <a:ea typeface="+mn-ea"/>
                          <a:cs typeface="+mn-cs"/>
                        </a:rPr>
                        <a:t>0.795</a:t>
                      </a:r>
                    </a:p>
                  </a:txBody>
                  <a:tcPr anchor="ctr"/>
                </a:tc>
                <a:tc>
                  <a:txBody>
                    <a:bodyPr/>
                    <a:lstStyle/>
                    <a:p>
                      <a:r>
                        <a:rPr lang="en-US" sz="1100" kern="1200" dirty="0" smtClean="0">
                          <a:solidFill>
                            <a:schemeClr val="tx2"/>
                          </a:solidFill>
                          <a:latin typeface="+mn-lt"/>
                          <a:ea typeface="+mn-ea"/>
                          <a:cs typeface="+mn-cs"/>
                        </a:rPr>
                        <a:t>0.036</a:t>
                      </a:r>
                    </a:p>
                  </a:txBody>
                  <a:tcPr anchor="ctr"/>
                </a:tc>
                <a:tc>
                  <a:txBody>
                    <a:bodyPr/>
                    <a:lstStyle/>
                    <a:p>
                      <a:r>
                        <a:rPr lang="en-US" sz="1100" kern="1200" dirty="0" smtClean="0">
                          <a:solidFill>
                            <a:schemeClr val="tx2"/>
                          </a:solidFill>
                          <a:latin typeface="+mn-lt"/>
                          <a:ea typeface="+mn-ea"/>
                          <a:cs typeface="+mn-cs"/>
                        </a:rPr>
                        <a:t>0.860</a:t>
                      </a:r>
                    </a:p>
                  </a:txBody>
                  <a:tcPr anchor="ctr"/>
                </a:tc>
                <a:tc>
                  <a:txBody>
                    <a:bodyPr/>
                    <a:lstStyle/>
                    <a:p>
                      <a:r>
                        <a:rPr lang="en-US" sz="1100" kern="1200" dirty="0" smtClean="0">
                          <a:solidFill>
                            <a:schemeClr val="tx2"/>
                          </a:solidFill>
                          <a:latin typeface="+mn-lt"/>
                          <a:ea typeface="+mn-ea"/>
                          <a:cs typeface="+mn-cs"/>
                        </a:rPr>
                        <a:t>0.795</a:t>
                      </a:r>
                    </a:p>
                  </a:txBody>
                  <a:tcPr anchor="ctr"/>
                </a:tc>
                <a:tc>
                  <a:txBody>
                    <a:bodyPr/>
                    <a:lstStyle/>
                    <a:p>
                      <a:r>
                        <a:rPr lang="en-US" sz="1100" kern="1200" dirty="0" smtClean="0">
                          <a:solidFill>
                            <a:schemeClr val="tx2"/>
                          </a:solidFill>
                          <a:latin typeface="+mn-lt"/>
                          <a:ea typeface="+mn-ea"/>
                          <a:cs typeface="+mn-cs"/>
                        </a:rPr>
                        <a:t>0.763</a:t>
                      </a:r>
                    </a:p>
                  </a:txBody>
                  <a:tcPr anchor="ctr"/>
                </a:tc>
                <a:tc>
                  <a:txBody>
                    <a:bodyPr/>
                    <a:lstStyle/>
                    <a:p>
                      <a:r>
                        <a:rPr lang="en-US" sz="1100" kern="1200" dirty="0" smtClean="0">
                          <a:solidFill>
                            <a:schemeClr val="tx2"/>
                          </a:solidFill>
                          <a:latin typeface="+mn-lt"/>
                          <a:ea typeface="+mn-ea"/>
                          <a:cs typeface="+mn-cs"/>
                        </a:rPr>
                        <a:t>5504</a:t>
                      </a:r>
                    </a:p>
                  </a:txBody>
                  <a:tcPr anchor="ctr"/>
                </a:tc>
                <a:tc>
                  <a:txBody>
                    <a:bodyPr/>
                    <a:lstStyle/>
                    <a:p>
                      <a:r>
                        <a:rPr lang="en-US" sz="1100" kern="1200" dirty="0" smtClean="0">
                          <a:solidFill>
                            <a:schemeClr val="tx2"/>
                          </a:solidFill>
                          <a:latin typeface="+mn-lt"/>
                          <a:ea typeface="+mn-ea"/>
                          <a:cs typeface="+mn-cs"/>
                        </a:rPr>
                        <a:t>79.51%</a:t>
                      </a:r>
                    </a:p>
                  </a:txBody>
                  <a:tcPr anchor="ctr"/>
                </a:tc>
              </a:tr>
              <a:tr h="324000">
                <a:tc>
                  <a:txBody>
                    <a:bodyPr/>
                    <a:lstStyle/>
                    <a:p>
                      <a:r>
                        <a:rPr lang="en-US" sz="1100" kern="1200" dirty="0" smtClean="0">
                          <a:solidFill>
                            <a:schemeClr val="tx2"/>
                          </a:solidFill>
                          <a:latin typeface="+mn-lt"/>
                          <a:ea typeface="+mn-ea"/>
                          <a:cs typeface="+mn-cs"/>
                        </a:rPr>
                        <a:t>Neural Network</a:t>
                      </a:r>
                    </a:p>
                  </a:txBody>
                  <a:tcPr anchor="ctr"/>
                </a:tc>
                <a:tc>
                  <a:txBody>
                    <a:bodyPr/>
                    <a:lstStyle/>
                    <a:p>
                      <a:r>
                        <a:rPr lang="en-US" sz="1100" kern="1200" dirty="0" smtClean="0">
                          <a:solidFill>
                            <a:schemeClr val="tx2"/>
                          </a:solidFill>
                          <a:latin typeface="+mn-lt"/>
                          <a:ea typeface="+mn-ea"/>
                          <a:cs typeface="+mn-cs"/>
                        </a:rPr>
                        <a:t>0.970</a:t>
                      </a:r>
                    </a:p>
                  </a:txBody>
                  <a:tcPr anchor="ctr"/>
                </a:tc>
                <a:tc>
                  <a:txBody>
                    <a:bodyPr/>
                    <a:lstStyle/>
                    <a:p>
                      <a:r>
                        <a:rPr lang="en-US" sz="1100" kern="1200" dirty="0" smtClean="0">
                          <a:solidFill>
                            <a:schemeClr val="tx2"/>
                          </a:solidFill>
                          <a:latin typeface="+mn-lt"/>
                          <a:ea typeface="+mn-ea"/>
                          <a:cs typeface="+mn-cs"/>
                        </a:rPr>
                        <a:t>0.004</a:t>
                      </a:r>
                    </a:p>
                  </a:txBody>
                  <a:tcPr anchor="ctr"/>
                </a:tc>
                <a:tc>
                  <a:txBody>
                    <a:bodyPr/>
                    <a:lstStyle/>
                    <a:p>
                      <a:r>
                        <a:rPr lang="en-US" sz="1100" kern="1200" dirty="0" smtClean="0">
                          <a:solidFill>
                            <a:schemeClr val="tx2"/>
                          </a:solidFill>
                          <a:latin typeface="+mn-lt"/>
                          <a:ea typeface="+mn-ea"/>
                          <a:cs typeface="+mn-cs"/>
                        </a:rPr>
                        <a:t>0.972</a:t>
                      </a:r>
                    </a:p>
                  </a:txBody>
                  <a:tcPr anchor="ctr"/>
                </a:tc>
                <a:tc>
                  <a:txBody>
                    <a:bodyPr/>
                    <a:lstStyle/>
                    <a:p>
                      <a:r>
                        <a:rPr lang="en-US" sz="1100" kern="1200" dirty="0" smtClean="0">
                          <a:solidFill>
                            <a:schemeClr val="tx2"/>
                          </a:solidFill>
                          <a:latin typeface="+mn-lt"/>
                          <a:ea typeface="+mn-ea"/>
                          <a:cs typeface="+mn-cs"/>
                        </a:rPr>
                        <a:t>0.970</a:t>
                      </a:r>
                    </a:p>
                  </a:txBody>
                  <a:tcPr anchor="ctr"/>
                </a:tc>
                <a:tc>
                  <a:txBody>
                    <a:bodyPr/>
                    <a:lstStyle/>
                    <a:p>
                      <a:r>
                        <a:rPr lang="en-US" sz="1100" kern="1200" dirty="0" smtClean="0">
                          <a:solidFill>
                            <a:schemeClr val="tx2"/>
                          </a:solidFill>
                          <a:latin typeface="+mn-lt"/>
                          <a:ea typeface="+mn-ea"/>
                          <a:cs typeface="+mn-cs"/>
                        </a:rPr>
                        <a:t>0.970</a:t>
                      </a:r>
                    </a:p>
                  </a:txBody>
                  <a:tcPr anchor="ctr"/>
                </a:tc>
                <a:tc>
                  <a:txBody>
                    <a:bodyPr/>
                    <a:lstStyle/>
                    <a:p>
                      <a:r>
                        <a:rPr lang="en-US" sz="1100" kern="1200" dirty="0" smtClean="0">
                          <a:solidFill>
                            <a:schemeClr val="tx2"/>
                          </a:solidFill>
                          <a:latin typeface="+mn-lt"/>
                          <a:ea typeface="+mn-ea"/>
                          <a:cs typeface="+mn-cs"/>
                        </a:rPr>
                        <a:t>145111</a:t>
                      </a:r>
                    </a:p>
                  </a:txBody>
                  <a:tcPr anchor="ctr"/>
                </a:tc>
                <a:tc>
                  <a:txBody>
                    <a:bodyPr/>
                    <a:lstStyle/>
                    <a:p>
                      <a:r>
                        <a:rPr lang="en-US" sz="1100" kern="1200" dirty="0" smtClean="0">
                          <a:solidFill>
                            <a:schemeClr val="tx2"/>
                          </a:solidFill>
                          <a:latin typeface="+mn-lt"/>
                          <a:ea typeface="+mn-ea"/>
                          <a:cs typeface="+mn-cs"/>
                        </a:rPr>
                        <a:t>97.04%</a:t>
                      </a:r>
                    </a:p>
                  </a:txBody>
                  <a:tcPr anchor="ctr"/>
                </a:tc>
              </a:tr>
              <a:tr h="324000">
                <a:tc gridSpan="8">
                  <a:txBody>
                    <a:bodyPr/>
                    <a:lstStyle/>
                    <a:p>
                      <a:pPr algn="ctr"/>
                      <a:r>
                        <a:rPr lang="en-US" sz="1100" kern="1200" dirty="0" smtClean="0">
                          <a:solidFill>
                            <a:schemeClr val="tx2"/>
                          </a:solidFill>
                          <a:latin typeface="+mn-lt"/>
                          <a:ea typeface="+mn-ea"/>
                          <a:cs typeface="+mn-cs"/>
                        </a:rPr>
                        <a:t>Third Run (5482 instances </a:t>
                      </a:r>
                      <a:r>
                        <a:rPr lang="en-US" sz="1100" kern="1200" dirty="0" smtClean="0">
                          <a:solidFill>
                            <a:schemeClr val="tx2"/>
                          </a:solidFill>
                          <a:latin typeface="+mn-lt"/>
                          <a:ea typeface="+mn-ea"/>
                          <a:cs typeface="+mn-cs"/>
                          <a:sym typeface="Wingdings" pitchFamily="2" charset="2"/>
                        </a:rPr>
                        <a:t> </a:t>
                      </a:r>
                      <a:r>
                        <a:rPr lang="en-US" sz="1100" kern="1200" dirty="0" smtClean="0">
                          <a:solidFill>
                            <a:schemeClr val="tx2"/>
                          </a:solidFill>
                          <a:latin typeface="+mn-lt"/>
                          <a:ea typeface="+mn-ea"/>
                          <a:cs typeface="+mn-cs"/>
                        </a:rPr>
                        <a:t>5403 instances)</a:t>
                      </a: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c hMerge="1">
                  <a:txBody>
                    <a:bodyPr/>
                    <a:lstStyle/>
                    <a:p>
                      <a:endParaRPr lang="en-US" sz="1100" kern="1200" dirty="0" smtClean="0">
                        <a:solidFill>
                          <a:schemeClr val="tx2"/>
                        </a:solidFill>
                        <a:latin typeface="+mn-lt"/>
                        <a:ea typeface="+mn-ea"/>
                        <a:cs typeface="+mn-cs"/>
                      </a:endParaRPr>
                    </a:p>
                  </a:txBody>
                  <a:tcPr anchor="ctr"/>
                </a:tc>
              </a:tr>
              <a:tr h="324000">
                <a:tc>
                  <a:txBody>
                    <a:bodyPr/>
                    <a:lstStyle/>
                    <a:p>
                      <a:r>
                        <a:rPr lang="en-US" sz="1100" kern="1200" dirty="0" smtClean="0">
                          <a:solidFill>
                            <a:schemeClr val="tx2"/>
                          </a:solidFill>
                          <a:latin typeface="+mn-lt"/>
                          <a:ea typeface="+mn-ea"/>
                          <a:cs typeface="+mn-cs"/>
                        </a:rPr>
                        <a:t>Decision Tree</a:t>
                      </a:r>
                    </a:p>
                  </a:txBody>
                  <a:tcPr anchor="ctr"/>
                </a:tc>
                <a:tc>
                  <a:txBody>
                    <a:bodyPr/>
                    <a:lstStyle/>
                    <a:p>
                      <a:r>
                        <a:rPr lang="en-US" sz="1100" kern="1200" dirty="0" smtClean="0">
                          <a:solidFill>
                            <a:schemeClr val="tx2"/>
                          </a:solidFill>
                          <a:latin typeface="+mn-lt"/>
                          <a:ea typeface="+mn-ea"/>
                          <a:cs typeface="+mn-cs"/>
                        </a:rPr>
                        <a:t>0.966</a:t>
                      </a:r>
                    </a:p>
                  </a:txBody>
                  <a:tcPr anchor="ctr"/>
                </a:tc>
                <a:tc>
                  <a:txBody>
                    <a:bodyPr/>
                    <a:lstStyle/>
                    <a:p>
                      <a:r>
                        <a:rPr lang="en-US" sz="1100" kern="1200" dirty="0" smtClean="0">
                          <a:solidFill>
                            <a:schemeClr val="tx2"/>
                          </a:solidFill>
                          <a:latin typeface="+mn-lt"/>
                          <a:ea typeface="+mn-ea"/>
                          <a:cs typeface="+mn-cs"/>
                        </a:rPr>
                        <a:t>0.006</a:t>
                      </a:r>
                    </a:p>
                  </a:txBody>
                  <a:tcPr anchor="ctr"/>
                </a:tc>
                <a:tc>
                  <a:txBody>
                    <a:bodyPr/>
                    <a:lstStyle/>
                    <a:p>
                      <a:r>
                        <a:rPr lang="en-US" sz="1100" kern="1200" dirty="0" smtClean="0">
                          <a:solidFill>
                            <a:schemeClr val="tx2"/>
                          </a:solidFill>
                          <a:latin typeface="+mn-lt"/>
                          <a:ea typeface="+mn-ea"/>
                          <a:cs typeface="+mn-cs"/>
                        </a:rPr>
                        <a:t>0.967</a:t>
                      </a:r>
                    </a:p>
                  </a:txBody>
                  <a:tcPr anchor="ctr"/>
                </a:tc>
                <a:tc>
                  <a:txBody>
                    <a:bodyPr/>
                    <a:lstStyle/>
                    <a:p>
                      <a:r>
                        <a:rPr lang="en-US" sz="1100" kern="1200" dirty="0" smtClean="0">
                          <a:solidFill>
                            <a:schemeClr val="tx2"/>
                          </a:solidFill>
                          <a:latin typeface="+mn-lt"/>
                          <a:ea typeface="+mn-ea"/>
                          <a:cs typeface="+mn-cs"/>
                        </a:rPr>
                        <a:t>0.966</a:t>
                      </a:r>
                    </a:p>
                  </a:txBody>
                  <a:tcPr anchor="ctr"/>
                </a:tc>
                <a:tc>
                  <a:txBody>
                    <a:bodyPr/>
                    <a:lstStyle/>
                    <a:p>
                      <a:r>
                        <a:rPr lang="en-US" sz="1100" kern="1200" dirty="0" smtClean="0">
                          <a:solidFill>
                            <a:schemeClr val="tx2"/>
                          </a:solidFill>
                          <a:latin typeface="+mn-lt"/>
                          <a:ea typeface="+mn-ea"/>
                          <a:cs typeface="+mn-cs"/>
                        </a:rPr>
                        <a:t>0.966</a:t>
                      </a:r>
                    </a:p>
                  </a:txBody>
                  <a:tcPr anchor="ctr"/>
                </a:tc>
                <a:tc>
                  <a:txBody>
                    <a:bodyPr/>
                    <a:lstStyle/>
                    <a:p>
                      <a:r>
                        <a:rPr lang="en-US" sz="1100" kern="1200" dirty="0" smtClean="0">
                          <a:solidFill>
                            <a:schemeClr val="tx2"/>
                          </a:solidFill>
                          <a:latin typeface="+mn-lt"/>
                          <a:ea typeface="+mn-ea"/>
                          <a:cs typeface="+mn-cs"/>
                        </a:rPr>
                        <a:t>1358</a:t>
                      </a:r>
                    </a:p>
                  </a:txBody>
                  <a:tcPr anchor="ctr">
                    <a:solidFill>
                      <a:srgbClr val="92D050"/>
                    </a:solidFill>
                  </a:tcPr>
                </a:tc>
                <a:tc>
                  <a:txBody>
                    <a:bodyPr/>
                    <a:lstStyle/>
                    <a:p>
                      <a:r>
                        <a:rPr lang="en-US" sz="1100" kern="1200" dirty="0" smtClean="0">
                          <a:solidFill>
                            <a:schemeClr val="tx2"/>
                          </a:solidFill>
                          <a:latin typeface="+mn-lt"/>
                          <a:ea typeface="+mn-ea"/>
                          <a:cs typeface="+mn-cs"/>
                        </a:rPr>
                        <a:t>96.61%</a:t>
                      </a:r>
                    </a:p>
                  </a:txBody>
                  <a:tcPr anchor="ctr">
                    <a:solidFill>
                      <a:srgbClr val="92D050"/>
                    </a:solidFill>
                  </a:tcPr>
                </a:tc>
              </a:tr>
              <a:tr h="324000">
                <a:tc>
                  <a:txBody>
                    <a:bodyPr/>
                    <a:lstStyle/>
                    <a:p>
                      <a:r>
                        <a:rPr lang="en-US" sz="1100" kern="1200" dirty="0" smtClean="0">
                          <a:solidFill>
                            <a:schemeClr val="tx2"/>
                          </a:solidFill>
                          <a:latin typeface="+mn-lt"/>
                          <a:ea typeface="+mn-ea"/>
                          <a:cs typeface="+mn-cs"/>
                        </a:rPr>
                        <a:t>Bayesian Network</a:t>
                      </a:r>
                    </a:p>
                  </a:txBody>
                  <a:tcPr anchor="ctr"/>
                </a:tc>
                <a:tc>
                  <a:txBody>
                    <a:bodyPr/>
                    <a:lstStyle/>
                    <a:p>
                      <a:r>
                        <a:rPr lang="en-US" sz="1100" kern="1200" dirty="0" smtClean="0">
                          <a:solidFill>
                            <a:schemeClr val="tx2"/>
                          </a:solidFill>
                          <a:latin typeface="+mn-lt"/>
                          <a:ea typeface="+mn-ea"/>
                          <a:cs typeface="+mn-cs"/>
                        </a:rPr>
                        <a:t>0.955</a:t>
                      </a:r>
                    </a:p>
                  </a:txBody>
                  <a:tcPr anchor="ctr"/>
                </a:tc>
                <a:tc>
                  <a:txBody>
                    <a:bodyPr/>
                    <a:lstStyle/>
                    <a:p>
                      <a:r>
                        <a:rPr lang="en-US" sz="1100" kern="1200" dirty="0" smtClean="0">
                          <a:solidFill>
                            <a:schemeClr val="tx2"/>
                          </a:solidFill>
                          <a:latin typeface="+mn-lt"/>
                          <a:ea typeface="+mn-ea"/>
                          <a:cs typeface="+mn-cs"/>
                        </a:rPr>
                        <a:t>0.005</a:t>
                      </a:r>
                    </a:p>
                  </a:txBody>
                  <a:tcPr anchor="ctr"/>
                </a:tc>
                <a:tc>
                  <a:txBody>
                    <a:bodyPr/>
                    <a:lstStyle/>
                    <a:p>
                      <a:r>
                        <a:rPr lang="en-US" sz="1100" kern="1200" dirty="0" smtClean="0">
                          <a:solidFill>
                            <a:schemeClr val="tx2"/>
                          </a:solidFill>
                          <a:latin typeface="+mn-lt"/>
                          <a:ea typeface="+mn-ea"/>
                          <a:cs typeface="+mn-cs"/>
                        </a:rPr>
                        <a:t>0.967</a:t>
                      </a:r>
                    </a:p>
                  </a:txBody>
                  <a:tcPr anchor="ctr"/>
                </a:tc>
                <a:tc>
                  <a:txBody>
                    <a:bodyPr/>
                    <a:lstStyle/>
                    <a:p>
                      <a:r>
                        <a:rPr lang="en-US" sz="1100" kern="1200" dirty="0" smtClean="0">
                          <a:solidFill>
                            <a:schemeClr val="tx2"/>
                          </a:solidFill>
                          <a:latin typeface="+mn-lt"/>
                          <a:ea typeface="+mn-ea"/>
                          <a:cs typeface="+mn-cs"/>
                        </a:rPr>
                        <a:t>0.955</a:t>
                      </a:r>
                    </a:p>
                  </a:txBody>
                  <a:tcPr anchor="ctr"/>
                </a:tc>
                <a:tc>
                  <a:txBody>
                    <a:bodyPr/>
                    <a:lstStyle/>
                    <a:p>
                      <a:r>
                        <a:rPr lang="en-US" sz="1100" kern="1200" dirty="0" smtClean="0">
                          <a:solidFill>
                            <a:schemeClr val="tx2"/>
                          </a:solidFill>
                          <a:latin typeface="+mn-lt"/>
                          <a:ea typeface="+mn-ea"/>
                          <a:cs typeface="+mn-cs"/>
                        </a:rPr>
                        <a:t>0.958</a:t>
                      </a:r>
                    </a:p>
                  </a:txBody>
                  <a:tcPr anchor="ctr"/>
                </a:tc>
                <a:tc>
                  <a:txBody>
                    <a:bodyPr/>
                    <a:lstStyle/>
                    <a:p>
                      <a:r>
                        <a:rPr lang="en-US" sz="1100" kern="1200" dirty="0" smtClean="0">
                          <a:solidFill>
                            <a:schemeClr val="tx2"/>
                          </a:solidFill>
                          <a:latin typeface="+mn-lt"/>
                          <a:ea typeface="+mn-ea"/>
                          <a:cs typeface="+mn-cs"/>
                        </a:rPr>
                        <a:t>1727</a:t>
                      </a:r>
                    </a:p>
                  </a:txBody>
                  <a:tcPr anchor="ctr"/>
                </a:tc>
                <a:tc>
                  <a:txBody>
                    <a:bodyPr/>
                    <a:lstStyle/>
                    <a:p>
                      <a:r>
                        <a:rPr lang="en-US" sz="1100" kern="1200" dirty="0" smtClean="0">
                          <a:solidFill>
                            <a:schemeClr val="tx2"/>
                          </a:solidFill>
                          <a:latin typeface="+mn-lt"/>
                          <a:ea typeface="+mn-ea"/>
                          <a:cs typeface="+mn-cs"/>
                        </a:rPr>
                        <a:t>95.48%</a:t>
                      </a:r>
                    </a:p>
                  </a:txBody>
                  <a:tcPr anchor="ctr"/>
                </a:tc>
              </a:tr>
              <a:tr h="324000">
                <a:tc>
                  <a:txBody>
                    <a:bodyPr/>
                    <a:lstStyle/>
                    <a:p>
                      <a:r>
                        <a:rPr lang="en-US" sz="1100" kern="1200" dirty="0" smtClean="0">
                          <a:solidFill>
                            <a:schemeClr val="tx2"/>
                          </a:solidFill>
                          <a:latin typeface="+mn-lt"/>
                          <a:ea typeface="+mn-ea"/>
                          <a:cs typeface="+mn-cs"/>
                        </a:rPr>
                        <a:t>K-Nearest Neighbor</a:t>
                      </a:r>
                    </a:p>
                  </a:txBody>
                  <a:tcPr anchor="ctr"/>
                </a:tc>
                <a:tc>
                  <a:txBody>
                    <a:bodyPr/>
                    <a:lstStyle/>
                    <a:p>
                      <a:r>
                        <a:rPr lang="en-US" sz="1100" kern="1200" dirty="0" smtClean="0">
                          <a:solidFill>
                            <a:schemeClr val="tx2"/>
                          </a:solidFill>
                          <a:latin typeface="+mn-lt"/>
                          <a:ea typeface="+mn-ea"/>
                          <a:cs typeface="+mn-cs"/>
                        </a:rPr>
                        <a:t>0.828</a:t>
                      </a:r>
                    </a:p>
                  </a:txBody>
                  <a:tcPr anchor="ctr"/>
                </a:tc>
                <a:tc>
                  <a:txBody>
                    <a:bodyPr/>
                    <a:lstStyle/>
                    <a:p>
                      <a:r>
                        <a:rPr lang="en-US" sz="1100" kern="1200" dirty="0" smtClean="0">
                          <a:solidFill>
                            <a:schemeClr val="tx2"/>
                          </a:solidFill>
                          <a:latin typeface="+mn-lt"/>
                          <a:ea typeface="+mn-ea"/>
                          <a:cs typeface="+mn-cs"/>
                        </a:rPr>
                        <a:t>0.031</a:t>
                      </a:r>
                    </a:p>
                  </a:txBody>
                  <a:tcPr anchor="ctr"/>
                </a:tc>
                <a:tc>
                  <a:txBody>
                    <a:bodyPr/>
                    <a:lstStyle/>
                    <a:p>
                      <a:r>
                        <a:rPr lang="en-US" sz="1100" kern="1200" dirty="0" smtClean="0">
                          <a:solidFill>
                            <a:schemeClr val="tx2"/>
                          </a:solidFill>
                          <a:latin typeface="+mn-lt"/>
                          <a:ea typeface="+mn-ea"/>
                          <a:cs typeface="+mn-cs"/>
                        </a:rPr>
                        <a:t>0.873</a:t>
                      </a:r>
                    </a:p>
                  </a:txBody>
                  <a:tcPr anchor="ctr"/>
                </a:tc>
                <a:tc>
                  <a:txBody>
                    <a:bodyPr/>
                    <a:lstStyle/>
                    <a:p>
                      <a:r>
                        <a:rPr lang="en-US" sz="1100" kern="1200" dirty="0" smtClean="0">
                          <a:solidFill>
                            <a:schemeClr val="tx2"/>
                          </a:solidFill>
                          <a:latin typeface="+mn-lt"/>
                          <a:ea typeface="+mn-ea"/>
                          <a:cs typeface="+mn-cs"/>
                        </a:rPr>
                        <a:t>0.828</a:t>
                      </a:r>
                    </a:p>
                  </a:txBody>
                  <a:tcPr anchor="ctr"/>
                </a:tc>
                <a:tc>
                  <a:txBody>
                    <a:bodyPr/>
                    <a:lstStyle/>
                    <a:p>
                      <a:r>
                        <a:rPr lang="en-US" sz="1100" kern="1200" dirty="0" smtClean="0">
                          <a:solidFill>
                            <a:schemeClr val="tx2"/>
                          </a:solidFill>
                          <a:latin typeface="+mn-lt"/>
                          <a:ea typeface="+mn-ea"/>
                          <a:cs typeface="+mn-cs"/>
                        </a:rPr>
                        <a:t>0.810</a:t>
                      </a:r>
                    </a:p>
                  </a:txBody>
                  <a:tcPr anchor="ctr"/>
                </a:tc>
                <a:tc>
                  <a:txBody>
                    <a:bodyPr/>
                    <a:lstStyle/>
                    <a:p>
                      <a:r>
                        <a:rPr lang="en-US" sz="1100" kern="1200" dirty="0" smtClean="0">
                          <a:solidFill>
                            <a:schemeClr val="tx2"/>
                          </a:solidFill>
                          <a:latin typeface="+mn-lt"/>
                          <a:ea typeface="+mn-ea"/>
                          <a:cs typeface="+mn-cs"/>
                        </a:rPr>
                        <a:t>7019</a:t>
                      </a:r>
                    </a:p>
                  </a:txBody>
                  <a:tcPr anchor="ctr"/>
                </a:tc>
                <a:tc>
                  <a:txBody>
                    <a:bodyPr/>
                    <a:lstStyle/>
                    <a:p>
                      <a:r>
                        <a:rPr lang="en-US" sz="1100" kern="1200" dirty="0" smtClean="0">
                          <a:solidFill>
                            <a:schemeClr val="tx2"/>
                          </a:solidFill>
                          <a:latin typeface="+mn-lt"/>
                          <a:ea typeface="+mn-ea"/>
                          <a:cs typeface="+mn-cs"/>
                        </a:rPr>
                        <a:t>82.84%</a:t>
                      </a:r>
                    </a:p>
                  </a:txBody>
                  <a:tcPr anchor="ctr"/>
                </a:tc>
              </a:tr>
              <a:tr h="324000">
                <a:tc>
                  <a:txBody>
                    <a:bodyPr/>
                    <a:lstStyle/>
                    <a:p>
                      <a:r>
                        <a:rPr lang="en-US" sz="1100" kern="1200" dirty="0" smtClean="0">
                          <a:solidFill>
                            <a:schemeClr val="tx2"/>
                          </a:solidFill>
                          <a:latin typeface="+mn-lt"/>
                          <a:ea typeface="+mn-ea"/>
                          <a:cs typeface="+mn-cs"/>
                        </a:rPr>
                        <a:t>Neural Network</a:t>
                      </a:r>
                    </a:p>
                  </a:txBody>
                  <a:tcPr anchor="ctr"/>
                </a:tc>
                <a:tc>
                  <a:txBody>
                    <a:bodyPr/>
                    <a:lstStyle/>
                    <a:p>
                      <a:r>
                        <a:rPr lang="en-US" sz="1100" kern="1200" dirty="0" smtClean="0">
                          <a:solidFill>
                            <a:schemeClr val="tx2"/>
                          </a:solidFill>
                          <a:latin typeface="+mn-lt"/>
                          <a:ea typeface="+mn-ea"/>
                          <a:cs typeface="+mn-cs"/>
                        </a:rPr>
                        <a:t>0.985</a:t>
                      </a:r>
                    </a:p>
                  </a:txBody>
                  <a:tcPr anchor="ctr"/>
                </a:tc>
                <a:tc>
                  <a:txBody>
                    <a:bodyPr/>
                    <a:lstStyle/>
                    <a:p>
                      <a:r>
                        <a:rPr lang="en-US" sz="1100" kern="1200" dirty="0" smtClean="0">
                          <a:solidFill>
                            <a:schemeClr val="tx2"/>
                          </a:solidFill>
                          <a:latin typeface="+mn-lt"/>
                          <a:ea typeface="+mn-ea"/>
                          <a:cs typeface="+mn-cs"/>
                        </a:rPr>
                        <a:t>0.002</a:t>
                      </a:r>
                    </a:p>
                  </a:txBody>
                  <a:tcPr anchor="ctr"/>
                </a:tc>
                <a:tc>
                  <a:txBody>
                    <a:bodyPr/>
                    <a:lstStyle/>
                    <a:p>
                      <a:r>
                        <a:rPr lang="en-US" sz="1100" kern="1200" dirty="0" smtClean="0">
                          <a:solidFill>
                            <a:schemeClr val="tx2"/>
                          </a:solidFill>
                          <a:latin typeface="+mn-lt"/>
                          <a:ea typeface="+mn-ea"/>
                          <a:cs typeface="+mn-cs"/>
                        </a:rPr>
                        <a:t>0.985</a:t>
                      </a:r>
                    </a:p>
                  </a:txBody>
                  <a:tcPr anchor="ctr"/>
                </a:tc>
                <a:tc>
                  <a:txBody>
                    <a:bodyPr/>
                    <a:lstStyle/>
                    <a:p>
                      <a:r>
                        <a:rPr lang="en-US" sz="1100" kern="1200" dirty="0" smtClean="0">
                          <a:solidFill>
                            <a:schemeClr val="tx2"/>
                          </a:solidFill>
                          <a:latin typeface="+mn-lt"/>
                          <a:ea typeface="+mn-ea"/>
                          <a:cs typeface="+mn-cs"/>
                        </a:rPr>
                        <a:t>0.985</a:t>
                      </a:r>
                    </a:p>
                  </a:txBody>
                  <a:tcPr anchor="ctr"/>
                </a:tc>
                <a:tc>
                  <a:txBody>
                    <a:bodyPr/>
                    <a:lstStyle/>
                    <a:p>
                      <a:r>
                        <a:rPr lang="en-US" sz="1100" kern="1200" dirty="0" smtClean="0">
                          <a:solidFill>
                            <a:schemeClr val="tx2"/>
                          </a:solidFill>
                          <a:latin typeface="+mn-lt"/>
                          <a:ea typeface="+mn-ea"/>
                          <a:cs typeface="+mn-cs"/>
                        </a:rPr>
                        <a:t>0.985</a:t>
                      </a:r>
                    </a:p>
                  </a:txBody>
                  <a:tcPr anchor="ctr"/>
                </a:tc>
                <a:tc>
                  <a:txBody>
                    <a:bodyPr/>
                    <a:lstStyle/>
                    <a:p>
                      <a:r>
                        <a:rPr lang="en-US" sz="1100" kern="1200" dirty="0" smtClean="0">
                          <a:solidFill>
                            <a:schemeClr val="tx2"/>
                          </a:solidFill>
                          <a:latin typeface="+mn-lt"/>
                          <a:ea typeface="+mn-ea"/>
                          <a:cs typeface="+mn-cs"/>
                        </a:rPr>
                        <a:t>227774</a:t>
                      </a:r>
                    </a:p>
                  </a:txBody>
                  <a:tcPr anchor="ctr">
                    <a:solidFill>
                      <a:schemeClr val="accent2"/>
                    </a:solidFill>
                  </a:tcPr>
                </a:tc>
                <a:tc>
                  <a:txBody>
                    <a:bodyPr/>
                    <a:lstStyle/>
                    <a:p>
                      <a:r>
                        <a:rPr lang="en-US" sz="1100" kern="1200" dirty="0" smtClean="0">
                          <a:solidFill>
                            <a:schemeClr val="tx2"/>
                          </a:solidFill>
                          <a:latin typeface="+mn-lt"/>
                          <a:ea typeface="+mn-ea"/>
                          <a:cs typeface="+mn-cs"/>
                        </a:rPr>
                        <a:t>98.49%</a:t>
                      </a:r>
                    </a:p>
                  </a:txBody>
                  <a:tcPr anchor="ctr">
                    <a:solidFill>
                      <a:schemeClr val="accent2"/>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dirty="0" smtClean="0">
                <a:ea typeface="宋体" pitchFamily="2" charset="-122"/>
              </a:rPr>
              <a:t>Conclusion</a:t>
            </a:r>
            <a:endParaRPr lang="en-US" altLang="zh-CN" sz="2000" dirty="0" smtClean="0">
              <a:ea typeface="宋体" pitchFamily="2" charset="-122"/>
            </a:endParaRPr>
          </a:p>
        </p:txBody>
      </p:sp>
      <p:sp>
        <p:nvSpPr>
          <p:cNvPr id="34821" name="内容占位符 2"/>
          <p:cNvSpPr>
            <a:spLocks noGrp="1"/>
          </p:cNvSpPr>
          <p:nvPr>
            <p:ph idx="1"/>
          </p:nvPr>
        </p:nvSpPr>
        <p:spPr bwMode="auto">
          <a:xfrm>
            <a:off x="251520" y="134076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Key Points</a:t>
            </a:r>
          </a:p>
          <a:p>
            <a:pPr algn="just" eaLnBrk="1" hangingPunct="1">
              <a:buClr>
                <a:srgbClr val="DDB523"/>
              </a:buClr>
              <a:buNone/>
            </a:pPr>
            <a:r>
              <a:rPr lang="en-IE" altLang="zh-CN" sz="2400" b="0" dirty="0" smtClean="0">
                <a:ea typeface="宋体" pitchFamily="2" charset="-122"/>
              </a:rPr>
              <a:t>	</a:t>
            </a:r>
            <a:r>
              <a:rPr lang="en-US" altLang="zh-CN" sz="2400" b="0" dirty="0" smtClean="0">
                <a:ea typeface="宋体" pitchFamily="2" charset="-122"/>
              </a:rPr>
              <a:t>Smartphone-based</a:t>
            </a:r>
          </a:p>
          <a:p>
            <a:pPr algn="just" eaLnBrk="1" hangingPunct="1">
              <a:buClr>
                <a:srgbClr val="DDB523"/>
              </a:buClr>
              <a:buNone/>
            </a:pPr>
            <a:r>
              <a:rPr lang="en-US" altLang="zh-CN" sz="2400" b="0" dirty="0" smtClean="0">
                <a:ea typeface="宋体" pitchFamily="2" charset="-122"/>
              </a:rPr>
              <a:t>	Wearable wireless sensor integrated</a:t>
            </a:r>
          </a:p>
          <a:p>
            <a:pPr algn="just" eaLnBrk="1" hangingPunct="1">
              <a:buClr>
                <a:srgbClr val="DDB523"/>
              </a:buClr>
              <a:buNone/>
            </a:pPr>
            <a:r>
              <a:rPr lang="en-US" altLang="zh-CN" sz="2400" b="0" dirty="0" smtClean="0">
                <a:ea typeface="宋体" pitchFamily="2" charset="-122"/>
              </a:rPr>
              <a:t>	Hybrid Classifier</a:t>
            </a:r>
          </a:p>
          <a:p>
            <a:pPr algn="just" eaLnBrk="1" hangingPunct="1">
              <a:buNone/>
            </a:pPr>
            <a:r>
              <a:rPr lang="en-US" altLang="zh-CN" sz="2400" b="0" dirty="0" smtClean="0">
                <a:ea typeface="宋体" pitchFamily="2" charset="-122"/>
              </a:rPr>
              <a:t>	Cloud-based data modeling</a:t>
            </a:r>
            <a:endParaRPr lang="en-IE" altLang="zh-CN" sz="2400" b="0" dirty="0" smtClean="0">
              <a:ea typeface="宋体" pitchFamily="2" charset="-122"/>
            </a:endParaRPr>
          </a:p>
          <a:p>
            <a:pPr algn="just" eaLnBrk="1" hangingPunct="1">
              <a:buFont typeface="Wingdings" pitchFamily="2" charset="2"/>
              <a:buNone/>
            </a:pPr>
            <a:endParaRPr lang="en-US" altLang="zh-CN" sz="2400" b="0" dirty="0" smtClean="0">
              <a:ea typeface="宋体" pitchFamily="2" charset="-122"/>
            </a:endParaRPr>
          </a:p>
          <a:p>
            <a:pPr algn="just" eaLnBrk="1" hangingPunct="1"/>
            <a:r>
              <a:rPr lang="en-IE" altLang="zh-CN" dirty="0" smtClean="0">
                <a:ea typeface="宋体" pitchFamily="2" charset="-122"/>
              </a:rPr>
              <a:t>Future Work</a:t>
            </a:r>
          </a:p>
          <a:p>
            <a:pPr algn="just" eaLnBrk="1" hangingPunct="1">
              <a:buNone/>
            </a:pPr>
            <a:r>
              <a:rPr lang="en-IE" altLang="zh-CN" sz="2400" b="0" dirty="0" smtClean="0">
                <a:ea typeface="宋体" pitchFamily="2" charset="-122"/>
              </a:rPr>
              <a:t>	Automatically </a:t>
            </a:r>
            <a:r>
              <a:rPr lang="en-US" altLang="zh-CN" sz="2400" b="0" dirty="0" smtClean="0">
                <a:ea typeface="宋体" pitchFamily="2" charset="-122"/>
              </a:rPr>
              <a:t>distinguish </a:t>
            </a:r>
            <a:r>
              <a:rPr lang="en-IE" altLang="zh-CN" sz="2400" b="0" dirty="0" smtClean="0">
                <a:ea typeface="宋体" pitchFamily="2" charset="-122"/>
              </a:rPr>
              <a:t>static and dynamic activity</a:t>
            </a:r>
          </a:p>
          <a:p>
            <a:pPr algn="just" eaLnBrk="1" hangingPunct="1">
              <a:buNone/>
            </a:pPr>
            <a:r>
              <a:rPr lang="en-IE" altLang="zh-CN" sz="2400" b="0" dirty="0" smtClean="0">
                <a:ea typeface="宋体" pitchFamily="2" charset="-122"/>
              </a:rPr>
              <a:t>	Dynamically allocate system resource in the cloud</a:t>
            </a:r>
          </a:p>
          <a:p>
            <a:pPr algn="just" eaLnBrk="1" hangingPunct="1">
              <a:buNone/>
            </a:pPr>
            <a:r>
              <a:rPr lang="en-IE" altLang="zh-CN" sz="2400" b="0" dirty="0" smtClean="0">
                <a:ea typeface="宋体" pitchFamily="2" charset="-122"/>
              </a:rPr>
              <a:t>	</a:t>
            </a:r>
          </a:p>
          <a:p>
            <a:pPr algn="just" eaLnBrk="1" hangingPunct="1">
              <a:buNone/>
            </a:pPr>
            <a:r>
              <a:rPr lang="en-IE" altLang="zh-CN" sz="2400" b="0" dirty="0" smtClean="0">
                <a:ea typeface="宋体" pitchFamily="2" charset="-122"/>
              </a:rPr>
              <a:t>	</a:t>
            </a: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24</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a:xfrm>
            <a:off x="2209800" y="4800600"/>
            <a:ext cx="4943475"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altLang="zh-CN" sz="1600" dirty="0" smtClean="0">
                <a:ea typeface="宋体" pitchFamily="2" charset="-122"/>
              </a:rPr>
              <a:t>University College Cork</a:t>
            </a:r>
          </a:p>
        </p:txBody>
      </p:sp>
      <p:sp>
        <p:nvSpPr>
          <p:cNvPr id="37891" name="WordArt 3"/>
          <p:cNvSpPr>
            <a:spLocks noChangeArrowheads="1" noChangeShapeType="1" noTextEdit="1"/>
          </p:cNvSpPr>
          <p:nvPr/>
        </p:nvSpPr>
        <p:spPr bwMode="gray">
          <a:xfrm>
            <a:off x="827088" y="2997200"/>
            <a:ext cx="4953000" cy="609600"/>
          </a:xfrm>
          <a:prstGeom prst="rect">
            <a:avLst/>
          </a:prstGeom>
        </p:spPr>
        <p:txBody>
          <a:bodyPr wrap="none" fromWordArt="1">
            <a:prstTxWarp prst="textDeflate">
              <a:avLst>
                <a:gd name="adj" fmla="val 0"/>
              </a:avLst>
            </a:prstTxWarp>
          </a:bodyPr>
          <a:lstStyle/>
          <a:p>
            <a:pPr algn="ctr"/>
            <a:r>
              <a:rPr lang="en-US" altLang="zh-CN" sz="5400" b="1" kern="10">
                <a:ln w="28575">
                  <a:solidFill>
                    <a:schemeClr val="bg1"/>
                  </a:solidFill>
                  <a:round/>
                  <a:headEnd/>
                  <a:tailEnd/>
                </a:ln>
                <a:gradFill rotWithShape="1">
                  <a:gsLst>
                    <a:gs pos="0">
                      <a:schemeClr val="tx1"/>
                    </a:gs>
                    <a:gs pos="100000">
                      <a:srgbClr val="6EAACC"/>
                    </a:gs>
                  </a:gsLst>
                  <a:lin ang="5400000" scaled="1"/>
                </a:gradFill>
                <a:latin typeface="Verdana"/>
                <a:ea typeface="Verdana"/>
                <a:cs typeface="Verdana"/>
              </a:rPr>
              <a:t>Thank You !</a:t>
            </a:r>
            <a:endParaRPr lang="zh-CN" altLang="en-US" sz="5400" b="1" kern="10">
              <a:ln w="28575">
                <a:solidFill>
                  <a:schemeClr val="bg1"/>
                </a:solidFill>
                <a:round/>
                <a:headEnd/>
                <a:tailEnd/>
              </a:ln>
              <a:gradFill rotWithShape="1">
                <a:gsLst>
                  <a:gs pos="0">
                    <a:schemeClr val="tx1"/>
                  </a:gs>
                  <a:gs pos="100000">
                    <a:srgbClr val="6EAACC"/>
                  </a:gs>
                </a:gsLst>
                <a:lin ang="5400000" scaled="1"/>
              </a:gradFill>
              <a:latin typeface="Verdana"/>
              <a:cs typeface="Verdana"/>
            </a:endParaRPr>
          </a:p>
        </p:txBody>
      </p:sp>
      <p:pic>
        <p:nvPicPr>
          <p:cNvPr id="4" name="图片 3" descr="未标题-2.png"/>
          <p:cNvPicPr>
            <a:picLocks noChangeAspect="1"/>
          </p:cNvPicPr>
          <p:nvPr/>
        </p:nvPicPr>
        <p:blipFill>
          <a:blip r:embed="rId3" cstate="print"/>
          <a:stretch>
            <a:fillRect/>
          </a:stretch>
        </p:blipFill>
        <p:spPr>
          <a:xfrm>
            <a:off x="4355976" y="5085184"/>
            <a:ext cx="546032" cy="685714"/>
          </a:xfrm>
          <a:prstGeom prst="rect">
            <a:avLst/>
          </a:prstGeom>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7"/>
          <p:cNvSpPr>
            <a:spLocks noGrp="1"/>
          </p:cNvSpPr>
          <p:nvPr>
            <p:ph type="title"/>
          </p:nvPr>
        </p:nvSpPr>
        <p:spPr/>
        <p:txBody>
          <a:bodyPr/>
          <a:lstStyle/>
          <a:p>
            <a:pPr eaLnBrk="1" hangingPunct="1"/>
            <a:r>
              <a:rPr lang="en-US" altLang="zh-CN" dirty="0" smtClean="0">
                <a:ea typeface="宋体" pitchFamily="2" charset="-122"/>
              </a:rPr>
              <a:t>Introduction</a:t>
            </a:r>
            <a:endParaRPr lang="zh-CN" altLang="en-US" dirty="0" smtClean="0">
              <a:ea typeface="宋体" pitchFamily="2" charset="-122"/>
            </a:endParaRPr>
          </a:p>
        </p:txBody>
      </p:sp>
      <p:sp>
        <p:nvSpPr>
          <p:cNvPr id="16386" name="内容占位符 8"/>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Pervasive Healthcare</a:t>
            </a:r>
          </a:p>
          <a:p>
            <a:pPr algn="just" eaLnBrk="1" hangingPunct="1">
              <a:buFont typeface="Wingdings" pitchFamily="2" charset="2"/>
              <a:buNone/>
            </a:pPr>
            <a:r>
              <a:rPr lang="en-US" altLang="zh-CN" sz="2400" b="0" dirty="0" smtClean="0">
                <a:ea typeface="宋体" pitchFamily="2" charset="-122"/>
              </a:rPr>
              <a:t>	</a:t>
            </a:r>
          </a:p>
          <a:p>
            <a:pPr algn="just" eaLnBrk="1" hangingPunct="1">
              <a:buFont typeface="Wingdings" pitchFamily="2" charset="2"/>
              <a:buNone/>
            </a:pPr>
            <a:r>
              <a:rPr lang="en-US" altLang="zh-CN" sz="2400" b="0" dirty="0" smtClean="0">
                <a:ea typeface="宋体" pitchFamily="2" charset="-122"/>
              </a:rPr>
              <a:t>	Traditional clinical setting </a:t>
            </a:r>
            <a:r>
              <a:rPr lang="en-US" altLang="zh-CN" sz="2400" b="0" dirty="0" smtClean="0">
                <a:ea typeface="宋体" pitchFamily="2" charset="-122"/>
                <a:sym typeface="Wingdings" pitchFamily="2" charset="2"/>
              </a:rPr>
              <a:t></a:t>
            </a:r>
            <a:r>
              <a:rPr lang="en-US" altLang="zh-CN" sz="2400" b="0" dirty="0" smtClean="0">
                <a:ea typeface="宋体" pitchFamily="2" charset="-122"/>
              </a:rPr>
              <a:t> Home-centered setting</a:t>
            </a:r>
          </a:p>
          <a:p>
            <a:pPr algn="just" eaLnBrk="1" hangingPunct="1">
              <a:buFont typeface="Wingdings" pitchFamily="2" charset="2"/>
              <a:buNone/>
            </a:pPr>
            <a:r>
              <a:rPr lang="en-US" altLang="zh-CN" sz="2400" b="0" dirty="0" smtClean="0">
                <a:ea typeface="宋体" pitchFamily="2" charset="-122"/>
              </a:rPr>
              <a:t>	Wireless Sensor Networks (WSNs)</a:t>
            </a:r>
          </a:p>
          <a:p>
            <a:pPr algn="just" eaLnBrk="1" hangingPunct="1">
              <a:buFont typeface="Wingdings" pitchFamily="2" charset="2"/>
              <a:buNone/>
            </a:pPr>
            <a:r>
              <a:rPr lang="en-US" altLang="zh-CN" sz="2400" b="0" dirty="0" smtClean="0">
                <a:ea typeface="宋体" pitchFamily="2" charset="-122"/>
              </a:rPr>
              <a:t>	&amp;Communication technologies</a:t>
            </a:r>
          </a:p>
          <a:p>
            <a:pPr algn="just" eaLnBrk="1" hangingPunct="1">
              <a:buFont typeface="Wingdings" pitchFamily="2" charset="2"/>
              <a:buNone/>
            </a:pPr>
            <a:endParaRPr lang="en-US" altLang="zh-CN" sz="2400" b="0" dirty="0" smtClean="0">
              <a:ea typeface="宋体" pitchFamily="2" charset="-122"/>
            </a:endParaRPr>
          </a:p>
          <a:p>
            <a:pPr algn="just" eaLnBrk="1" hangingPunct="1">
              <a:buFont typeface="Wingdings" pitchFamily="2" charset="2"/>
              <a:buNone/>
            </a:pPr>
            <a:endParaRPr lang="en-US" altLang="zh-CN" sz="2400" b="0" dirty="0" smtClean="0">
              <a:ea typeface="宋体" pitchFamily="2" charset="-122"/>
            </a:endParaRPr>
          </a:p>
        </p:txBody>
      </p:sp>
      <p:sp>
        <p:nvSpPr>
          <p:cNvPr id="19" name="灯片编号占位符 18"/>
          <p:cNvSpPr>
            <a:spLocks noGrp="1"/>
          </p:cNvSpPr>
          <p:nvPr>
            <p:ph type="sldNum" sz="quarter" idx="10"/>
          </p:nvPr>
        </p:nvSpPr>
        <p:spPr/>
        <p:txBody>
          <a:bodyPr/>
          <a:lstStyle/>
          <a:p>
            <a:pPr algn="ctr">
              <a:defRPr/>
            </a:pPr>
            <a:fld id="{7C03B55D-BDE7-4FDA-849D-593B63D3AED7}" type="slidenum">
              <a:rPr lang="en-US" altLang="zh-CN" smtClean="0"/>
              <a:pPr algn="ctr">
                <a:defRPr/>
              </a:pPr>
              <a:t>3</a:t>
            </a:fld>
            <a:endParaRPr lang="en-US" altLang="zh-CN"/>
          </a:p>
        </p:txBody>
      </p:sp>
      <p:grpSp>
        <p:nvGrpSpPr>
          <p:cNvPr id="2" name="组合 10"/>
          <p:cNvGrpSpPr>
            <a:grpSpLocks/>
          </p:cNvGrpSpPr>
          <p:nvPr/>
        </p:nvGrpSpPr>
        <p:grpSpPr bwMode="auto">
          <a:xfrm>
            <a:off x="2098675" y="3933825"/>
            <a:ext cx="1681163" cy="1765300"/>
            <a:chOff x="1691680" y="2852936"/>
            <a:chExt cx="1681162" cy="1765300"/>
          </a:xfrm>
        </p:grpSpPr>
        <p:pic>
          <p:nvPicPr>
            <p:cNvPr id="16399" name="图片 5" descr="4.png"/>
            <p:cNvPicPr>
              <a:picLocks noChangeAspect="1"/>
            </p:cNvPicPr>
            <p:nvPr/>
          </p:nvPicPr>
          <p:blipFill>
            <a:blip r:embed="rId3" cstate="print"/>
            <a:srcRect/>
            <a:stretch>
              <a:fillRect/>
            </a:stretch>
          </p:blipFill>
          <p:spPr bwMode="auto">
            <a:xfrm>
              <a:off x="1691680" y="2852936"/>
              <a:ext cx="1681162" cy="1765300"/>
            </a:xfrm>
            <a:prstGeom prst="rect">
              <a:avLst/>
            </a:prstGeom>
            <a:noFill/>
            <a:ln w="9525">
              <a:noFill/>
              <a:miter lim="800000"/>
              <a:headEnd/>
              <a:tailEnd/>
            </a:ln>
          </p:spPr>
        </p:pic>
        <p:pic>
          <p:nvPicPr>
            <p:cNvPr id="16400" name="图片 6" descr="3.png"/>
            <p:cNvPicPr>
              <a:picLocks noChangeAspect="1"/>
            </p:cNvPicPr>
            <p:nvPr/>
          </p:nvPicPr>
          <p:blipFill>
            <a:blip r:embed="rId4" cstate="print"/>
            <a:srcRect/>
            <a:stretch>
              <a:fillRect/>
            </a:stretch>
          </p:blipFill>
          <p:spPr bwMode="auto">
            <a:xfrm>
              <a:off x="2555280" y="3537149"/>
              <a:ext cx="720725" cy="1081087"/>
            </a:xfrm>
            <a:prstGeom prst="rect">
              <a:avLst/>
            </a:prstGeom>
            <a:noFill/>
            <a:ln w="9525">
              <a:noFill/>
              <a:miter lim="800000"/>
              <a:headEnd/>
              <a:tailEnd/>
            </a:ln>
          </p:spPr>
        </p:pic>
      </p:grpSp>
      <p:sp>
        <p:nvSpPr>
          <p:cNvPr id="10" name="燕尾形 9"/>
          <p:cNvSpPr/>
          <p:nvPr/>
        </p:nvSpPr>
        <p:spPr>
          <a:xfrm>
            <a:off x="4140200" y="4797425"/>
            <a:ext cx="484188" cy="4841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itchFamily="2" charset="-122"/>
            </a:endParaRPr>
          </a:p>
        </p:txBody>
      </p:sp>
      <p:sp>
        <p:nvSpPr>
          <p:cNvPr id="15" name="云形 14"/>
          <p:cNvSpPr/>
          <p:nvPr/>
        </p:nvSpPr>
        <p:spPr bwMode="auto">
          <a:xfrm>
            <a:off x="4788420" y="3860700"/>
            <a:ext cx="3455988" cy="2160588"/>
          </a:xfrm>
          <a:prstGeom prst="cloud">
            <a:avLst/>
          </a:prstGeom>
          <a:no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pic>
        <p:nvPicPr>
          <p:cNvPr id="16393" name="图片 12" descr="images.jpg"/>
          <p:cNvPicPr>
            <a:picLocks noChangeAspect="1"/>
          </p:cNvPicPr>
          <p:nvPr/>
        </p:nvPicPr>
        <p:blipFill>
          <a:blip r:embed="rId5" cstate="print"/>
          <a:srcRect/>
          <a:stretch>
            <a:fillRect/>
          </a:stretch>
        </p:blipFill>
        <p:spPr bwMode="auto">
          <a:xfrm>
            <a:off x="5867896" y="4508818"/>
            <a:ext cx="1759544" cy="1107131"/>
          </a:xfrm>
          <a:prstGeom prst="rect">
            <a:avLst/>
          </a:prstGeom>
          <a:noFill/>
          <a:ln w="9525">
            <a:noFill/>
            <a:miter lim="800000"/>
            <a:headEnd/>
            <a:tailEnd/>
          </a:ln>
        </p:spPr>
      </p:pic>
      <p:grpSp>
        <p:nvGrpSpPr>
          <p:cNvPr id="16394" name="组合 11"/>
          <p:cNvGrpSpPr>
            <a:grpSpLocks/>
          </p:cNvGrpSpPr>
          <p:nvPr/>
        </p:nvGrpSpPr>
        <p:grpSpPr bwMode="auto">
          <a:xfrm>
            <a:off x="5003899" y="4076655"/>
            <a:ext cx="1800019" cy="1584746"/>
            <a:chOff x="5364088" y="2996952"/>
            <a:chExt cx="1800225" cy="1584325"/>
          </a:xfrm>
        </p:grpSpPr>
        <p:pic>
          <p:nvPicPr>
            <p:cNvPr id="16397" name="图片 7" descr="go_home.png"/>
            <p:cNvPicPr>
              <a:picLocks noChangeAspect="1"/>
            </p:cNvPicPr>
            <p:nvPr/>
          </p:nvPicPr>
          <p:blipFill>
            <a:blip r:embed="rId6" cstate="print"/>
            <a:srcRect/>
            <a:stretch>
              <a:fillRect/>
            </a:stretch>
          </p:blipFill>
          <p:spPr bwMode="auto">
            <a:xfrm>
              <a:off x="5364088" y="2996952"/>
              <a:ext cx="1584325" cy="1584325"/>
            </a:xfrm>
            <a:prstGeom prst="rect">
              <a:avLst/>
            </a:prstGeom>
            <a:noFill/>
            <a:ln w="9525">
              <a:noFill/>
              <a:miter lim="800000"/>
              <a:headEnd/>
              <a:tailEnd/>
            </a:ln>
          </p:spPr>
        </p:pic>
        <p:pic>
          <p:nvPicPr>
            <p:cNvPr id="16398" name="图片 8" descr="3.png"/>
            <p:cNvPicPr>
              <a:picLocks noChangeAspect="1"/>
            </p:cNvPicPr>
            <p:nvPr/>
          </p:nvPicPr>
          <p:blipFill>
            <a:blip r:embed="rId4" cstate="print"/>
            <a:srcRect/>
            <a:stretch>
              <a:fillRect/>
            </a:stretch>
          </p:blipFill>
          <p:spPr bwMode="auto">
            <a:xfrm>
              <a:off x="6445175" y="3501628"/>
              <a:ext cx="719138" cy="1079500"/>
            </a:xfrm>
            <a:prstGeom prst="rect">
              <a:avLst/>
            </a:prstGeom>
            <a:noFill/>
            <a:ln w="9525">
              <a:noFill/>
              <a:miter lim="800000"/>
              <a:headEnd/>
              <a:tailEnd/>
            </a:ln>
          </p:spPr>
        </p:pic>
      </p:grpSp>
      <p:sp>
        <p:nvSpPr>
          <p:cNvPr id="16395" name="TextBox 13"/>
          <p:cNvSpPr txBox="1">
            <a:spLocks noChangeArrowheads="1"/>
          </p:cNvSpPr>
          <p:nvPr/>
        </p:nvSpPr>
        <p:spPr bwMode="auto">
          <a:xfrm>
            <a:off x="6587894" y="4139388"/>
            <a:ext cx="723192" cy="369430"/>
          </a:xfrm>
          <a:prstGeom prst="rect">
            <a:avLst/>
          </a:prstGeom>
          <a:noFill/>
          <a:ln w="9525">
            <a:noFill/>
            <a:miter lim="800000"/>
            <a:headEnd/>
            <a:tailEnd/>
          </a:ln>
        </p:spPr>
        <p:txBody>
          <a:bodyPr wrap="none">
            <a:spAutoFit/>
          </a:bodyPr>
          <a:lstStyle/>
          <a:p>
            <a:r>
              <a:rPr lang="en-US" altLang="zh-CN"/>
              <a:t>WSN</a:t>
            </a:r>
            <a:endParaRPr lang="zh-CN" altLang="en-US"/>
          </a:p>
        </p:txBody>
      </p:sp>
      <p:sp>
        <p:nvSpPr>
          <p:cNvPr id="16396" name="TextBox 15"/>
          <p:cNvSpPr txBox="1">
            <a:spLocks noChangeArrowheads="1"/>
          </p:cNvSpPr>
          <p:nvPr/>
        </p:nvSpPr>
        <p:spPr bwMode="auto">
          <a:xfrm>
            <a:off x="5795896" y="3500438"/>
            <a:ext cx="966820" cy="369430"/>
          </a:xfrm>
          <a:prstGeom prst="rect">
            <a:avLst/>
          </a:prstGeom>
          <a:noFill/>
          <a:ln w="9525">
            <a:noFill/>
            <a:miter lim="800000"/>
            <a:headEnd/>
            <a:tailEnd/>
          </a:ln>
        </p:spPr>
        <p:txBody>
          <a:bodyPr wrap="none">
            <a:spAutoFit/>
          </a:bodyPr>
          <a:lstStyle/>
          <a:p>
            <a:r>
              <a:rPr lang="en-US" altLang="zh-CN"/>
              <a:t>Internet</a:t>
            </a:r>
            <a:endParaRPr lang="zh-CN" altLang="en-US"/>
          </a:p>
        </p:txBody>
      </p:sp>
      <p:pic>
        <p:nvPicPr>
          <p:cNvPr id="17" name="图片 16" descr="logo.png"/>
          <p:cNvPicPr>
            <a:picLocks noChangeAspect="1"/>
          </p:cNvPicPr>
          <p:nvPr/>
        </p:nvPicPr>
        <p:blipFill>
          <a:blip r:embed="rId7" cstate="print"/>
          <a:stretch>
            <a:fillRect/>
          </a:stretch>
        </p:blipFill>
        <p:spPr>
          <a:xfrm>
            <a:off x="17526" y="6497227"/>
            <a:ext cx="666042" cy="360773"/>
          </a:xfrm>
          <a:prstGeom prst="rect">
            <a:avLst/>
          </a:prstGeom>
        </p:spPr>
      </p:pic>
      <p:pic>
        <p:nvPicPr>
          <p:cNvPr id="18" name="图片 17" descr="UCC.png"/>
          <p:cNvPicPr>
            <a:picLocks noChangeAspect="1"/>
          </p:cNvPicPr>
          <p:nvPr/>
        </p:nvPicPr>
        <p:blipFill>
          <a:blip r:embed="rId8"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bg1">
                <a:gamma/>
                <a:tint val="0"/>
                <a:invGamma/>
              </a:schemeClr>
            </a:gs>
          </a:gsLst>
          <a:lin ang="5400000" scaled="1"/>
          <a:tileRect/>
        </a:gradFill>
        <a:effectLst/>
      </p:bgPr>
    </p:bg>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en-US" altLang="zh-CN" dirty="0" smtClean="0">
                <a:ea typeface="宋体" pitchFamily="2" charset="-122"/>
              </a:rPr>
              <a:t>Introduction</a:t>
            </a:r>
            <a:endParaRPr lang="zh-CN" altLang="en-US" dirty="0" smtClean="0">
              <a:ea typeface="宋体" pitchFamily="2" charset="-122"/>
            </a:endParaRPr>
          </a:p>
        </p:txBody>
      </p:sp>
      <p:sp>
        <p:nvSpPr>
          <p:cNvPr id="1741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CARA for Pervasive Healthcare</a:t>
            </a:r>
          </a:p>
          <a:p>
            <a:pPr algn="just" eaLnBrk="1" hangingPunct="1">
              <a:buNone/>
            </a:pPr>
            <a:r>
              <a:rPr lang="en-US" altLang="zh-CN" sz="2400" b="0" dirty="0" smtClean="0">
                <a:ea typeface="宋体" pitchFamily="2" charset="-122"/>
              </a:rPr>
              <a:t>	CARA (Context-Aware Real-time Assistant)</a:t>
            </a:r>
          </a:p>
          <a:p>
            <a:pPr algn="just" eaLnBrk="1" hangingPunct="1">
              <a:buNone/>
            </a:pPr>
            <a:r>
              <a:rPr lang="en-US" altLang="zh-CN" sz="2400" b="0" dirty="0" smtClean="0">
                <a:ea typeface="宋体" pitchFamily="2" charset="-122"/>
              </a:rPr>
              <a:t>	Real-time </a:t>
            </a:r>
          </a:p>
          <a:p>
            <a:pPr algn="just" eaLnBrk="1" hangingPunct="1">
              <a:buNone/>
            </a:pPr>
            <a:r>
              <a:rPr lang="en-US" altLang="zh-CN" sz="2400" b="0" dirty="0" smtClean="0">
                <a:ea typeface="宋体" pitchFamily="2" charset="-122"/>
              </a:rPr>
              <a:t>	Intelligent </a:t>
            </a:r>
          </a:p>
          <a:p>
            <a:pPr algn="just" eaLnBrk="1" hangingPunct="1">
              <a:buNone/>
            </a:pPr>
            <a:r>
              <a:rPr lang="en-US" altLang="zh-CN" sz="2400" b="0" dirty="0" smtClean="0">
                <a:ea typeface="宋体" pitchFamily="2" charset="-122"/>
              </a:rPr>
              <a:t>	At-home healthcare </a:t>
            </a:r>
          </a:p>
          <a:p>
            <a:pPr algn="just" eaLnBrk="1" hangingPunct="1">
              <a:buClr>
                <a:srgbClr val="DDB523"/>
              </a:buClr>
              <a:buFont typeface="Wingdings" pitchFamily="2" charset="2"/>
              <a:buNone/>
            </a:pPr>
            <a:r>
              <a:rPr lang="en-US" altLang="zh-CN" sz="2400" b="0" dirty="0" smtClean="0">
                <a:ea typeface="宋体" pitchFamily="2" charset="-122"/>
              </a:rPr>
              <a:t>	</a:t>
            </a:r>
          </a:p>
          <a:p>
            <a:pPr algn="just" eaLnBrk="1" hangingPunct="1">
              <a:buClr>
                <a:srgbClr val="DDB523"/>
              </a:buClr>
            </a:pPr>
            <a:r>
              <a:rPr lang="en-US" altLang="zh-CN" dirty="0" smtClean="0">
                <a:ea typeface="宋体" pitchFamily="2" charset="-122"/>
              </a:rPr>
              <a:t>Activity Recognition in CARA</a:t>
            </a:r>
            <a:endParaRPr lang="zh-CN" altLang="en-US" dirty="0" smtClean="0">
              <a:ea typeface="宋体" pitchFamily="2" charset="-122"/>
            </a:endParaRPr>
          </a:p>
          <a:p>
            <a:pPr algn="just" eaLnBrk="1" hangingPunct="1">
              <a:buClr>
                <a:srgbClr val="DDB523"/>
              </a:buClr>
              <a:buFont typeface="Wingdings" pitchFamily="2" charset="2"/>
              <a:buNone/>
            </a:pPr>
            <a:r>
              <a:rPr lang="en-US" altLang="zh-CN" sz="2400" b="0" dirty="0" smtClean="0">
                <a:ea typeface="宋体" pitchFamily="2" charset="-122"/>
              </a:rPr>
              <a:t>	Activity of Daily Living (ADL) monitoring</a:t>
            </a:r>
          </a:p>
          <a:p>
            <a:pPr algn="just" eaLnBrk="1" hangingPunct="1">
              <a:buClr>
                <a:srgbClr val="DDB523"/>
              </a:buClr>
              <a:buFont typeface="Wingdings" pitchFamily="2" charset="2"/>
              <a:buNone/>
            </a:pPr>
            <a:r>
              <a:rPr lang="en-US" altLang="zh-CN" sz="2400" b="0" dirty="0" smtClean="0">
                <a:ea typeface="宋体" pitchFamily="2" charset="-122"/>
              </a:rPr>
              <a:t>	Anomaly detection</a:t>
            </a:r>
            <a:endParaRPr lang="zh-CN" altLang="en-US" sz="2400" b="0" dirty="0" smtClean="0">
              <a:ea typeface="宋体" pitchFamily="2" charset="-122"/>
            </a:endParaRPr>
          </a:p>
        </p:txBody>
      </p:sp>
      <p:sp>
        <p:nvSpPr>
          <p:cNvPr id="5" name="灯片编号占位符 4"/>
          <p:cNvSpPr>
            <a:spLocks noGrp="1"/>
          </p:cNvSpPr>
          <p:nvPr>
            <p:ph type="sldNum" sz="quarter" idx="10"/>
          </p:nvPr>
        </p:nvSpPr>
        <p:spPr/>
        <p:txBody>
          <a:bodyPr/>
          <a:lstStyle/>
          <a:p>
            <a:pPr algn="ctr">
              <a:defRPr/>
            </a:pPr>
            <a:fld id="{7C03B55D-BDE7-4FDA-849D-593B63D3AED7}" type="slidenum">
              <a:rPr lang="en-US" altLang="zh-CN" smtClean="0"/>
              <a:pPr algn="ctr">
                <a:defRPr/>
              </a:pPr>
              <a:t>4</a:t>
            </a:fld>
            <a:endParaRPr lang="en-US" altLang="zh-CN"/>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sz="3600" dirty="0" smtClean="0">
                <a:ea typeface="宋体" pitchFamily="2" charset="-122"/>
              </a:rPr>
              <a:t>Introduction</a:t>
            </a:r>
            <a:endParaRPr lang="en-US" altLang="zh-CN" sz="2000" dirty="0" smtClean="0">
              <a:ea typeface="宋体" pitchFamily="2" charset="-122"/>
            </a:endParaRPr>
          </a:p>
        </p:txBody>
      </p:sp>
      <p:sp>
        <p:nvSpPr>
          <p:cNvPr id="21508" name="内容占位符 2"/>
          <p:cNvSpPr>
            <a:spLocks noGrp="1"/>
          </p:cNvSpPr>
          <p:nvPr>
            <p:ph idx="1"/>
          </p:nvPr>
        </p:nvSpPr>
        <p:spPr bwMode="auto">
          <a:xfrm>
            <a:off x="250825" y="1216496"/>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State of The Art</a:t>
            </a:r>
            <a:endParaRPr lang="en-US" altLang="zh-CN" sz="2400" b="0" dirty="0" smtClean="0">
              <a:ea typeface="宋体" pitchFamily="2" charset="-122"/>
            </a:endParaRPr>
          </a:p>
          <a:p>
            <a:pPr>
              <a:buNone/>
            </a:pPr>
            <a:r>
              <a:rPr lang="en-US" altLang="zh-CN" sz="2400" dirty="0" smtClean="0">
                <a:ea typeface="宋体" pitchFamily="2" charset="-122"/>
              </a:rPr>
              <a:t>	</a:t>
            </a:r>
            <a:r>
              <a:rPr lang="en-US" altLang="zh-CN" sz="2400" b="0" dirty="0" smtClean="0">
                <a:ea typeface="宋体" pitchFamily="2" charset="-122"/>
              </a:rPr>
              <a:t>- Environmental sensor-based approach </a:t>
            </a:r>
          </a:p>
          <a:p>
            <a:pPr>
              <a:buFont typeface="Wingdings" pitchFamily="2" charset="2"/>
              <a:buNone/>
            </a:pPr>
            <a:r>
              <a:rPr lang="en-US" altLang="zh-CN" sz="2400" b="0" dirty="0" smtClean="0">
                <a:ea typeface="宋体" pitchFamily="2" charset="-122"/>
              </a:rPr>
              <a:t>	Pros:  ambient assistant monitoring</a:t>
            </a:r>
          </a:p>
          <a:p>
            <a:pPr>
              <a:buNone/>
            </a:pPr>
            <a:r>
              <a:rPr lang="en-US" altLang="zh-CN" sz="2400" b="0" dirty="0" smtClean="0">
                <a:ea typeface="宋体" pitchFamily="2" charset="-122"/>
              </a:rPr>
              <a:t>	Cons: intrusive, large installation</a:t>
            </a:r>
          </a:p>
          <a:p>
            <a:pPr>
              <a:buNone/>
            </a:pPr>
            <a:endParaRPr lang="en-US" altLang="zh-CN" sz="2400" b="0" dirty="0" smtClean="0">
              <a:ea typeface="宋体" pitchFamily="2" charset="-122"/>
            </a:endParaRPr>
          </a:p>
          <a:p>
            <a:pPr>
              <a:buFont typeface="Wingdings" pitchFamily="2" charset="2"/>
              <a:buNone/>
            </a:pPr>
            <a:r>
              <a:rPr lang="en-US" altLang="zh-CN" sz="2400" b="0" dirty="0" smtClean="0">
                <a:ea typeface="宋体" pitchFamily="2" charset="-122"/>
              </a:rPr>
              <a:t>	- Wearable sensor-based approach</a:t>
            </a:r>
          </a:p>
          <a:p>
            <a:pPr>
              <a:buNone/>
            </a:pPr>
            <a:r>
              <a:rPr lang="en-US" altLang="zh-CN" sz="2400" b="0" dirty="0" smtClean="0">
                <a:ea typeface="宋体" pitchFamily="2" charset="-122"/>
              </a:rPr>
              <a:t>	Pros:  small, low cost, non-invasive</a:t>
            </a:r>
          </a:p>
          <a:p>
            <a:pPr>
              <a:buNone/>
            </a:pPr>
            <a:r>
              <a:rPr lang="en-US" altLang="zh-CN" sz="2400" b="0" dirty="0" smtClean="0">
                <a:ea typeface="宋体" pitchFamily="2" charset="-122"/>
              </a:rPr>
              <a:t>	Cons: customized, impractical, processing power</a:t>
            </a:r>
          </a:p>
          <a:p>
            <a:pPr>
              <a:buNone/>
            </a:pPr>
            <a:endParaRPr lang="en-US" altLang="zh-CN" sz="2400" b="0" dirty="0" smtClean="0">
              <a:ea typeface="宋体" pitchFamily="2" charset="-122"/>
            </a:endParaRPr>
          </a:p>
          <a:p>
            <a:pPr>
              <a:buNone/>
            </a:pPr>
            <a:r>
              <a:rPr lang="en-US" altLang="zh-CN" sz="2400" b="0" dirty="0" smtClean="0">
                <a:ea typeface="宋体" pitchFamily="2" charset="-122"/>
              </a:rPr>
              <a:t>	- Smartphone-based approach</a:t>
            </a:r>
          </a:p>
          <a:p>
            <a:pPr>
              <a:buNone/>
            </a:pPr>
            <a:r>
              <a:rPr lang="en-US" altLang="zh-CN" sz="2400" b="0" dirty="0" smtClean="0">
                <a:ea typeface="宋体" pitchFamily="2" charset="-122"/>
              </a:rPr>
              <a:t>	Pros:  ubiquity, sensing and computing</a:t>
            </a:r>
          </a:p>
          <a:p>
            <a:pPr>
              <a:buNone/>
            </a:pPr>
            <a:r>
              <a:rPr lang="en-US" altLang="zh-CN" sz="2400" b="0" dirty="0" smtClean="0">
                <a:ea typeface="宋体" pitchFamily="2" charset="-122"/>
              </a:rPr>
              <a:t>	Cons: battery, insufficient accuracy</a:t>
            </a:r>
          </a:p>
          <a:p>
            <a:pPr algn="just" eaLnBrk="1" hangingPunct="1">
              <a:buFont typeface="Wingdings" pitchFamily="2" charset="2"/>
              <a:buNone/>
            </a:pPr>
            <a:endParaRPr lang="zh-CN" altLang="en-US" sz="2400" b="0" dirty="0" smtClean="0">
              <a:ea typeface="宋体" pitchFamily="2" charset="-122"/>
            </a:endParaRPr>
          </a:p>
        </p:txBody>
      </p:sp>
      <p:sp>
        <p:nvSpPr>
          <p:cNvPr id="7" name="灯片编号占位符 6"/>
          <p:cNvSpPr>
            <a:spLocks noGrp="1"/>
          </p:cNvSpPr>
          <p:nvPr>
            <p:ph type="sldNum" sz="quarter" idx="10"/>
          </p:nvPr>
        </p:nvSpPr>
        <p:spPr/>
        <p:txBody>
          <a:bodyPr/>
          <a:lstStyle/>
          <a:p>
            <a:pPr algn="ctr">
              <a:defRPr/>
            </a:pPr>
            <a:fld id="{7C03B55D-BDE7-4FDA-849D-593B63D3AED7}" type="slidenum">
              <a:rPr lang="en-US" altLang="zh-CN" smtClean="0"/>
              <a:pPr algn="ctr">
                <a:defRPr/>
              </a:pPr>
              <a:t>5</a:t>
            </a:fld>
            <a:endParaRPr lang="en-US" altLang="zh-CN"/>
          </a:p>
        </p:txBody>
      </p:sp>
      <p:pic>
        <p:nvPicPr>
          <p:cNvPr id="5" name="图片 4"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6" name="图片 5" descr="UCC.png"/>
          <p:cNvPicPr>
            <a:picLocks noChangeAspect="1"/>
          </p:cNvPicPr>
          <p:nvPr/>
        </p:nvPicPr>
        <p:blipFill>
          <a:blip r:embed="rId4"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Our Approach</a:t>
            </a:r>
          </a:p>
          <a:p>
            <a:pPr algn="just" eaLnBrk="1" hangingPunct="1">
              <a:buClr>
                <a:srgbClr val="DDB523"/>
              </a:buClr>
              <a:buNone/>
            </a:pPr>
            <a:r>
              <a:rPr lang="en-US" altLang="zh-CN" dirty="0" smtClean="0">
                <a:ea typeface="宋体" pitchFamily="2" charset="-122"/>
              </a:rPr>
              <a:t>	</a:t>
            </a:r>
            <a:r>
              <a:rPr lang="en-US" altLang="zh-CN" sz="2400" b="0" dirty="0" smtClean="0">
                <a:ea typeface="宋体" pitchFamily="2" charset="-122"/>
              </a:rPr>
              <a:t>Smartphone-based</a:t>
            </a:r>
          </a:p>
          <a:p>
            <a:pPr algn="just" eaLnBrk="1" hangingPunct="1">
              <a:buClr>
                <a:srgbClr val="DDB523"/>
              </a:buClr>
              <a:buNone/>
            </a:pPr>
            <a:r>
              <a:rPr lang="en-US" altLang="zh-CN" sz="2400" b="0" dirty="0" smtClean="0">
                <a:ea typeface="宋体" pitchFamily="2" charset="-122"/>
              </a:rPr>
              <a:t>	Wearable wireless sensor integrated</a:t>
            </a:r>
          </a:p>
          <a:p>
            <a:pPr algn="just" eaLnBrk="1" hangingPunct="1">
              <a:buClr>
                <a:srgbClr val="DDB523"/>
              </a:buClr>
              <a:buNone/>
            </a:pPr>
            <a:r>
              <a:rPr lang="en-US" altLang="zh-CN" sz="2400" b="0" dirty="0" smtClean="0">
                <a:ea typeface="宋体" pitchFamily="2" charset="-122"/>
              </a:rPr>
              <a:t>	Hybrid Classifier</a:t>
            </a:r>
          </a:p>
          <a:p>
            <a:pPr algn="just" eaLnBrk="1" hangingPunct="1">
              <a:buNone/>
            </a:pPr>
            <a:r>
              <a:rPr lang="en-US" altLang="zh-CN" sz="2400" b="0" dirty="0" smtClean="0">
                <a:ea typeface="宋体" pitchFamily="2" charset="-122"/>
              </a:rPr>
              <a:t>	Cloud-based data modeling</a:t>
            </a:r>
            <a:endParaRPr lang="en-US" altLang="zh-CN" dirty="0" smtClean="0">
              <a:ea typeface="宋体" pitchFamily="2" charset="-122"/>
            </a:endParaRPr>
          </a:p>
          <a:p>
            <a:pPr algn="just" eaLnBrk="1" hangingPunct="1">
              <a:buFont typeface="Wingdings" pitchFamily="2" charset="2"/>
              <a:buNone/>
            </a:pP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6</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2" name="AutoShape 4" descr="data:image/jpeg;base64,/9j/4AAQSkZJRgABAQAAAQABAAD/2wCEAAkGBxMSEhUUExQUFRQVFBUXFRgYFRYXFxQYFhcWFxcYGhgYHCgkGRwlHBQVITEiJSkrLi4uFx8zODMsNygtLisBCgoKDg0OGhAQGywmICQsLCwsNCwsLCwvLCwsLCwsLCwtLCw1LCwsLCwsLCwsLDQsLCwsLCwsLCwsLCwsLCssLP/AABEIAMUBAAMBIgACEQEDEQH/xAAcAAEAAgMBAQEAAAAAAAAAAAAAAwQBAgUGBwj/xABCEAABAwEGAgcFBwIFAwUAAAABAAIDEQQFEiExQVFhBhMicYGRoTJCscHwFCMzUmKS0aLhBxVygsKy0vE0U4OTo//EABkBAQEBAQEBAAAAAAAAAAAAAAACAQMEBf/EACYRAQEAAgICAgEDBQAAAAAAAAABAhEDIRIxQVETBCJxFDJhkaH/2gAMAwEAAhEDEQA/APuKIiAiIgIiICIiAiIgIiICIiAiIgIiICIsOcBqgyiiM3I/D4qN1r5f1BBZRU/tv6fJwWReDdw4eFfhVBbRVm2+M++0d5w/FWGurogyiIgIiICIiAiIgIiICIiAiIgIiICIiAiIgIiICLDnU1Xmek/SqOzNp7Tz7LBqeZ4Dn8Vslt1GW6dK/r/gskZkmeGNG+5OwaNXE8Avnw/xksRdR7ZojxcwOFOeBzj6LzF/Xi+0OxzUcTXC0irWDkD8d15e0XHC81LaE7tJHpp6L0f02WnP80fZrD03sc9OrtURJ0BeGu/a6hXYbPVfnGfooD7Eh/3NB9RRRWe77fZs4JXtzr93K5vm0kA+q53hznwqcmN+X6WEikGKmVeS/PNn/wAQb2s/4hxgf+7ECP3Mwk+a9Hdv+NzshPZq5ZmOT/g8af7lzss9r2+rOtc41jY8ciQfWqjF5MHtwyMPFo+bCvMXd/i7d8tMb3xE7SRu/wCpmIDTUr1F3X9ZLQPupopP9EjXEcsNcvruWC5YrwD/AMKeTLUOGKnfjFfVXBb5m7Rv8XRn/kqlaaZLdrvJBcbfTR7ccrOeHGP/AMyT5gK5ZbdFLXq3tdTUAgkd41HivE2vpjCy1CytZNLLia13VtBDK01qRkAQSRku5abHHJTG0OI0PvN5hwzB7kHokXibwvia7wJXOdPZAQJA7tTQA5Ymu1kaN2uq7gdl7OCZr2te0hzXAOaRoQRUEeCDdERAREQEREBERAREQEREBERAUcsoaM1DbLa2MEkgUrUnQUXzDpT0ydMTHASGaF+7v9PAc/KivDjud1E5ZTH27XSzpoGExw0dJoT7rP5PLz4L59NKSTJIS5xOpOZKxFGAKnQKpNIXGu2w4L38fFMZ08uWdqN7i41KtyXeRE2XE0tccIHaDqjWgc0BwGhc0kVyW1kbE0Y39s1o2LMAke9I7KjeQzPLe5bbG8tbPaXPaHgYMMeLs+7TNrGN4NBry3V77S5sdjkc3EGPLfzBji3LmBRRgK9DJC01bLaR/pYxh/cJjTyVi0WwWqUYmSOPVhkYYQ6R7mjsmRxFXk5kmle5Vus05VFVtF2wv9uNhPHCAfMZrsG7i325IY6agvxEd7Yg4jxCmtt0GPq2h4klkpSJrHh4B9kkOAIJ2aQDTOiW43qnbx9o6KQO9nGzuNR/VVcyfoe8exI094LT6VX0F1yz54WdZTXqnMlpTWojJI8VQc0gkEEEag5EeC53h4svX/F/kzjg3I68IDnbLRE1ugbjnaRyZUgeIXr7s6eTxwmSeeF7nOwQwFrTaXk5N6zq3NEVTnmMgdSdeexhOgqpP8uc/Ixl3Itr6UXn5f0cv9uev9LnNfp6ex/4hmobJZXlxI/AeJSW5feYXhjurz9vNuVQSM16W4ulEFqcWRmQSNaHuZJFJG4NJoD2m0z5HYr55dXQd0kgwtdABkXNc5hANCRhaaEmjciNhVfS7muqOzs6uIEk5uc41c8gUxvcdaAAcAAAAAKDhnh43W9u+OXlNq/TIl1lljFMTmO10aAK4jybk49wHvLs9Aoiy7bG11aizRDPWmEUr4UXClj+3SmzRmsLSDapRo4A16lp5/ye/wB21oAAAoBkBwUVTKIiwEREBERAREQEREBEWkkgaM/7nuQbE0XIvu+44GFz3YQPM8gPlquX0o6VMs7cziefZYD6n+fKq+V3neMtpfjkNeA2b3D5rvxcNz7vpzz5Ji6HSHpHJa3UzbFs3jwLv40XOgiWIIli1y+6PH+F7scZjNR5blb3UVqmxGg9kevNRAJRF0S2YASATQbmhNPAZldXqeraZLNOWjPGBJhdlpXBTFXmPMDEuSlFOWO/lsunQInc5stKvzLeyyv3dcTiymYBBq4jZaQ3hLE6Q5VkFJA9jTjDu1QhwqAa1ypXJRQW2Rhq17gSADnWoGgzrxPmVPbb1dK2jmsrWpdhGLUnI+6KknjnrSgE6y3qyabufa9ZLfA3AWxME7q9sOdHFATk11JsYLhqTk0VyzFRrAy1wF/3BeZcnPLHyYwcyGyxuzDt6HNcRGOIrQkV1plXyW+DPJ6F11xuMYwCO0Akvia5z2tbkGntEujkJJ7GI0AFaE0XLtdlcHHFqParmanXvNaqrZ7Q6Nwcw0cPqh5LuR36yX/1LM6ZPYKEUrr+bXXVTfLG9dt6rjULaEEjxoV37guea1EOkkkEI3LnVfxDanTn9Dq3Z0ajkIkOPq9Q13ZLuFdCB8V6vssaSSGRsGbtA2mwHHlt8OHJ+o+MfbthxfNa2WztjbhYGsawZ7NaOJ+qn48b7RJb3us9kJZA00nnpm79LeJptoN+CjgbLeryyLFDYWOo+Qe1MRq1p3PF2g5le9u+wxwRtjiaGMaKAD48zzXktd2t1XbHZ42xRNwsb5k7uJ3J4q2iKWiIiAiIgIiICIiAiLn2y8AAcJyGrvk3ifQc9EFm02kN5n0HMnZcG8LU94OAgE5YiPgNh9ZqtNausqA6gGfGp5k75brmySgirCXU1FRRo4nj/dd8OK3uuWfJ9KI6Jxudjllc9xNTXV3D6Cts6J2fYHxPj4LMFpeXEU1ArnSgqcjnzPdXzlMlK5Go9kV1+vkvT+77celWfozC0EAmtOOm1V5+29GqVLDptqu262Fp7TnE8/hTdYNtrTQVz/hXLlE9V4eeyuYaEKGi9XeRDgRSq85PFQrrMtpsV6It6LFFSXRZdYc3EySMjgXtB5ZOISW6S0VcWD/e0/ArmUr8lg8h9fNc9X7V02kAGhr5+i09FsGqWzwOe4NY0uccgBqVXx2xE1ugAzOQA1JPJe46M9FcNJZwC7VrNQzm7i7loPhd6OdG22cY30dLTX3Wcm/z9HrXvecVliMkxo2nZbu/v4N+uAHj5efy/bj6enj4td1byDcTjhYN9MXdy5+XPiMut96SBzi5lgZkGg4TaCPyUzDOLq50y4q3d12SW8iW0gss2RZCcnTcDINo/wBOrt6DJ3tGtAAAyAyA2C8u3dpZoGxtaxjQ1jQA1rRQNA0AA0UiIpBERAREQEREBERAWr3gAkkADUnIBaWicMFTvkANXHgAuDeN5Z567DMtZzJAzdz224nZLfTLdLN53mAM6huw0c/v3aOWp3pofMWu8sexDm54TkMOg0OmRp8lWtNrDpO1R5HB2KmY91ufDOg715npD0uigcGMeZJBWjmt9n9L60D20yOYOmpzHqw45j3XDLO5dR6yUdmpcAM6DOgGoNN1H9tpUNIGjW0GdRrXxBOnunVfMGdLLWWE5MaTRpOdBUuDWnRwFWtBI01Kg/zqdwIM7sh2sPs1oBQHgMs9a1JXTziZhX1WK1irmjPMhznbVzOVcjplsNVEbQW1OLLOgB13JP5vgvDdHb8xgxF5qB2ThLn8jSmEDhiJJIJ5n0tnbnWpO5cXYjtnl8AFeOqnKaTdaTiLW11qXb6/PgqxkJOKtctgAPr4LeS01OVT6ehUNotAGQplrU5Zc86q0IpH1z05KjaBXVZtM2F1NK005rOBbCqpatTHX5qw5qRuLTUdx3qOBVMVi1YorEpqdAO5XLoud9odRuTR7TjoOQ4nklymM3SS26ind93vmeGRip3OzRxJ2C+iXHckdmblm8+0+mbuQGw5cvEWbru1kDQyNuv7nniT9AeQNHpD0jFnIihHXWt5wsY0YsJOwG5yzO1M9F4OXmvJ1PT18fHMf5WL/v2Oxtq/tSmnVxDM1OQJA1OeQ5+cXRvonLPILZePakqHRQHNsW4c8aF3BujeZ0udEuh3VP8AtVrIltZzG7YK7N4u4u8BlWvsVwt+nUREUgiIgIiICIiAiIgKra7YGZDN1K0rQAcXHYep2UFtvClQ06ZF2oB4NHvO9BvwPMazHkagVrStSeJcdyqxxtTllIy+YvJNf9TtCRwaPdb9ZqjPMwUocINd3H4CqufZxmK1IOdBU56ak08CFVkLKkM/3EZCvN/ftmeS9GGMjz553J5bpPeR6t9GPwgEkvaAwUBOIhxJI7mlfKJbPQlz20qS7PIuqcsNdKknPTNfTulcscbS59Cc8IOYrthY4nEa6Vy/SvI3R0PklElotGPq8yyM4cUp0bn7oJp57DW8u7qGN1O3m7daS6gqTTsta2lByocvPgd1ZbZ6R0wgOc5oLjUsjBDjmBqaAnLYb7enu/ozhaMTW42ytjJo7tUic99KnIAtoDwHNda77njs8ji0UbL2sZJcdfeqe02tByqw61KTC1Vzkcfo50Zcz7x7mvJzEkTw5jhnQ0IBrQ816NrWAUBI49mhJ51UgsYBJZVtM3AE0rxA94evetXylwIGQGpy+h4+BK744yONytaObTRw8hl48VzrW8gAajcnU91FcljY32aUpryUMdgLszoSDsfrbVUxUhsxf2nHw4KyY1cZBhFAsOYqkTtRdGo3Rq85i610XFjo+QUZqG6F3M8B8fjOecwm6rHG5XUc25bhdOcTqtj47u5N/le6sdlawBkbQABkBoBxJ+ep9RsxgAOjWtHaJoGsA4/x58F5W3XtNb5DZLACGD8ac1oAd3Hns0ZnkKkfP5OS53dezDCYrN9dIXuk+yWAdbaH5OeNGDQmujWiuvlmc/S9EOiMdiBe49baXj7yUjjmWMB9lvqdTsBL0a6PxWKPBFUudQySOpjldxceGZoBkKrqumpqT6rlatbRVY566V8lKJFglRaCRbByDKIiAiIgIijmmDBVxy9SeAG5QbucACTkBmSdAuNb7xqKCob5Of8ANreep5bwXhbi45+DdQOBdxdy0HPVUmsJNTmSuvHxXL+HPPPxSsdWh4ZAAZNHABWRIMsq/AV1PDJQ9SaZZLn2qdzKtNKen9u5ejxnqOG7fbqz0415VoPHivJ9IukGEiKH7yZ1Qxg2PcNB9E0Ud73xIaNiyrkTUYQDvptw+K3u6KOLNjmukcBjfQNe6m2QrSo00WeNOla4OidX9fandbORTU9XFl7LBXN1dXeA3K7tua0AAaNBPiBQd9PkeCgN5NoGig4AZAHlXZULbanEa1BocqU904STsQSK8HcVc16ibL7STQBjYm0dm9ztMhWN4J/qUVoALQBQ4X8zlWhrsBQ19eCitd6gubUV4Du56qpFK95IYzMkYjtkKDXkBpwXSJ0tSPBAxOoRwNDTn4jT+6oYy84W0LjrTLzO/eulH0exUMjy4inL1XQs93MjFGtA+apjhw3OR7RrnWgFB5K6IKCgXSMS0MSpjnOiUbol0jF9cVfsdhDe07X0b9cfo8+TlmE/yvDjuSpdlz6OkGezeHfxPL6HXllYxhke4Mjbq7jybxP0OKr3leEVnjMsxwszwt96Q8AOH0dgPOXfdc98PE1oxRWIfhxtJa6Ufp3DTu/U7cR4Msrld5PZjjMZqNQ+0Xw/q4awWFjqPfu8jUN/M/0bvXQ/QrouuKzRNihYGMb4lx3c46uceJU1mszI2NZG0MY0Ua1ooGgbABb9XwJUW7UkWVEMQ5rYScVg3CEHZA5ZQQOY+uvlkto2O3PzUyygyCtg5arKDbEs1Wiyg1tM4jaXO0HmScgBzJyXBtdrLjU6+jRwHzO/dkq18XljtvUDSGFsh4F8pc0eLWsP/wBqyGoK4dQ5iqu2aVh3oeByURjUbol1nLlEXjldC3WuOCMySuDGDUnfkOJXzsWy133LSy1s9hY6j7QRm+mrYwfadz0Hx9FfVxQ2pgZO0vaDUDE9vh2SMjwXoLuvBkbGx9UI2MAa0RgBrQNAG7DuWXO2p/G48XQmNrQA+SoGpIz76Bc+1dCH1+7koOJz+C97DMx/suB+PktjEuk5qi4vBWXoRqZZHO4Uy4V4qWz9EGtNcb8jUd/jwr3r2jo1G6JX+TadPPMunAOwGnvGZ8VmIEdnAQe7LM8dNOey7jo1G5iqZfSbHOdEtDEug6NROjXWZI0oOjUT2eauTGmQ1+HeoahvMnzP15D0PPk5vHqe3TDi8u76YiiDczr9ZAfL+Kihf9/RWNmKTtSH8OIHMnYupt9Dcqjf3STqXCKFvXWt5wsY0Ygwnlu7+KnRdHon0NMb/tVsd11qJxCvabCTwr7T/wBW23E+S35r1Sa6ihcPRSW2SC13kCa5xWc6AbGRuw4M/duF9ACyii1rKIFlAWUCBBjAFuFgLIQZWUAW2FBqtgFkLBcgzRZWqzRB896ZxyWa2ttDBiEjQCK0x5Br2VOQdRkbm1yJDhuuhdl4xztxRurTJw0cw8HNObT3r1N62SOWNzZQMNM6ioHhuvn159GS1wkjLw6nZIdhlaODZPfH6X15lVO2PSLFF5iy35aIjhlZ1wG7QI5gOJjJwv72EdxXYsV5wWkUjf2hQlpqyRve00cO9ZrTXQMajcxZD3t1o8c8nfuGviPFTQvY/KpaeDh8CKgoK3Vq1DeErN8Q/V/OqjBBPZJIG5aQD3Vz9FthQdGC9WO9oFp8x5q4KEVBBHEZrgGNYYC01aSDyW7TcXdcxROYqMd5PHtAO56H+FOLY13LkVeNc7i2e1UrTPTJuvHh/dS2iQka4RufkFwrfb2RtJLg1o1cdB/J5fE6Vc/iGOHzVh8tNMzr/cnYep5ary1tvuW0SmzWAY5D+JLo1g0qD7o5+QVeH7RejzHBWKzA/eSnV+efedcvOui+iXDckNjiEcLaDVzjm55/M47lc96dVDon0TisTSa9ZO4feSkZni1o91vLfeq9EiKGsoizRAWUAWaICyAsVWOsQShqzkowSVsI+KDYvWKrYNW1EGoHFbUWUQYosoiDkX21znMb7pr4n/x81P1Iw0IxD1V6SMOFCKgqjJZXt9g4hwOo7jv4+a0cu8LjZIMqHkdR3Hj9VXl706On3mh+HTFUPbzZIO0O+pXtPtOdCC13A5H+6l60EZ0I+tlstY+eWe22iE0bLiH5LRr3Cdv/ADBK7EHSOIUFojfZz+ZwxRH/AORtQB30V287HE/tNjOvaoaei5Lbsdn1LiDqWkVb8KeYTco9LAGyAOje17ToWkEHyWTERsvDSWQRuxOjfC7eWBxYDzcBVrvELtXZeNqP4dphmH5ZmYH/ALmZf0p4m3fDOSdSeCihtlt96yRHm2cEerAs2i8LW1tTDZ4xxfP8msNVmmrDLGSoLbboIKAnHI72WN7TnHkBmvEX5el7TuwxlsFnH4k2DDRu+BrzieeGQHPdR2O3yBpju+J+J/Zfa5jillO5Bpp+lgIGyaHQ6T9JOq/FIDtomkEiuxI0+uNFz7l6NWi8HCW1VjgB7MeYLu8bfHyoe30a6Ctjd11oJklrXtbHu29TzGi9s1lMtlu/pmkFjsrImBkbQ1jRQACgCnWcKypawAtqIo3TDbNBKsFwChBceSkbZuKDBm4IA4qwyIDZSBqCBsHFStjHBbgLKDFFkBEQEREBERAREQEREGksLXCjgCOaoS3YRnG7wdmPA6/FdJEHAnYW+2wg/mH/AHDLzU9lc0aGhOtaZ+K7BCqS3cw6dk/py9NEEEsDXZub4j+R81zLR0cifmA0nmKH9zKV8l0vssjNDiHLI+Ry9VJHO05Oydz7J9dVo5MN0uj9nH4PaR/UAsvsMhOjvFzKelV2ZpmtGbvMLn/5syuh8E2K7rnL/wARwpwAr6uy9F0rJZGR+y0V3JzcfE/BaQWsP0B8lawFYN8Y4LQuVWaei1ja9/ILRYfIBuo+sJ0HmporIArDYvoZLBTFnJ9o/XcrDLOBt8lOG0WUGgZ9BbALKICIiAiIgIiICIiAiIgIiICIiAiIgIiIC1ewHIgEc80RBVluyJ3u07iR6aKs642bOcO+hREGzLC9mkg/YP5UrbI8+1IT3CiyiCWOxsG1TzzU4Cy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xMSEhUUExQUFRQVFBUXFRgYFRYXFxQYFhcWFxcYGhgYHCgkGRwlHBQVITEiJSkrLi4uFx8zODMsNygtLisBCgoKDg0OGhAQGywmICQsLCwsNCwsLCwvLCwsLCwsLCwtLCw1LCwsLCwsLCwsLDQsLCwsLCwsLCwsLCwsLCssLP/AABEIAMUBAAMBIgACEQEDEQH/xAAcAAEAAgMBAQEAAAAAAAAAAAAAAwQBAgUGBwj/xABCEAABAwEGAgcFBwIFAwUAAAABAAIDEQQFEiExQVFhBhMicYGRoTJCscHwFCMzUmKS0aLhBxVygsKy0vE0U4OTo//EABkBAQEBAQEBAAAAAAAAAAAAAAACAQMEBf/EACYRAQEAAgICAgEDBQAAAAAAAAABAhEDIRIxQVETBCJxFDJhkaH/2gAMAwEAAhEDEQA/APuKIiAiIgIiICIiAiIgIiICIiAiIgIiICIsOcBqgyiiM3I/D4qN1r5f1BBZRU/tv6fJwWReDdw4eFfhVBbRVm2+M++0d5w/FWGurogyiIgIiICIiAiIgIiICIiAiIgIiICIiAiIgIiICLDnU1Xmek/SqOzNp7Tz7LBqeZ4Dn8Vslt1GW6dK/r/gskZkmeGNG+5OwaNXE8Avnw/xksRdR7ZojxcwOFOeBzj6LzF/Xi+0OxzUcTXC0irWDkD8d15e0XHC81LaE7tJHpp6L0f02WnP80fZrD03sc9OrtURJ0BeGu/a6hXYbPVfnGfooD7Eh/3NB9RRRWe77fZs4JXtzr93K5vm0kA+q53hznwqcmN+X6WEikGKmVeS/PNn/wAQb2s/4hxgf+7ECP3Mwk+a9Hdv+NzshPZq5ZmOT/g8af7lzss9r2+rOtc41jY8ciQfWqjF5MHtwyMPFo+bCvMXd/i7d8tMb3xE7SRu/wCpmIDTUr1F3X9ZLQPupopP9EjXEcsNcvruWC5YrwD/AMKeTLUOGKnfjFfVXBb5m7Rv8XRn/kqlaaZLdrvJBcbfTR7ccrOeHGP/AMyT5gK5ZbdFLXq3tdTUAgkd41HivE2vpjCy1CytZNLLia13VtBDK01qRkAQSRku5abHHJTG0OI0PvN5hwzB7kHokXibwvia7wJXOdPZAQJA7tTQA5Ymu1kaN2uq7gdl7OCZr2te0hzXAOaRoQRUEeCDdERAREQEREBERAREQEREBERAUcsoaM1DbLa2MEkgUrUnQUXzDpT0ydMTHASGaF+7v9PAc/KivDjud1E5ZTH27XSzpoGExw0dJoT7rP5PLz4L59NKSTJIS5xOpOZKxFGAKnQKpNIXGu2w4L38fFMZ08uWdqN7i41KtyXeRE2XE0tccIHaDqjWgc0BwGhc0kVyW1kbE0Y39s1o2LMAke9I7KjeQzPLe5bbG8tbPaXPaHgYMMeLs+7TNrGN4NBry3V77S5sdjkc3EGPLfzBji3LmBRRgK9DJC01bLaR/pYxh/cJjTyVi0WwWqUYmSOPVhkYYQ6R7mjsmRxFXk5kmle5Vus05VFVtF2wv9uNhPHCAfMZrsG7i325IY6agvxEd7Yg4jxCmtt0GPq2h4klkpSJrHh4B9kkOAIJ2aQDTOiW43qnbx9o6KQO9nGzuNR/VVcyfoe8exI094LT6VX0F1yz54WdZTXqnMlpTWojJI8VQc0gkEEEag5EeC53h4svX/F/kzjg3I68IDnbLRE1ugbjnaRyZUgeIXr7s6eTxwmSeeF7nOwQwFrTaXk5N6zq3NEVTnmMgdSdeexhOgqpP8uc/Ixl3Itr6UXn5f0cv9uev9LnNfp6ex/4hmobJZXlxI/AeJSW5feYXhjurz9vNuVQSM16W4ulEFqcWRmQSNaHuZJFJG4NJoD2m0z5HYr55dXQd0kgwtdABkXNc5hANCRhaaEmjciNhVfS7muqOzs6uIEk5uc41c8gUxvcdaAAcAAAAAKDhnh43W9u+OXlNq/TIl1lljFMTmO10aAK4jybk49wHvLs9Aoiy7bG11aizRDPWmEUr4UXClj+3SmzRmsLSDapRo4A16lp5/ye/wB21oAAAoBkBwUVTKIiwEREBERAREQEREBEWkkgaM/7nuQbE0XIvu+44GFz3YQPM8gPlquX0o6VMs7cziefZYD6n+fKq+V3neMtpfjkNeA2b3D5rvxcNz7vpzz5Ji6HSHpHJa3UzbFs3jwLv40XOgiWIIli1y+6PH+F7scZjNR5blb3UVqmxGg9kevNRAJRF0S2YASATQbmhNPAZldXqeraZLNOWjPGBJhdlpXBTFXmPMDEuSlFOWO/lsunQInc5stKvzLeyyv3dcTiymYBBq4jZaQ3hLE6Q5VkFJA9jTjDu1QhwqAa1ypXJRQW2Rhq17gSADnWoGgzrxPmVPbb1dK2jmsrWpdhGLUnI+6KknjnrSgE6y3qyabufa9ZLfA3AWxME7q9sOdHFATk11JsYLhqTk0VyzFRrAy1wF/3BeZcnPLHyYwcyGyxuzDt6HNcRGOIrQkV1plXyW+DPJ6F11xuMYwCO0Akvia5z2tbkGntEujkJJ7GI0AFaE0XLtdlcHHFqParmanXvNaqrZ7Q6Nwcw0cPqh5LuR36yX/1LM6ZPYKEUrr+bXXVTfLG9dt6rjULaEEjxoV37guea1EOkkkEI3LnVfxDanTn9Dq3Z0ajkIkOPq9Q13ZLuFdCB8V6vssaSSGRsGbtA2mwHHlt8OHJ+o+MfbthxfNa2WztjbhYGsawZ7NaOJ+qn48b7RJb3us9kJZA00nnpm79LeJptoN+CjgbLeryyLFDYWOo+Qe1MRq1p3PF2g5le9u+wxwRtjiaGMaKAD48zzXktd2t1XbHZ42xRNwsb5k7uJ3J4q2iKWiIiAiIgIiICIiAiLn2y8AAcJyGrvk3ifQc9EFm02kN5n0HMnZcG8LU94OAgE5YiPgNh9ZqtNausqA6gGfGp5k75brmySgirCXU1FRRo4nj/dd8OK3uuWfJ9KI6Jxudjllc9xNTXV3D6Cts6J2fYHxPj4LMFpeXEU1ArnSgqcjnzPdXzlMlK5Go9kV1+vkvT+77celWfozC0EAmtOOm1V5+29GqVLDptqu262Fp7TnE8/hTdYNtrTQVz/hXLlE9V4eeyuYaEKGi9XeRDgRSq85PFQrrMtpsV6It6LFFSXRZdYc3EySMjgXtB5ZOISW6S0VcWD/e0/ArmUr8lg8h9fNc9X7V02kAGhr5+i09FsGqWzwOe4NY0uccgBqVXx2xE1ugAzOQA1JPJe46M9FcNJZwC7VrNQzm7i7loPhd6OdG22cY30dLTX3Wcm/z9HrXvecVliMkxo2nZbu/v4N+uAHj5efy/bj6enj4td1byDcTjhYN9MXdy5+XPiMut96SBzi5lgZkGg4TaCPyUzDOLq50y4q3d12SW8iW0gss2RZCcnTcDINo/wBOrt6DJ3tGtAAAyAyA2C8u3dpZoGxtaxjQ1jQA1rRQNA0AA0UiIpBERAREQEREBERAWr3gAkkADUnIBaWicMFTvkANXHgAuDeN5Z567DMtZzJAzdz224nZLfTLdLN53mAM6huw0c/v3aOWp3pofMWu8sexDm54TkMOg0OmRp8lWtNrDpO1R5HB2KmY91ufDOg715npD0uigcGMeZJBWjmt9n9L60D20yOYOmpzHqw45j3XDLO5dR6yUdmpcAM6DOgGoNN1H9tpUNIGjW0GdRrXxBOnunVfMGdLLWWE5MaTRpOdBUuDWnRwFWtBI01Kg/zqdwIM7sh2sPs1oBQHgMs9a1JXTziZhX1WK1irmjPMhznbVzOVcjplsNVEbQW1OLLOgB13JP5vgvDdHb8xgxF5qB2ThLn8jSmEDhiJJIJ5n0tnbnWpO5cXYjtnl8AFeOqnKaTdaTiLW11qXb6/PgqxkJOKtctgAPr4LeS01OVT6ehUNotAGQplrU5Zc86q0IpH1z05KjaBXVZtM2F1NK005rOBbCqpatTHX5qw5qRuLTUdx3qOBVMVi1YorEpqdAO5XLoud9odRuTR7TjoOQ4nklymM3SS26ind93vmeGRip3OzRxJ2C+iXHckdmblm8+0+mbuQGw5cvEWbru1kDQyNuv7nniT9AeQNHpD0jFnIihHXWt5wsY0YsJOwG5yzO1M9F4OXmvJ1PT18fHMf5WL/v2Oxtq/tSmnVxDM1OQJA1OeQ5+cXRvonLPILZePakqHRQHNsW4c8aF3BujeZ0udEuh3VP8AtVrIltZzG7YK7N4u4u8BlWvsVwt+nUREUgiIgIiICIiAiIgKra7YGZDN1K0rQAcXHYep2UFtvClQ06ZF2oB4NHvO9BvwPMazHkagVrStSeJcdyqxxtTllIy+YvJNf9TtCRwaPdb9ZqjPMwUocINd3H4CqufZxmK1IOdBU56ak08CFVkLKkM/3EZCvN/ftmeS9GGMjz553J5bpPeR6t9GPwgEkvaAwUBOIhxJI7mlfKJbPQlz20qS7PIuqcsNdKknPTNfTulcscbS59Cc8IOYrthY4nEa6Vy/SvI3R0PklElotGPq8yyM4cUp0bn7oJp57DW8u7qGN1O3m7daS6gqTTsta2lByocvPgd1ZbZ6R0wgOc5oLjUsjBDjmBqaAnLYb7enu/ozhaMTW42ytjJo7tUic99KnIAtoDwHNda77njs8ji0UbL2sZJcdfeqe02tByqw61KTC1Vzkcfo50Zcz7x7mvJzEkTw5jhnQ0IBrQ816NrWAUBI49mhJ51UgsYBJZVtM3AE0rxA94evetXylwIGQGpy+h4+BK744yONytaObTRw8hl48VzrW8gAajcnU91FcljY32aUpryUMdgLszoSDsfrbVUxUhsxf2nHw4KyY1cZBhFAsOYqkTtRdGo3Rq85i610XFjo+QUZqG6F3M8B8fjOecwm6rHG5XUc25bhdOcTqtj47u5N/le6sdlawBkbQABkBoBxJ+ep9RsxgAOjWtHaJoGsA4/x58F5W3XtNb5DZLACGD8ac1oAd3Hns0ZnkKkfP5OS53dezDCYrN9dIXuk+yWAdbaH5OeNGDQmujWiuvlmc/S9EOiMdiBe49baXj7yUjjmWMB9lvqdTsBL0a6PxWKPBFUudQySOpjldxceGZoBkKrqumpqT6rlatbRVY566V8lKJFglRaCRbByDKIiAiIgIijmmDBVxy9SeAG5QbucACTkBmSdAuNb7xqKCob5Of8ANreep5bwXhbi45+DdQOBdxdy0HPVUmsJNTmSuvHxXL+HPPPxSsdWh4ZAAZNHABWRIMsq/AV1PDJQ9SaZZLn2qdzKtNKen9u5ejxnqOG7fbqz0415VoPHivJ9IukGEiKH7yZ1Qxg2PcNB9E0Ud73xIaNiyrkTUYQDvptw+K3u6KOLNjmukcBjfQNe6m2QrSo00WeNOla4OidX9fandbORTU9XFl7LBXN1dXeA3K7tua0AAaNBPiBQd9PkeCgN5NoGig4AZAHlXZULbanEa1BocqU904STsQSK8HcVc16ibL7STQBjYm0dm9ztMhWN4J/qUVoALQBQ4X8zlWhrsBQ19eCitd6gubUV4Du56qpFK95IYzMkYjtkKDXkBpwXSJ0tSPBAxOoRwNDTn4jT+6oYy84W0LjrTLzO/eulH0exUMjy4inL1XQs93MjFGtA+apjhw3OR7RrnWgFB5K6IKCgXSMS0MSpjnOiUbol0jF9cVfsdhDe07X0b9cfo8+TlmE/yvDjuSpdlz6OkGezeHfxPL6HXllYxhke4Mjbq7jybxP0OKr3leEVnjMsxwszwt96Q8AOH0dgPOXfdc98PE1oxRWIfhxtJa6Ufp3DTu/U7cR4Msrld5PZjjMZqNQ+0Xw/q4awWFjqPfu8jUN/M/0bvXQ/QrouuKzRNihYGMb4lx3c46uceJU1mszI2NZG0MY0Ua1ooGgbABb9XwJUW7UkWVEMQ5rYScVg3CEHZA5ZQQOY+uvlkto2O3PzUyygyCtg5arKDbEs1Wiyg1tM4jaXO0HmScgBzJyXBtdrLjU6+jRwHzO/dkq18XljtvUDSGFsh4F8pc0eLWsP/wBqyGoK4dQ5iqu2aVh3oeByURjUbol1nLlEXjldC3WuOCMySuDGDUnfkOJXzsWy133LSy1s9hY6j7QRm+mrYwfadz0Hx9FfVxQ2pgZO0vaDUDE9vh2SMjwXoLuvBkbGx9UI2MAa0RgBrQNAG7DuWXO2p/G48XQmNrQA+SoGpIz76Bc+1dCH1+7koOJz+C97DMx/suB+PktjEuk5qi4vBWXoRqZZHO4Uy4V4qWz9EGtNcb8jUd/jwr3r2jo1G6JX+TadPPMunAOwGnvGZ8VmIEdnAQe7LM8dNOey7jo1G5iqZfSbHOdEtDEug6NROjXWZI0oOjUT2eauTGmQ1+HeoahvMnzP15D0PPk5vHqe3TDi8u76YiiDczr9ZAfL+Kihf9/RWNmKTtSH8OIHMnYupt9Dcqjf3STqXCKFvXWt5wsY0Ygwnlu7+KnRdHon0NMb/tVsd11qJxCvabCTwr7T/wBW23E+S35r1Sa6ihcPRSW2SC13kCa5xWc6AbGRuw4M/duF9ACyii1rKIFlAWUCBBjAFuFgLIQZWUAW2FBqtgFkLBcgzRZWqzRB896ZxyWa2ttDBiEjQCK0x5Br2VOQdRkbm1yJDhuuhdl4xztxRurTJw0cw8HNObT3r1N62SOWNzZQMNM6ioHhuvn159GS1wkjLw6nZIdhlaODZPfH6X15lVO2PSLFF5iy35aIjhlZ1wG7QI5gOJjJwv72EdxXYsV5wWkUjf2hQlpqyRve00cO9ZrTXQMajcxZD3t1o8c8nfuGviPFTQvY/KpaeDh8CKgoK3Vq1DeErN8Q/V/OqjBBPZJIG5aQD3Vz9FthQdGC9WO9oFp8x5q4KEVBBHEZrgGNYYC01aSDyW7TcXdcxROYqMd5PHtAO56H+FOLY13LkVeNc7i2e1UrTPTJuvHh/dS2iQka4RufkFwrfb2RtJLg1o1cdB/J5fE6Vc/iGOHzVh8tNMzr/cnYep5ary1tvuW0SmzWAY5D+JLo1g0qD7o5+QVeH7RejzHBWKzA/eSnV+efedcvOui+iXDckNjiEcLaDVzjm55/M47lc96dVDon0TisTSa9ZO4feSkZni1o91vLfeq9EiKGsoizRAWUAWaICyAsVWOsQShqzkowSVsI+KDYvWKrYNW1EGoHFbUWUQYosoiDkX21znMb7pr4n/x81P1Iw0IxD1V6SMOFCKgqjJZXt9g4hwOo7jv4+a0cu8LjZIMqHkdR3Hj9VXl706On3mh+HTFUPbzZIO0O+pXtPtOdCC13A5H+6l60EZ0I+tlstY+eWe22iE0bLiH5LRr3Cdv/ADBK7EHSOIUFojfZz+ZwxRH/AORtQB30V287HE/tNjOvaoaei5Lbsdn1LiDqWkVb8KeYTco9LAGyAOje17ToWkEHyWTERsvDSWQRuxOjfC7eWBxYDzcBVrvELtXZeNqP4dphmH5ZmYH/ALmZf0p4m3fDOSdSeCihtlt96yRHm2cEerAs2i8LW1tTDZ4xxfP8msNVmmrDLGSoLbboIKAnHI72WN7TnHkBmvEX5el7TuwxlsFnH4k2DDRu+BrzieeGQHPdR2O3yBpju+J+J/Zfa5jillO5Bpp+lgIGyaHQ6T9JOq/FIDtomkEiuxI0+uNFz7l6NWi8HCW1VjgB7MeYLu8bfHyoe30a6Ctjd11oJklrXtbHu29TzGi9s1lMtlu/pmkFjsrImBkbQ1jRQACgCnWcKypawAtqIo3TDbNBKsFwChBceSkbZuKDBm4IA4qwyIDZSBqCBsHFStjHBbgLKDFFkBEQEREBERAREQEREGksLXCjgCOaoS3YRnG7wdmPA6/FdJEHAnYW+2wg/mH/AHDLzU9lc0aGhOtaZ+K7BCqS3cw6dk/py9NEEEsDXZub4j+R81zLR0cifmA0nmKH9zKV8l0vssjNDiHLI+Ry9VJHO05Oydz7J9dVo5MN0uj9nH4PaR/UAsvsMhOjvFzKelV2ZpmtGbvMLn/5syuh8E2K7rnL/wARwpwAr6uy9F0rJZGR+y0V3JzcfE/BaQWsP0B8lawFYN8Y4LQuVWaei1ja9/ILRYfIBuo+sJ0HmporIArDYvoZLBTFnJ9o/XcrDLOBt8lOG0WUGgZ9BbALKICIiAiIgIiICIiAiIgIiICIiAiIgIiIC1ewHIgEc80RBVluyJ3u07iR6aKs642bOcO+hREGzLC9mkg/YP5UrbI8+1IT3CiyiCWOxsG1TzzU4Cy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s.jpg"/>
          <p:cNvPicPr>
            <a:picLocks noChangeAspect="1"/>
          </p:cNvPicPr>
          <p:nvPr/>
        </p:nvPicPr>
        <p:blipFill>
          <a:blip r:embed="rId5" cstate="print"/>
          <a:stretch>
            <a:fillRect/>
          </a:stretch>
        </p:blipFill>
        <p:spPr>
          <a:xfrm>
            <a:off x="1043608" y="4454227"/>
            <a:ext cx="1855093" cy="1855093"/>
          </a:xfrm>
          <a:prstGeom prst="rect">
            <a:avLst/>
          </a:prstGeom>
        </p:spPr>
      </p:pic>
      <p:sp>
        <p:nvSpPr>
          <p:cNvPr id="12" name="Cross 11"/>
          <p:cNvSpPr/>
          <p:nvPr/>
        </p:nvSpPr>
        <p:spPr>
          <a:xfrm>
            <a:off x="2771800" y="5246315"/>
            <a:ext cx="338336" cy="338336"/>
          </a:xfrm>
          <a:prstGeom prst="plus">
            <a:avLst>
              <a:gd name="adj" fmla="val 4642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bioharness.jpg"/>
          <p:cNvPicPr>
            <a:picLocks noChangeAspect="1"/>
          </p:cNvPicPr>
          <p:nvPr/>
        </p:nvPicPr>
        <p:blipFill>
          <a:blip r:embed="rId6" cstate="print"/>
          <a:stretch>
            <a:fillRect/>
          </a:stretch>
        </p:blipFill>
        <p:spPr>
          <a:xfrm>
            <a:off x="3131840" y="3881586"/>
            <a:ext cx="2571750" cy="2571750"/>
          </a:xfrm>
          <a:prstGeom prst="rect">
            <a:avLst/>
          </a:prstGeom>
        </p:spPr>
      </p:pic>
      <p:sp>
        <p:nvSpPr>
          <p:cNvPr id="14" name="Cross 13"/>
          <p:cNvSpPr/>
          <p:nvPr/>
        </p:nvSpPr>
        <p:spPr>
          <a:xfrm>
            <a:off x="5961856" y="5246315"/>
            <a:ext cx="338336" cy="338336"/>
          </a:xfrm>
          <a:prstGeom prst="plus">
            <a:avLst>
              <a:gd name="adj" fmla="val 4642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mages.jpg"/>
          <p:cNvPicPr>
            <a:picLocks noChangeAspect="1"/>
          </p:cNvPicPr>
          <p:nvPr/>
        </p:nvPicPr>
        <p:blipFill>
          <a:blip r:embed="rId7" cstate="print"/>
          <a:stretch>
            <a:fillRect/>
          </a:stretch>
        </p:blipFill>
        <p:spPr>
          <a:xfrm>
            <a:off x="6588224" y="4437112"/>
            <a:ext cx="1657350" cy="17145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ADLs in a Home Environment</a:t>
            </a:r>
          </a:p>
          <a:p>
            <a:pPr eaLnBrk="1" hangingPunct="1">
              <a:buFont typeface="Wingdings" pitchFamily="2" charset="2"/>
              <a:buNone/>
            </a:pPr>
            <a:r>
              <a:rPr lang="en-US" altLang="zh-CN" dirty="0" smtClean="0">
                <a:ea typeface="宋体" pitchFamily="2" charset="-122"/>
              </a:rPr>
              <a:t>	</a:t>
            </a:r>
          </a:p>
          <a:p>
            <a:pPr eaLnBrk="1" hangingPunct="1">
              <a:buFont typeface="Wingdings" pitchFamily="2" charset="2"/>
              <a:buNone/>
            </a:pPr>
            <a:r>
              <a:rPr lang="en-US" altLang="zh-CN" b="0" dirty="0" smtClean="0">
                <a:ea typeface="宋体" pitchFamily="2" charset="-122"/>
              </a:rPr>
              <a:t>	</a:t>
            </a:r>
            <a:r>
              <a:rPr lang="en-US" altLang="zh-CN" sz="2400" b="0" dirty="0" smtClean="0">
                <a:ea typeface="宋体" pitchFamily="2" charset="-122"/>
              </a:rPr>
              <a:t>- Static Posture:</a:t>
            </a:r>
          </a:p>
          <a:p>
            <a:pPr eaLnBrk="1" hangingPunct="1">
              <a:buNone/>
            </a:pPr>
            <a:r>
              <a:rPr lang="en-US" altLang="zh-CN" sz="2400" b="0" dirty="0" smtClean="0">
                <a:ea typeface="宋体" pitchFamily="2" charset="-122"/>
              </a:rPr>
              <a:t>	Sitting, Standing, Lying, Bending and Leaning back</a:t>
            </a:r>
          </a:p>
          <a:p>
            <a:pPr eaLnBrk="1" hangingPunct="1">
              <a:buNone/>
            </a:pPr>
            <a:endParaRPr lang="en-US" altLang="zh-CN" b="0" dirty="0" smtClean="0">
              <a:ea typeface="宋体" pitchFamily="2" charset="-122"/>
            </a:endParaRPr>
          </a:p>
          <a:p>
            <a:pPr algn="just" eaLnBrk="1" hangingPunct="1">
              <a:buNone/>
            </a:pPr>
            <a:r>
              <a:rPr lang="en-US" altLang="zh-CN" sz="2400" b="0" dirty="0" smtClean="0">
                <a:ea typeface="宋体" pitchFamily="2" charset="-122"/>
              </a:rPr>
              <a:t>	- Dynamic Movement:</a:t>
            </a:r>
          </a:p>
          <a:p>
            <a:pPr>
              <a:buNone/>
            </a:pPr>
            <a:r>
              <a:rPr lang="en-US" altLang="zh-CN" sz="2400" b="0" dirty="0" smtClean="0">
                <a:ea typeface="宋体" pitchFamily="2" charset="-122"/>
              </a:rPr>
              <a:t>	Walking, Running, Walking Stairs, Washing Hands, Sweeping and Falling</a:t>
            </a: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7</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Overview</a:t>
            </a:r>
          </a:p>
          <a:p>
            <a:pPr eaLnBrk="1" hangingPunct="1">
              <a:buFont typeface="Wingdings" pitchFamily="2" charset="2"/>
              <a:buNone/>
            </a:pPr>
            <a:endParaRPr lang="en-US" altLang="zh-CN" dirty="0" smtClean="0">
              <a:ea typeface="宋体" pitchFamily="2" charset="-122"/>
            </a:endParaRPr>
          </a:p>
          <a:p>
            <a:pPr algn="just" eaLnBrk="1" hangingPunct="1">
              <a:buFont typeface="Wingdings" pitchFamily="2" charset="2"/>
              <a:buNone/>
            </a:pPr>
            <a:endParaRPr lang="zh-CN" altLang="en-US" sz="2400" b="0" dirty="0" smtClean="0">
              <a:ea typeface="宋体" pitchFamily="2" charset="-122"/>
            </a:endParaRP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8</a:t>
            </a:fld>
            <a:endParaRPr lang="en-US" altLang="zh-CN" dirty="0"/>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graphicFrame>
        <p:nvGraphicFramePr>
          <p:cNvPr id="10" name="Diagram 9"/>
          <p:cNvGraphicFramePr/>
          <p:nvPr/>
        </p:nvGraphicFramePr>
        <p:xfrm>
          <a:off x="467544" y="1700808"/>
          <a:ext cx="8064896"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6" name="Object 6"/>
          <p:cNvGraphicFramePr>
            <a:graphicFrameLocks noChangeAspect="1"/>
          </p:cNvGraphicFramePr>
          <p:nvPr/>
        </p:nvGraphicFramePr>
        <p:xfrm>
          <a:off x="179388" y="1825625"/>
          <a:ext cx="8785225" cy="4627563"/>
        </p:xfrm>
        <a:graphic>
          <a:graphicData uri="http://schemas.openxmlformats.org/presentationml/2006/ole">
            <p:oleObj spid="_x0000_s51206" name="SPW 12.0 Graph" r:id="rId4" imgW="11039876" imgH="5962814" progId="SigmaPlotGraphicObject.11">
              <p:embed/>
            </p:oleObj>
          </a:graphicData>
        </a:graphic>
      </p:graphicFrame>
      <p:sp>
        <p:nvSpPr>
          <p:cNvPr id="20482" name="Rectangle 2"/>
          <p:cNvSpPr>
            <a:spLocks noGrp="1" noChangeArrowheads="1"/>
          </p:cNvSpPr>
          <p:nvPr>
            <p:ph type="title"/>
          </p:nvPr>
        </p:nvSpPr>
        <p:spPr/>
        <p:txBody>
          <a:bodyPr/>
          <a:lstStyle/>
          <a:p>
            <a:pPr eaLnBrk="1" hangingPunct="1"/>
            <a:r>
              <a:rPr lang="en-US" altLang="zh-CN" sz="3600" dirty="0" smtClean="0">
                <a:ea typeface="宋体" pitchFamily="2" charset="-122"/>
              </a:rPr>
              <a:t>Activity Recognition</a:t>
            </a:r>
            <a:endParaRPr lang="en-US" altLang="zh-CN" sz="2000" dirty="0" smtClean="0">
              <a:ea typeface="宋体" pitchFamily="2" charset="-122"/>
            </a:endParaRPr>
          </a:p>
        </p:txBody>
      </p:sp>
      <p:sp>
        <p:nvSpPr>
          <p:cNvPr id="20484" name="内容占位符 2"/>
          <p:cNvSpPr>
            <a:spLocks noGrp="1"/>
          </p:cNvSpPr>
          <p:nvPr>
            <p:ph idx="1"/>
          </p:nvPr>
        </p:nvSpPr>
        <p:spPr bwMode="auto">
          <a:xfrm>
            <a:off x="250825" y="1340768"/>
            <a:ext cx="8641656" cy="4877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Feature Extraction</a:t>
            </a:r>
          </a:p>
        </p:txBody>
      </p:sp>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9</a:t>
            </a:fld>
            <a:endParaRPr lang="en-US" altLang="zh-CN" dirty="0"/>
          </a:p>
        </p:txBody>
      </p:sp>
      <p:pic>
        <p:nvPicPr>
          <p:cNvPr id="6" name="图片 5" descr="logo.png"/>
          <p:cNvPicPr>
            <a:picLocks noChangeAspect="1"/>
          </p:cNvPicPr>
          <p:nvPr/>
        </p:nvPicPr>
        <p:blipFill>
          <a:blip r:embed="rId5"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6" cstate="print"/>
          <a:stretch>
            <a:fillRect/>
          </a:stretch>
        </p:blipFill>
        <p:spPr>
          <a:xfrm>
            <a:off x="7524328" y="6521060"/>
            <a:ext cx="1619672" cy="336939"/>
          </a:xfrm>
          <a:prstGeom prst="rect">
            <a:avLst/>
          </a:prstGeom>
        </p:spPr>
      </p:pic>
      <p:sp>
        <p:nvSpPr>
          <p:cNvPr id="10" name="TextBox 9"/>
          <p:cNvSpPr txBox="1"/>
          <p:nvPr/>
        </p:nvSpPr>
        <p:spPr>
          <a:xfrm>
            <a:off x="1475656" y="5733256"/>
            <a:ext cx="996811" cy="369332"/>
          </a:xfrm>
          <a:prstGeom prst="rect">
            <a:avLst/>
          </a:prstGeom>
          <a:noFill/>
        </p:spPr>
        <p:txBody>
          <a:bodyPr wrap="none" rtlCol="0">
            <a:spAutoFit/>
          </a:bodyPr>
          <a:lstStyle/>
          <a:p>
            <a:r>
              <a:rPr lang="en-US" altLang="zh-CN" dirty="0" smtClean="0">
                <a:solidFill>
                  <a:schemeClr val="tx2"/>
                </a:solidFill>
              </a:rPr>
              <a:t>Walking</a:t>
            </a:r>
            <a:endParaRPr lang="en-US" dirty="0">
              <a:solidFill>
                <a:schemeClr val="tx2"/>
              </a:solidFill>
            </a:endParaRPr>
          </a:p>
        </p:txBody>
      </p:sp>
      <p:sp>
        <p:nvSpPr>
          <p:cNvPr id="11" name="TextBox 10"/>
          <p:cNvSpPr txBox="1"/>
          <p:nvPr/>
        </p:nvSpPr>
        <p:spPr>
          <a:xfrm>
            <a:off x="2915816" y="5733256"/>
            <a:ext cx="1043876" cy="369332"/>
          </a:xfrm>
          <a:prstGeom prst="rect">
            <a:avLst/>
          </a:prstGeom>
          <a:noFill/>
        </p:spPr>
        <p:txBody>
          <a:bodyPr wrap="none" rtlCol="0">
            <a:spAutoFit/>
          </a:bodyPr>
          <a:lstStyle/>
          <a:p>
            <a:r>
              <a:rPr lang="en-US" altLang="zh-CN" dirty="0" smtClean="0">
                <a:solidFill>
                  <a:schemeClr val="tx2"/>
                </a:solidFill>
              </a:rPr>
              <a:t>Running</a:t>
            </a:r>
            <a:endParaRPr lang="en-US" dirty="0">
              <a:solidFill>
                <a:schemeClr val="tx2"/>
              </a:solidFill>
            </a:endParaRPr>
          </a:p>
        </p:txBody>
      </p:sp>
      <p:sp>
        <p:nvSpPr>
          <p:cNvPr id="12" name="TextBox 11"/>
          <p:cNvSpPr txBox="1"/>
          <p:nvPr/>
        </p:nvSpPr>
        <p:spPr>
          <a:xfrm>
            <a:off x="4716016" y="5733256"/>
            <a:ext cx="1197764" cy="369332"/>
          </a:xfrm>
          <a:prstGeom prst="rect">
            <a:avLst/>
          </a:prstGeom>
          <a:noFill/>
        </p:spPr>
        <p:txBody>
          <a:bodyPr wrap="none" rtlCol="0">
            <a:spAutoFit/>
          </a:bodyPr>
          <a:lstStyle/>
          <a:p>
            <a:r>
              <a:rPr lang="en-US" altLang="zh-CN" dirty="0" smtClean="0">
                <a:solidFill>
                  <a:schemeClr val="tx2"/>
                </a:solidFill>
              </a:rPr>
              <a:t>Sweeping</a:t>
            </a:r>
            <a:endParaRPr lang="en-US" dirty="0">
              <a:solidFill>
                <a:schemeClr val="tx2"/>
              </a:solidFill>
            </a:endParaRPr>
          </a:p>
        </p:txBody>
      </p:sp>
      <p:sp>
        <p:nvSpPr>
          <p:cNvPr id="13" name="TextBox 12"/>
          <p:cNvSpPr txBox="1"/>
          <p:nvPr/>
        </p:nvSpPr>
        <p:spPr>
          <a:xfrm>
            <a:off x="6444208" y="4797152"/>
            <a:ext cx="1689309" cy="369332"/>
          </a:xfrm>
          <a:prstGeom prst="rect">
            <a:avLst/>
          </a:prstGeom>
          <a:noFill/>
        </p:spPr>
        <p:txBody>
          <a:bodyPr wrap="none" rtlCol="0">
            <a:spAutoFit/>
          </a:bodyPr>
          <a:lstStyle/>
          <a:p>
            <a:r>
              <a:rPr lang="en-US" altLang="zh-CN" dirty="0" smtClean="0">
                <a:solidFill>
                  <a:schemeClr val="tx2"/>
                </a:solidFill>
              </a:rPr>
              <a:t>Washing Hand</a:t>
            </a:r>
            <a:endParaRPr lang="en-US" dirty="0">
              <a:solidFill>
                <a:schemeClr val="tx2"/>
              </a:solidFill>
            </a:endParaRPr>
          </a:p>
        </p:txBody>
      </p:sp>
      <p:grpSp>
        <p:nvGrpSpPr>
          <p:cNvPr id="33" name="Group 32"/>
          <p:cNvGrpSpPr/>
          <p:nvPr/>
        </p:nvGrpSpPr>
        <p:grpSpPr>
          <a:xfrm>
            <a:off x="5554960" y="2429272"/>
            <a:ext cx="1600944" cy="1672952"/>
            <a:chOff x="5554960" y="2429272"/>
            <a:chExt cx="1600944" cy="1672952"/>
          </a:xfrm>
        </p:grpSpPr>
        <p:sp>
          <p:nvSpPr>
            <p:cNvPr id="16" name="Flowchart: Connector 15"/>
            <p:cNvSpPr/>
            <p:nvPr/>
          </p:nvSpPr>
          <p:spPr>
            <a:xfrm>
              <a:off x="5554960" y="3861048"/>
              <a:ext cx="241176" cy="241176"/>
            </a:xfrm>
            <a:prstGeom prst="flowChartConnector">
              <a:avLst/>
            </a:prstGeom>
            <a:no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Flowchart: Connector 19"/>
            <p:cNvSpPr/>
            <p:nvPr/>
          </p:nvSpPr>
          <p:spPr>
            <a:xfrm>
              <a:off x="5724128" y="2429272"/>
              <a:ext cx="1431776" cy="1431776"/>
            </a:xfrm>
            <a:prstGeom prst="flowChartConnector">
              <a:avLst/>
            </a:prstGeom>
            <a:no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24" name="Straight Connector 23"/>
            <p:cNvCxnSpPr>
              <a:stCxn id="16" idx="4"/>
              <a:endCxn id="20" idx="4"/>
            </p:cNvCxnSpPr>
            <p:nvPr/>
          </p:nvCxnSpPr>
          <p:spPr>
            <a:xfrm flipV="1">
              <a:off x="5675548" y="3861048"/>
              <a:ext cx="764468" cy="2411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2"/>
              <a:endCxn id="20" idx="2"/>
            </p:cNvCxnSpPr>
            <p:nvPr/>
          </p:nvCxnSpPr>
          <p:spPr>
            <a:xfrm flipV="1">
              <a:off x="5554960" y="3145160"/>
              <a:ext cx="169168" cy="8364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082479" y="2636912"/>
              <a:ext cx="754757" cy="1127770"/>
              <a:chOff x="6082479" y="2636912"/>
              <a:chExt cx="754757" cy="1127770"/>
            </a:xfrm>
          </p:grpSpPr>
          <p:pic>
            <p:nvPicPr>
              <p:cNvPr id="51205" name="Picture 5"/>
              <p:cNvPicPr>
                <a:picLocks noChangeAspect="1" noChangeArrowheads="1"/>
              </p:cNvPicPr>
              <p:nvPr/>
            </p:nvPicPr>
            <p:blipFill>
              <a:blip r:embed="rId7" cstate="print"/>
              <a:srcRect/>
              <a:stretch>
                <a:fillRect/>
              </a:stretch>
            </p:blipFill>
            <p:spPr bwMode="auto">
              <a:xfrm>
                <a:off x="6156176" y="2636912"/>
                <a:ext cx="576064" cy="1127770"/>
              </a:xfrm>
              <a:prstGeom prst="rect">
                <a:avLst/>
              </a:prstGeom>
              <a:noFill/>
              <a:ln w="9525">
                <a:noFill/>
                <a:miter lim="800000"/>
                <a:headEnd/>
                <a:tailEnd/>
              </a:ln>
            </p:spPr>
          </p:pic>
          <p:sp>
            <p:nvSpPr>
              <p:cNvPr id="27" name="Rectangle 26"/>
              <p:cNvSpPr/>
              <p:nvPr/>
            </p:nvSpPr>
            <p:spPr>
              <a:xfrm>
                <a:off x="6082479" y="2725886"/>
                <a:ext cx="504056" cy="144016"/>
              </a:xfrm>
              <a:prstGeom prst="rect">
                <a:avLst/>
              </a:prstGeom>
              <a:no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Rectangle 27"/>
              <p:cNvSpPr/>
              <p:nvPr/>
            </p:nvSpPr>
            <p:spPr>
              <a:xfrm>
                <a:off x="6333180" y="2708920"/>
                <a:ext cx="504056" cy="180976"/>
              </a:xfrm>
              <a:prstGeom prst="rect">
                <a:avLst/>
              </a:prstGeom>
              <a:no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30" name="TextBox 29"/>
            <p:cNvSpPr txBox="1"/>
            <p:nvPr/>
          </p:nvSpPr>
          <p:spPr>
            <a:xfrm>
              <a:off x="5940152" y="2492896"/>
              <a:ext cx="960519" cy="261610"/>
            </a:xfrm>
            <a:prstGeom prst="rect">
              <a:avLst/>
            </a:prstGeom>
            <a:noFill/>
          </p:spPr>
          <p:txBody>
            <a:bodyPr wrap="none" rtlCol="0">
              <a:spAutoFit/>
            </a:bodyPr>
            <a:lstStyle/>
            <a:p>
              <a:r>
                <a:rPr lang="en-US" sz="1100" dirty="0" smtClean="0">
                  <a:solidFill>
                    <a:schemeClr val="tx2"/>
                  </a:solidFill>
                </a:rPr>
                <a:t>1s - Window</a:t>
              </a:r>
              <a:endParaRPr lang="en-US" sz="1100" dirty="0">
                <a:solidFill>
                  <a:schemeClr val="tx2"/>
                </a:solidFill>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16TGp_medical_blue_v2">
  <a:themeElements>
    <a:clrScheme name="Custom 5">
      <a:dk1>
        <a:srgbClr val="046CA6"/>
      </a:dk1>
      <a:lt1>
        <a:srgbClr val="FFFFFF"/>
      </a:lt1>
      <a:dk2>
        <a:srgbClr val="000000"/>
      </a:dk2>
      <a:lt2>
        <a:srgbClr val="DDDDDD"/>
      </a:lt2>
      <a:accent1>
        <a:srgbClr val="8AC8DE"/>
      </a:accent1>
      <a:accent2>
        <a:srgbClr val="FFC000"/>
      </a:accent2>
      <a:accent3>
        <a:srgbClr val="FF0000"/>
      </a:accent3>
      <a:accent4>
        <a:srgbClr val="035B8D"/>
      </a:accent4>
      <a:accent5>
        <a:srgbClr val="92D050"/>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5633</TotalTime>
  <Words>3350</Words>
  <Application>Microsoft Office PowerPoint</Application>
  <PresentationFormat>On-screen Show (4:3)</PresentationFormat>
  <Paragraphs>604</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016TGp_medical_blue_v2</vt:lpstr>
      <vt:lpstr>SPW 12.0 Graph</vt:lpstr>
      <vt:lpstr>Equation</vt:lpstr>
      <vt:lpstr>Visio</vt:lpstr>
      <vt:lpstr>Smartphone-based Activity Recognition for Pervasive Healthcare - Utilizing Cloud Infrastructure for Data Modeling</vt:lpstr>
      <vt:lpstr>Outline</vt:lpstr>
      <vt:lpstr>Introduction</vt:lpstr>
      <vt:lpstr>Introduction</vt:lpstr>
      <vt:lpstr>Introduction</vt:lpstr>
      <vt:lpstr>Activity Recognition</vt:lpstr>
      <vt:lpstr>Activity Recognition</vt:lpstr>
      <vt:lpstr>Activity Recognition</vt:lpstr>
      <vt:lpstr>Activity Recognition</vt:lpstr>
      <vt:lpstr>Activity Recognition</vt:lpstr>
      <vt:lpstr>Activity Recognition</vt:lpstr>
      <vt:lpstr>Activity Recognition</vt:lpstr>
      <vt:lpstr>Activity Recognition</vt:lpstr>
      <vt:lpstr>Activity Recognition</vt:lpstr>
      <vt:lpstr>Activity Recognition</vt:lpstr>
      <vt:lpstr>Cloud-based Data Modeling</vt:lpstr>
      <vt:lpstr>Cloud-based Data Modeling</vt:lpstr>
      <vt:lpstr>Cloud-based Data Modeling</vt:lpstr>
      <vt:lpstr>Experiment and Result</vt:lpstr>
      <vt:lpstr>Experiment and Result</vt:lpstr>
      <vt:lpstr>Experiment and Result</vt:lpstr>
      <vt:lpstr>Experiment and Result</vt:lpstr>
      <vt:lpstr>Experiment and Result</vt:lpstr>
      <vt:lpstr>Conclusion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Microsoft</dc:creator>
  <cp:lastModifiedBy>Bruce</cp:lastModifiedBy>
  <cp:revision>1145</cp:revision>
  <dcterms:created xsi:type="dcterms:W3CDTF">2011-03-10T12:54:11Z</dcterms:created>
  <dcterms:modified xsi:type="dcterms:W3CDTF">2014-01-16T10:34:28Z</dcterms:modified>
</cp:coreProperties>
</file>