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9" r:id="rId3"/>
    <p:sldId id="278" r:id="rId4"/>
    <p:sldId id="279" r:id="rId5"/>
    <p:sldId id="303" r:id="rId6"/>
    <p:sldId id="280" r:id="rId7"/>
    <p:sldId id="281" r:id="rId8"/>
    <p:sldId id="282" r:id="rId9"/>
    <p:sldId id="293" r:id="rId10"/>
    <p:sldId id="290" r:id="rId11"/>
    <p:sldId id="291" r:id="rId12"/>
    <p:sldId id="292" r:id="rId13"/>
    <p:sldId id="296" r:id="rId14"/>
    <p:sldId id="297" r:id="rId15"/>
    <p:sldId id="298" r:id="rId16"/>
    <p:sldId id="301" r:id="rId17"/>
    <p:sldId id="270" r:id="rId18"/>
    <p:sldId id="283" r:id="rId19"/>
    <p:sldId id="284" r:id="rId20"/>
    <p:sldId id="285" r:id="rId21"/>
    <p:sldId id="299" r:id="rId22"/>
    <p:sldId id="295" r:id="rId23"/>
    <p:sldId id="294" r:id="rId24"/>
    <p:sldId id="300" r:id="rId25"/>
    <p:sldId id="302" r:id="rId26"/>
    <p:sldId id="27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09"/>
    <a:srgbClr val="8FF599"/>
    <a:srgbClr val="43AB27"/>
    <a:srgbClr val="00F66F"/>
    <a:srgbClr val="009242"/>
    <a:srgbClr val="000000"/>
    <a:srgbClr val="FFFFFF"/>
    <a:srgbClr val="692A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99" autoAdjust="0"/>
  </p:normalViewPr>
  <p:slideViewPr>
    <p:cSldViewPr>
      <p:cViewPr>
        <p:scale>
          <a:sx n="93" d="100"/>
          <a:sy n="93" d="100"/>
        </p:scale>
        <p:origin x="-168" y="1968"/>
      </p:cViewPr>
      <p:guideLst>
        <p:guide orient="horz" pos="2160"/>
        <p:guide pos="2880"/>
      </p:guideLst>
    </p:cSldViewPr>
  </p:slideViewPr>
  <p:outlineViewPr>
    <p:cViewPr>
      <p:scale>
        <a:sx n="33" d="100"/>
        <a:sy n="33" d="100"/>
      </p:scale>
      <p:origin x="0" y="109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2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4D37E9D7-72B1-434E-8EEF-F71C8EBCD8C6}" type="datetimeFigureOut">
              <a:rPr lang="zh-CN" altLang="en-US"/>
              <a:pPr>
                <a:defRPr/>
              </a:pPr>
              <a:t>2012/4/23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35C90009-2795-4A7D-84A3-45C95A5C02F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DFD61DA6-7DF2-4061-B9C7-E64C5FB5BAC5}" type="datetimeFigureOut">
              <a:rPr lang="zh-CN" altLang="en-US"/>
              <a:pPr>
                <a:defRPr/>
              </a:pPr>
              <a:t>2012/4/23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F3FFD846-5144-4798-9DD7-35F7E1C0F02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p:spPr>
      </p:sp>
      <p:sp>
        <p:nvSpPr>
          <p:cNvPr id="39939"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The project I’m working on is a web-based Context Aware Real-time Assistant remote monitoring system especially designed for pervasive healthcare. The topic of this present is mainly focus on the context modeling and reasoning framework in our system.</a:t>
            </a:r>
          </a:p>
          <a:p>
            <a:pPr algn="just" eaLnBrk="1" hangingPunct="1">
              <a:spcBef>
                <a:spcPct val="0"/>
              </a:spcBef>
            </a:pPr>
            <a:endParaRPr lang="zh-CN" altLang="en-US" smtClean="0">
              <a:ea typeface="宋体" pitchFamily="2" charset="-122"/>
            </a:endParaRPr>
          </a:p>
        </p:txBody>
      </p:sp>
      <p:sp>
        <p:nvSpPr>
          <p:cNvPr id="39940" name="灯片编号占位符 3"/>
          <p:cNvSpPr>
            <a:spLocks noGrp="1"/>
          </p:cNvSpPr>
          <p:nvPr>
            <p:ph type="sldNum" sz="quarter" idx="5"/>
          </p:nvPr>
        </p:nvSpPr>
        <p:spPr bwMode="auto">
          <a:noFill/>
          <a:ln>
            <a:miter lim="800000"/>
            <a:headEnd/>
            <a:tailEnd/>
          </a:ln>
        </p:spPr>
        <p:txBody>
          <a:bodyPr/>
          <a:lstStyle/>
          <a:p>
            <a:fld id="{6F682CB4-D6E1-4A33-88C0-4450A1871E72}" type="slidenum">
              <a:rPr lang="zh-CN" altLang="en-US">
                <a:latin typeface="Arial" charset="0"/>
              </a:rPr>
              <a:pPr/>
              <a:t>1</a:t>
            </a:fld>
            <a:endParaRPr lang="zh-CN"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a:lstStyle/>
          <a:p>
            <a:r>
              <a:rPr lang="en-US" altLang="zh-CN" smtClean="0">
                <a:ea typeface="宋体" pitchFamily="2" charset="-122"/>
              </a:rPr>
              <a:t>In context-aware systems context modeling is a key feature to provide context for intelligent services. We conclude the basic contexts required in a pervasive healthcare environment into four categories.</a:t>
            </a:r>
            <a:endParaRPr lang="zh-CN" altLang="en-US" smtClean="0">
              <a:ea typeface="宋体" pitchFamily="2" charset="-122"/>
            </a:endParaRPr>
          </a:p>
          <a:p>
            <a:endParaRPr lang="zh-CN" altLang="en-US" smtClean="0">
              <a:ea typeface="宋体" pitchFamily="2" charset="-122"/>
            </a:endParaRPr>
          </a:p>
        </p:txBody>
      </p:sp>
      <p:sp>
        <p:nvSpPr>
          <p:cNvPr id="48132" name="灯片编号占位符 3"/>
          <p:cNvSpPr>
            <a:spLocks noGrp="1"/>
          </p:cNvSpPr>
          <p:nvPr>
            <p:ph type="sldNum" sz="quarter" idx="5"/>
          </p:nvPr>
        </p:nvSpPr>
        <p:spPr bwMode="auto">
          <a:noFill/>
          <a:ln>
            <a:miter lim="800000"/>
            <a:headEnd/>
            <a:tailEnd/>
          </a:ln>
        </p:spPr>
        <p:txBody>
          <a:bodyPr/>
          <a:lstStyle/>
          <a:p>
            <a:fld id="{D02228B6-7E1E-428E-A1BF-1CA4811F8BB6}" type="slidenum">
              <a:rPr lang="zh-CN" altLang="en-US">
                <a:latin typeface="Arial" charset="0"/>
              </a:rPr>
              <a:pPr/>
              <a:t>10</a:t>
            </a:fld>
            <a:endParaRPr lang="zh-CN"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a:lstStyle/>
          <a:p>
            <a:r>
              <a:rPr lang="en-US" altLang="zh-CN" smtClean="0">
                <a:ea typeface="宋体" pitchFamily="2" charset="-122"/>
              </a:rPr>
              <a:t>More specifically, we adopt a Fuzzy Logic Model to build low level and high level context models. Here we structure the low level context according to the Physiological Context, Personal Context and Environmental Context and generate high level context including Activity Event and Medical Condition. The final result is inferred from high level context which indicates the current status of a patient. </a:t>
            </a:r>
            <a:endParaRPr lang="zh-CN" altLang="en-US" smtClean="0">
              <a:ea typeface="宋体" pitchFamily="2" charset="-122"/>
            </a:endParaRPr>
          </a:p>
        </p:txBody>
      </p:sp>
      <p:sp>
        <p:nvSpPr>
          <p:cNvPr id="49156" name="灯片编号占位符 3"/>
          <p:cNvSpPr>
            <a:spLocks noGrp="1"/>
          </p:cNvSpPr>
          <p:nvPr>
            <p:ph type="sldNum" sz="quarter" idx="5"/>
          </p:nvPr>
        </p:nvSpPr>
        <p:spPr bwMode="auto">
          <a:noFill/>
          <a:ln>
            <a:miter lim="800000"/>
            <a:headEnd/>
            <a:tailEnd/>
          </a:ln>
        </p:spPr>
        <p:txBody>
          <a:bodyPr/>
          <a:lstStyle/>
          <a:p>
            <a:fld id="{5D184255-AD26-4A6D-B6F0-049CD096B22D}" type="slidenum">
              <a:rPr lang="zh-CN" altLang="en-US">
                <a:latin typeface="Arial" charset="0"/>
              </a:rPr>
              <a:pPr/>
              <a:t>11</a:t>
            </a:fld>
            <a:endParaRPr lang="zh-CN"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a:lstStyle/>
          <a:p>
            <a:r>
              <a:rPr lang="en-US" altLang="zh-CN" smtClean="0">
                <a:ea typeface="宋体" pitchFamily="2" charset="-122"/>
              </a:rPr>
              <a:t>In our work, we map all the attributes of the context entities into Fuzzy Sets. The principle of building Fuzzy Sets is to design appropriate membership functions. A membership function represents the magnitude of participation of each input. It defines functional overlap between inputs, and ultimately determines the output response. This table here gives some examples of the fuzzy sets we design. Most of them are personal contexts and environmental contexts.</a:t>
            </a:r>
          </a:p>
          <a:p>
            <a:endParaRPr lang="zh-CN" altLang="en-US" smtClean="0">
              <a:ea typeface="宋体" pitchFamily="2" charset="-122"/>
            </a:endParaRPr>
          </a:p>
        </p:txBody>
      </p:sp>
      <p:sp>
        <p:nvSpPr>
          <p:cNvPr id="50180" name="灯片编号占位符 3"/>
          <p:cNvSpPr>
            <a:spLocks noGrp="1"/>
          </p:cNvSpPr>
          <p:nvPr>
            <p:ph type="sldNum" sz="quarter" idx="5"/>
          </p:nvPr>
        </p:nvSpPr>
        <p:spPr bwMode="auto">
          <a:noFill/>
          <a:ln>
            <a:miter lim="800000"/>
            <a:headEnd/>
            <a:tailEnd/>
          </a:ln>
        </p:spPr>
        <p:txBody>
          <a:bodyPr/>
          <a:lstStyle/>
          <a:p>
            <a:fld id="{00AD2EF5-FD26-4050-BD4A-DEA0D887FB84}" type="slidenum">
              <a:rPr lang="zh-CN" altLang="en-US">
                <a:latin typeface="Arial" charset="0"/>
              </a:rPr>
              <a:pPr/>
              <a:t>12</a:t>
            </a:fld>
            <a:endParaRPr lang="zh-CN"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a:lstStyle/>
          <a:p>
            <a:r>
              <a:rPr lang="en-US" altLang="zh-CN" smtClean="0">
                <a:ea typeface="宋体" pitchFamily="2" charset="-122"/>
              </a:rPr>
              <a:t>The relations among these fuzzy sets indicate the rules in our reasoning engine. The rules use the input membership values as weighting factors to determine their influence on the fuzzy output sets. The inputs are combined logically using the logical operator to produce output response values. Actually this graph only presents part of the fuzzy relations in our rule engine, I’m afraid it gonna be too messy to draw all the relations on the graph.</a:t>
            </a:r>
            <a:endParaRPr lang="zh-CN" altLang="en-US" smtClean="0">
              <a:ea typeface="宋体" pitchFamily="2" charset="-122"/>
            </a:endParaRPr>
          </a:p>
        </p:txBody>
      </p:sp>
      <p:sp>
        <p:nvSpPr>
          <p:cNvPr id="51204" name="灯片编号占位符 3"/>
          <p:cNvSpPr>
            <a:spLocks noGrp="1"/>
          </p:cNvSpPr>
          <p:nvPr>
            <p:ph type="sldNum" sz="quarter" idx="5"/>
          </p:nvPr>
        </p:nvSpPr>
        <p:spPr bwMode="auto">
          <a:noFill/>
          <a:ln>
            <a:miter lim="800000"/>
            <a:headEnd/>
            <a:tailEnd/>
          </a:ln>
        </p:spPr>
        <p:txBody>
          <a:bodyPr/>
          <a:lstStyle/>
          <a:p>
            <a:fld id="{C36C01C8-CA09-4D92-B20E-B5BDA4327BA1}" type="slidenum">
              <a:rPr lang="zh-CN" altLang="en-US">
                <a:latin typeface="Arial" charset="0"/>
              </a:rPr>
              <a:pPr/>
              <a:t>13</a:t>
            </a:fld>
            <a:endParaRPr lang="zh-CN"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a:lstStyle/>
          <a:p>
            <a:r>
              <a:rPr lang="en-US" altLang="zh-CN" smtClean="0">
                <a:ea typeface="宋体" pitchFamily="2" charset="-122"/>
              </a:rPr>
              <a:t>So here I give you an abstract view of the fuzzy relations. First we have low level contexts, then we apply some rules to generate high level contexts. The overlaps among high level contexts indicate the rules which can be used to produce the final decision.</a:t>
            </a:r>
            <a:endParaRPr lang="zh-CN" altLang="en-US" smtClean="0">
              <a:ea typeface="宋体" pitchFamily="2" charset="-122"/>
            </a:endParaRPr>
          </a:p>
        </p:txBody>
      </p:sp>
      <p:sp>
        <p:nvSpPr>
          <p:cNvPr id="52228" name="灯片编号占位符 3"/>
          <p:cNvSpPr>
            <a:spLocks noGrp="1"/>
          </p:cNvSpPr>
          <p:nvPr>
            <p:ph type="sldNum" sz="quarter" idx="5"/>
          </p:nvPr>
        </p:nvSpPr>
        <p:spPr bwMode="auto">
          <a:noFill/>
          <a:ln>
            <a:miter lim="800000"/>
            <a:headEnd/>
            <a:tailEnd/>
          </a:ln>
        </p:spPr>
        <p:txBody>
          <a:bodyPr/>
          <a:lstStyle/>
          <a:p>
            <a:fld id="{FB9544E4-B24B-45B9-9C0D-BF28731B5798}" type="slidenum">
              <a:rPr lang="zh-CN" altLang="en-US">
                <a:latin typeface="Arial" charset="0"/>
              </a:rPr>
              <a:pPr/>
              <a:t>14</a:t>
            </a:fld>
            <a:endParaRPr lang="zh-CN"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a:lstStyle/>
          <a:p>
            <a:r>
              <a:rPr lang="en-US" altLang="zh-CN" smtClean="0">
                <a:ea typeface="宋体" pitchFamily="2" charset="-122"/>
              </a:rPr>
              <a:t>This is an example of generating  high-level context rules. Such rules can be specified by medical experts or a particular healthcare giver in natural language. They can also be modified individually.</a:t>
            </a:r>
            <a:endParaRPr lang="zh-CN" altLang="en-US" smtClean="0">
              <a:ea typeface="宋体" pitchFamily="2" charset="-122"/>
            </a:endParaRPr>
          </a:p>
        </p:txBody>
      </p:sp>
      <p:sp>
        <p:nvSpPr>
          <p:cNvPr id="53252" name="灯片编号占位符 3"/>
          <p:cNvSpPr>
            <a:spLocks noGrp="1"/>
          </p:cNvSpPr>
          <p:nvPr>
            <p:ph type="sldNum" sz="quarter" idx="5"/>
          </p:nvPr>
        </p:nvSpPr>
        <p:spPr bwMode="auto">
          <a:noFill/>
          <a:ln>
            <a:miter lim="800000"/>
            <a:headEnd/>
            <a:tailEnd/>
          </a:ln>
        </p:spPr>
        <p:txBody>
          <a:bodyPr/>
          <a:lstStyle/>
          <a:p>
            <a:fld id="{0459A324-C6F6-41DD-B7B2-55B1C4FD291A}" type="slidenum">
              <a:rPr lang="zh-CN" altLang="en-US">
                <a:latin typeface="Arial" charset="0"/>
              </a:rPr>
              <a:pPr/>
              <a:t>15</a:t>
            </a:fld>
            <a:endParaRPr lang="zh-CN"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a:lstStyle/>
          <a:p>
            <a:r>
              <a:rPr lang="en-US" altLang="zh-CN" smtClean="0">
                <a:ea typeface="宋体" pitchFamily="2" charset="-122"/>
              </a:rPr>
              <a:t>This is the user interface of fuzzy sets and rules design. The left part is used for fuzzy membership function design and right part is rule definitions.</a:t>
            </a:r>
            <a:endParaRPr lang="zh-CN" altLang="en-US" smtClean="0">
              <a:ea typeface="宋体" pitchFamily="2" charset="-122"/>
            </a:endParaRPr>
          </a:p>
          <a:p>
            <a:r>
              <a:rPr lang="en-US" altLang="zh-CN" smtClean="0">
                <a:ea typeface="宋体" pitchFamily="2" charset="-122"/>
              </a:rPr>
              <a:t>All the settings and definitions are personalized for each patient and they are stored in server database. </a:t>
            </a:r>
            <a:endParaRPr lang="zh-CN" altLang="en-US" smtClean="0">
              <a:ea typeface="宋体" pitchFamily="2" charset="-122"/>
            </a:endParaRPr>
          </a:p>
        </p:txBody>
      </p:sp>
      <p:sp>
        <p:nvSpPr>
          <p:cNvPr id="54276" name="灯片编号占位符 3"/>
          <p:cNvSpPr>
            <a:spLocks noGrp="1"/>
          </p:cNvSpPr>
          <p:nvPr>
            <p:ph type="sldNum" sz="quarter" idx="5"/>
          </p:nvPr>
        </p:nvSpPr>
        <p:spPr bwMode="auto">
          <a:noFill/>
          <a:ln>
            <a:miter lim="800000"/>
            <a:headEnd/>
            <a:tailEnd/>
          </a:ln>
        </p:spPr>
        <p:txBody>
          <a:bodyPr/>
          <a:lstStyle/>
          <a:p>
            <a:fld id="{FBEBCEFD-5EF2-4486-8153-1CB27D689DCB}" type="slidenum">
              <a:rPr lang="zh-CN" altLang="en-US">
                <a:latin typeface="Arial" charset="0"/>
              </a:rPr>
              <a:pPr/>
              <a:t>16</a:t>
            </a:fld>
            <a:endParaRPr lang="zh-CN"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The CARA system can be used in different ways, varying from fully automatic real-time monitoring of patient vital signs, to use as a non-automatic assistant for remote consultation by a medical consultant. Now we will go through three case studies of using the CARA system.</a:t>
            </a:r>
            <a:endParaRPr lang="zh-CN" altLang="en-US" smtClean="0">
              <a:ea typeface="宋体" pitchFamily="2" charset="-122"/>
            </a:endParaRPr>
          </a:p>
        </p:txBody>
      </p:sp>
      <p:sp>
        <p:nvSpPr>
          <p:cNvPr id="55300" name="灯片编号占位符 3"/>
          <p:cNvSpPr>
            <a:spLocks noGrp="1"/>
          </p:cNvSpPr>
          <p:nvPr>
            <p:ph type="sldNum" sz="quarter" idx="5"/>
          </p:nvPr>
        </p:nvSpPr>
        <p:spPr bwMode="auto">
          <a:noFill/>
          <a:ln>
            <a:miter lim="800000"/>
            <a:headEnd/>
            <a:tailEnd/>
          </a:ln>
        </p:spPr>
        <p:txBody>
          <a:bodyPr/>
          <a:lstStyle/>
          <a:p>
            <a:fld id="{A8A65BA7-826B-413C-B06D-F7DC4A406DAB}" type="slidenum">
              <a:rPr lang="zh-CN" altLang="en-US">
                <a:latin typeface="Arial" charset="0"/>
              </a:rPr>
              <a:pPr/>
              <a:t>17</a:t>
            </a:fld>
            <a:endParaRPr lang="zh-CN"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This our first scenario where the wireless sensors are initially introduced to the patient under supervision in a clinic, and the real-time monitoring is provided by a remote medical consultant. This use of the CARA system provides a very acceptable starting point for both patient and caregiver.	</a:t>
            </a:r>
            <a:endParaRPr lang="zh-CN" altLang="en-US" smtClean="0">
              <a:ea typeface="宋体" pitchFamily="2" charset="-122"/>
            </a:endParaRPr>
          </a:p>
        </p:txBody>
      </p:sp>
      <p:sp>
        <p:nvSpPr>
          <p:cNvPr id="56324" name="灯片编号占位符 3"/>
          <p:cNvSpPr>
            <a:spLocks noGrp="1"/>
          </p:cNvSpPr>
          <p:nvPr>
            <p:ph type="sldNum" sz="quarter" idx="5"/>
          </p:nvPr>
        </p:nvSpPr>
        <p:spPr bwMode="auto">
          <a:noFill/>
          <a:ln>
            <a:miter lim="800000"/>
            <a:headEnd/>
            <a:tailEnd/>
          </a:ln>
        </p:spPr>
        <p:txBody>
          <a:bodyPr/>
          <a:lstStyle/>
          <a:p>
            <a:fld id="{19F1CB6D-F8ED-4D40-9129-942E7ACD4869}" type="slidenum">
              <a:rPr lang="zh-CN" altLang="en-US">
                <a:latin typeface="Arial" charset="0"/>
              </a:rPr>
              <a:pPr/>
              <a:t>18</a:t>
            </a:fld>
            <a:endParaRPr lang="zh-CN"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The second scenario, involves real-time remote at-home monitoring without supervision. Again there are real-time data and video streams for the remote medical consultant. Both scenarios involve two-way video links so the patient also has a direct view of the remote caregiver. This is also a very important part of gaining acceptance for the technology. </a:t>
            </a:r>
          </a:p>
        </p:txBody>
      </p:sp>
      <p:sp>
        <p:nvSpPr>
          <p:cNvPr id="57348" name="灯片编号占位符 3"/>
          <p:cNvSpPr>
            <a:spLocks noGrp="1"/>
          </p:cNvSpPr>
          <p:nvPr>
            <p:ph type="sldNum" sz="quarter" idx="5"/>
          </p:nvPr>
        </p:nvSpPr>
        <p:spPr bwMode="auto">
          <a:noFill/>
          <a:ln>
            <a:miter lim="800000"/>
            <a:headEnd/>
            <a:tailEnd/>
          </a:ln>
        </p:spPr>
        <p:txBody>
          <a:bodyPr/>
          <a:lstStyle/>
          <a:p>
            <a:fld id="{9468AF6D-2ED5-4FF9-A04E-817D85ACD2A8}" type="slidenum">
              <a:rPr lang="zh-CN" altLang="en-US">
                <a:latin typeface="Arial" charset="0"/>
              </a:rPr>
              <a:pPr/>
              <a:t>19</a:t>
            </a:fld>
            <a:endParaRPr lang="zh-CN"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3" name="备注占位符 2"/>
          <p:cNvSpPr>
            <a:spLocks noGrp="1"/>
          </p:cNvSpPr>
          <p:nvPr>
            <p:ph type="body" idx="1"/>
          </p:nvPr>
        </p:nvSpPr>
        <p:spPr bwMode="auto">
          <a:noFill/>
        </p:spPr>
        <p:txBody>
          <a:bodyPr/>
          <a:lstStyle/>
          <a:p>
            <a:pPr eaLnBrk="1" hangingPunct="1">
              <a:spcBef>
                <a:spcPct val="0"/>
              </a:spcBef>
            </a:pPr>
            <a:r>
              <a:rPr lang="en-US" altLang="zh-CN" smtClean="0">
                <a:ea typeface="宋体" pitchFamily="2" charset="-122"/>
              </a:rPr>
              <a:t>I've divided my talk into six parts. At First I will give you a brief background introduction on pervasive healthcare. Next we will go through the system design overview. Then I will introduce you the reasoning engine build in our system. After that I will provide you 3 case studies of using the CARA system and show some evaluation results. At the end of my presentation, I will present a simple demo video of the CARA application.</a:t>
            </a:r>
            <a:endParaRPr lang="zh-CN" altLang="en-US" smtClean="0">
              <a:ea typeface="宋体" pitchFamily="2" charset="-122"/>
            </a:endParaRPr>
          </a:p>
        </p:txBody>
      </p:sp>
      <p:sp>
        <p:nvSpPr>
          <p:cNvPr id="40964" name="灯片编号占位符 3"/>
          <p:cNvSpPr>
            <a:spLocks noGrp="1"/>
          </p:cNvSpPr>
          <p:nvPr>
            <p:ph type="sldNum" sz="quarter" idx="5"/>
          </p:nvPr>
        </p:nvSpPr>
        <p:spPr bwMode="auto">
          <a:noFill/>
          <a:ln>
            <a:miter lim="800000"/>
            <a:headEnd/>
            <a:tailEnd/>
          </a:ln>
        </p:spPr>
        <p:txBody>
          <a:bodyPr/>
          <a:lstStyle/>
          <a:p>
            <a:fld id="{00A7B84D-DD8E-49D0-8B59-CFC07F6B2E19}" type="slidenum">
              <a:rPr lang="zh-CN" altLang="en-US">
                <a:latin typeface="Arial" charset="0"/>
              </a:rPr>
              <a:pPr/>
              <a:t>2</a:t>
            </a:fld>
            <a:endParaRPr lang="zh-CN"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The last scenario which is also our final goal. It supports independent living and at home healthcare. Once the patients get used to our system, they can use the intelligent services at home by themselves without supervision or remote consultation. All the important sensor data and patient’s status are recorded on the server for the medical consultant to review later. The Data Review function supporting this scenario includes the sensor data review and video replay applications. </a:t>
            </a:r>
          </a:p>
        </p:txBody>
      </p:sp>
      <p:sp>
        <p:nvSpPr>
          <p:cNvPr id="58372" name="灯片编号占位符 3"/>
          <p:cNvSpPr>
            <a:spLocks noGrp="1"/>
          </p:cNvSpPr>
          <p:nvPr>
            <p:ph type="sldNum" sz="quarter" idx="5"/>
          </p:nvPr>
        </p:nvSpPr>
        <p:spPr bwMode="auto">
          <a:noFill/>
          <a:ln>
            <a:miter lim="800000"/>
            <a:headEnd/>
            <a:tailEnd/>
          </a:ln>
        </p:spPr>
        <p:txBody>
          <a:bodyPr/>
          <a:lstStyle/>
          <a:p>
            <a:fld id="{71F2C61B-A58D-4FC3-946F-F14D3C63FE45}" type="slidenum">
              <a:rPr lang="zh-CN" altLang="en-US">
                <a:latin typeface="Arial" charset="0"/>
              </a:rPr>
              <a:pPr/>
              <a:t>20</a:t>
            </a:fld>
            <a:endParaRPr lang="zh-CN"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It is difficult to evaluate the CARA system entirely without realistic field deployment. However, we carry out simulation experiments in our lab to test the correctness of the proposed fuzzy-based reasoning framework in a pervasive healthcare environment. For this test stage, real-time vital signs of the patient are collected from wearable BioHarness sensors as shown on  right which provide ECG, body temperature, heart rate,  respiration rate and accelerometer readings. While environmental sensing is simulated by an android agent application so we can remotely control the change of home environment. The left is screen shot of our remote monitoring application with video communication, information gathered from sensors and decision made by the rule engine. </a:t>
            </a:r>
            <a:endParaRPr lang="zh-CN" altLang="en-US" smtClean="0">
              <a:ea typeface="宋体" pitchFamily="2" charset="-122"/>
            </a:endParaRPr>
          </a:p>
        </p:txBody>
      </p:sp>
      <p:sp>
        <p:nvSpPr>
          <p:cNvPr id="59396" name="灯片编号占位符 3"/>
          <p:cNvSpPr>
            <a:spLocks noGrp="1"/>
          </p:cNvSpPr>
          <p:nvPr>
            <p:ph type="sldNum" sz="quarter" idx="5"/>
          </p:nvPr>
        </p:nvSpPr>
        <p:spPr bwMode="auto">
          <a:noFill/>
          <a:ln>
            <a:miter lim="800000"/>
            <a:headEnd/>
            <a:tailEnd/>
          </a:ln>
        </p:spPr>
        <p:txBody>
          <a:bodyPr/>
          <a:lstStyle/>
          <a:p>
            <a:fld id="{8EBC5E7D-8AC8-4B1F-BE77-64BAC432EB52}" type="slidenum">
              <a:rPr lang="zh-CN" altLang="en-US">
                <a:latin typeface="Arial" charset="0"/>
              </a:rPr>
              <a:pPr/>
              <a:t>21</a:t>
            </a:fld>
            <a:endParaRPr lang="zh-CN"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a:lstStyle/>
          <a:p>
            <a:r>
              <a:rPr lang="en-US" altLang="zh-CN" smtClean="0">
                <a:ea typeface="宋体" pitchFamily="2" charset="-122"/>
              </a:rPr>
              <a:t>The pie chart shows the scale of different status summarized from the trail tests. Most of the case are Normal while over 10% situations are Abnormal and round 3% are considered as Emergency. The graph on the right shows the confidence of Abnormal and Emergency situation. The confidence value is generated from the crisp value of fuzzy output set. The result shows 20 Abnormal cases and 3 Emergency cases overall. The confidence value is changing from 60% to 100%.</a:t>
            </a:r>
            <a:endParaRPr lang="zh-CN" altLang="en-US" smtClean="0">
              <a:ea typeface="宋体" pitchFamily="2" charset="-122"/>
            </a:endParaRPr>
          </a:p>
        </p:txBody>
      </p:sp>
      <p:sp>
        <p:nvSpPr>
          <p:cNvPr id="60420" name="灯片编号占位符 3"/>
          <p:cNvSpPr>
            <a:spLocks noGrp="1"/>
          </p:cNvSpPr>
          <p:nvPr>
            <p:ph type="sldNum" sz="quarter" idx="5"/>
          </p:nvPr>
        </p:nvSpPr>
        <p:spPr bwMode="auto">
          <a:noFill/>
          <a:ln>
            <a:miter lim="800000"/>
            <a:headEnd/>
            <a:tailEnd/>
          </a:ln>
        </p:spPr>
        <p:txBody>
          <a:bodyPr/>
          <a:lstStyle/>
          <a:p>
            <a:fld id="{D19AE08D-8F35-4AD5-8B49-4FAACF2554D5}" type="slidenum">
              <a:rPr lang="zh-CN" altLang="en-US">
                <a:latin typeface="Arial" charset="0"/>
              </a:rPr>
              <a:pPr/>
              <a:t>22</a:t>
            </a:fld>
            <a:endParaRPr lang="zh-CN"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a:lstStyle/>
          <a:p>
            <a:r>
              <a:rPr lang="en-US" altLang="zh-CN" smtClean="0">
                <a:ea typeface="宋体" pitchFamily="2" charset="-122"/>
              </a:rPr>
              <a:t>To measure the performance of our approach, we added a time check function in the code. We checked a start time before calling the method, and then checked a finish time after calling the method. So we can get the execution time of the reasoning task. We applied different amounts of fuzzy rules and tested them with several data sets input. Obviously the response time of our rule engine increases linearly with the increasing of the amount of fuzzy sets and rules. </a:t>
            </a:r>
            <a:endParaRPr lang="zh-CN" altLang="en-US" smtClean="0">
              <a:ea typeface="宋体" pitchFamily="2" charset="-122"/>
            </a:endParaRPr>
          </a:p>
        </p:txBody>
      </p:sp>
      <p:sp>
        <p:nvSpPr>
          <p:cNvPr id="61444" name="灯片编号占位符 3"/>
          <p:cNvSpPr>
            <a:spLocks noGrp="1"/>
          </p:cNvSpPr>
          <p:nvPr>
            <p:ph type="sldNum" sz="quarter" idx="5"/>
          </p:nvPr>
        </p:nvSpPr>
        <p:spPr bwMode="auto">
          <a:noFill/>
          <a:ln>
            <a:miter lim="800000"/>
            <a:headEnd/>
            <a:tailEnd/>
          </a:ln>
        </p:spPr>
        <p:txBody>
          <a:bodyPr/>
          <a:lstStyle/>
          <a:p>
            <a:fld id="{209C0774-8CCC-4CC9-A336-0C86574C041C}" type="slidenum">
              <a:rPr lang="zh-CN" altLang="en-US">
                <a:latin typeface="Arial" charset="0"/>
              </a:rPr>
              <a:pPr/>
              <a:t>23</a:t>
            </a:fld>
            <a:endParaRPr lang="zh-CN"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To finish my presentation, I will give you a vivid view of the CARA system. Here is the demo video of the application.</a:t>
            </a:r>
          </a:p>
          <a:p>
            <a:pPr algn="just" eaLnBrk="1" hangingPunct="1">
              <a:spcBef>
                <a:spcPct val="0"/>
              </a:spcBef>
            </a:pPr>
            <a:r>
              <a:rPr lang="en-US" altLang="zh-CN" smtClean="0">
                <a:ea typeface="宋体" pitchFamily="2" charset="-122"/>
              </a:rPr>
              <a:t>First we login in as a medical consultant. Then we can select an online patient for a small chart. We can also request for a remote monitoring. Once the request is accepted by the patient. We will get a live video link with real-time remote sensor data from the patient. This is how the remote monitoring function works.</a:t>
            </a:r>
          </a:p>
          <a:p>
            <a:pPr algn="just" eaLnBrk="1" hangingPunct="1">
              <a:spcBef>
                <a:spcPct val="0"/>
              </a:spcBef>
            </a:pPr>
            <a:r>
              <a:rPr lang="en-US" altLang="zh-CN" smtClean="0">
                <a:ea typeface="宋体" pitchFamily="2" charset="-122"/>
              </a:rPr>
              <a:t>Now we close this monitoring session. For further use, the medical consultant can review the last session by selecting a patient and choose a recorded session.</a:t>
            </a:r>
          </a:p>
          <a:p>
            <a:pPr algn="just" eaLnBrk="1" hangingPunct="1">
              <a:spcBef>
                <a:spcPct val="0"/>
              </a:spcBef>
            </a:pPr>
            <a:r>
              <a:rPr lang="en-US" altLang="zh-CN" smtClean="0">
                <a:ea typeface="宋体" pitchFamily="2" charset="-122"/>
              </a:rPr>
              <a:t>This is the view of video replay function with recorded video and synchronized sensor data. We can pause or continue the video replay.</a:t>
            </a:r>
          </a:p>
          <a:p>
            <a:pPr algn="just" eaLnBrk="1" hangingPunct="1">
              <a:spcBef>
                <a:spcPct val="0"/>
              </a:spcBef>
            </a:pPr>
            <a:r>
              <a:rPr lang="en-US" altLang="zh-CN" smtClean="0">
                <a:ea typeface="宋体" pitchFamily="2" charset="-122"/>
              </a:rPr>
              <a:t>There is another use of the review function, we can review the sensor data in any custom time period by setting these timestamps. The recorded sensor data will be shown in a flash chart.</a:t>
            </a:r>
          </a:p>
          <a:p>
            <a:pPr algn="just" eaLnBrk="1" hangingPunct="1">
              <a:spcBef>
                <a:spcPct val="0"/>
              </a:spcBef>
            </a:pPr>
            <a:r>
              <a:rPr lang="en-US" altLang="zh-CN" smtClean="0">
                <a:ea typeface="宋体" pitchFamily="2" charset="-122"/>
              </a:rPr>
              <a:t>Here we go. The chart supports zooming and scrolling function, we can even define the time period in the chart. The chart presents different kinds of sensor data in different views. Here is the ECG data, there is also a playback function in the chart, it allows user to play the data in any speed.</a:t>
            </a:r>
            <a:endParaRPr lang="zh-CN" altLang="en-US" smtClean="0">
              <a:ea typeface="宋体" pitchFamily="2" charset="-122"/>
            </a:endParaRPr>
          </a:p>
        </p:txBody>
      </p:sp>
      <p:sp>
        <p:nvSpPr>
          <p:cNvPr id="62468" name="灯片编号占位符 3"/>
          <p:cNvSpPr>
            <a:spLocks noGrp="1"/>
          </p:cNvSpPr>
          <p:nvPr>
            <p:ph type="sldNum" sz="quarter" idx="5"/>
          </p:nvPr>
        </p:nvSpPr>
        <p:spPr bwMode="auto">
          <a:noFill/>
          <a:ln>
            <a:miter lim="800000"/>
            <a:headEnd/>
            <a:tailEnd/>
          </a:ln>
        </p:spPr>
        <p:txBody>
          <a:bodyPr/>
          <a:lstStyle/>
          <a:p>
            <a:fld id="{0D452DA4-70ED-472A-BFC7-1D77E111B210}" type="slidenum">
              <a:rPr lang="zh-CN" altLang="en-US">
                <a:latin typeface="Arial" charset="0"/>
              </a:rPr>
              <a:pPr/>
              <a:t>24</a:t>
            </a:fld>
            <a:endParaRPr lang="zh-CN"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To finish my presentation, I will give you a vivid view of the CARA system. Here is the demo video of the application.</a:t>
            </a:r>
          </a:p>
          <a:p>
            <a:pPr algn="just" eaLnBrk="1" hangingPunct="1">
              <a:spcBef>
                <a:spcPct val="0"/>
              </a:spcBef>
            </a:pPr>
            <a:r>
              <a:rPr lang="en-US" altLang="zh-CN" smtClean="0">
                <a:ea typeface="宋体" pitchFamily="2" charset="-122"/>
              </a:rPr>
              <a:t>First we login in as a medical consultant. Then we can select an online patient for a small chart. We can also request for a remote monitoring. Once the request is accepted by the patient. We will get a live video link with real-time remote sensor data from the patient. This is how the remote monitoring function works.</a:t>
            </a:r>
          </a:p>
          <a:p>
            <a:pPr algn="just" eaLnBrk="1" hangingPunct="1">
              <a:spcBef>
                <a:spcPct val="0"/>
              </a:spcBef>
            </a:pPr>
            <a:r>
              <a:rPr lang="en-US" altLang="zh-CN" smtClean="0">
                <a:ea typeface="宋体" pitchFamily="2" charset="-122"/>
              </a:rPr>
              <a:t>Now we close this monitoring session. For further use, the medical consultant can review the last session by selecting a patient and choose a recorded session.</a:t>
            </a:r>
          </a:p>
          <a:p>
            <a:pPr algn="just" eaLnBrk="1" hangingPunct="1">
              <a:spcBef>
                <a:spcPct val="0"/>
              </a:spcBef>
            </a:pPr>
            <a:r>
              <a:rPr lang="en-US" altLang="zh-CN" smtClean="0">
                <a:ea typeface="宋体" pitchFamily="2" charset="-122"/>
              </a:rPr>
              <a:t>This is the view of video replay function with recorded video and synchronized sensor data. We can pause or continue the video replay.</a:t>
            </a:r>
          </a:p>
          <a:p>
            <a:pPr algn="just" eaLnBrk="1" hangingPunct="1">
              <a:spcBef>
                <a:spcPct val="0"/>
              </a:spcBef>
            </a:pPr>
            <a:r>
              <a:rPr lang="en-US" altLang="zh-CN" smtClean="0">
                <a:ea typeface="宋体" pitchFamily="2" charset="-122"/>
              </a:rPr>
              <a:t>There is another use of the review function, we can review the sensor data in any custom time period by setting these timestamps. The recorded sensor data will be shown in a flash chart.</a:t>
            </a:r>
          </a:p>
          <a:p>
            <a:pPr algn="just" eaLnBrk="1" hangingPunct="1">
              <a:spcBef>
                <a:spcPct val="0"/>
              </a:spcBef>
            </a:pPr>
            <a:r>
              <a:rPr lang="en-US" altLang="zh-CN" smtClean="0">
                <a:ea typeface="宋体" pitchFamily="2" charset="-122"/>
              </a:rPr>
              <a:t>Here we go. The chart supports zooming and scrolling function, we can even define the time period in the chart. The chart presents different kinds of sensor data in different views. Here is the ECG data, there is also a playback function in the chart, it allows user to play the data in any speed.</a:t>
            </a:r>
            <a:endParaRPr lang="zh-CN" altLang="en-US" smtClean="0">
              <a:ea typeface="宋体" pitchFamily="2" charset="-122"/>
            </a:endParaRPr>
          </a:p>
        </p:txBody>
      </p:sp>
      <p:sp>
        <p:nvSpPr>
          <p:cNvPr id="63492" name="灯片编号占位符 3"/>
          <p:cNvSpPr>
            <a:spLocks noGrp="1"/>
          </p:cNvSpPr>
          <p:nvPr>
            <p:ph type="sldNum" sz="quarter" idx="5"/>
          </p:nvPr>
        </p:nvSpPr>
        <p:spPr bwMode="auto">
          <a:noFill/>
          <a:ln>
            <a:miter lim="800000"/>
            <a:headEnd/>
            <a:tailEnd/>
          </a:ln>
        </p:spPr>
        <p:txBody>
          <a:bodyPr/>
          <a:lstStyle/>
          <a:p>
            <a:fld id="{8CD9096B-C781-4811-BDB2-B19D6F696069}" type="slidenum">
              <a:rPr lang="zh-CN" altLang="en-US">
                <a:latin typeface="Arial" charset="0"/>
              </a:rPr>
              <a:pPr/>
              <a:t>25</a:t>
            </a:fld>
            <a:endParaRPr lang="zh-CN"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itchFamily="2" charset="-122"/>
            </a:endParaRPr>
          </a:p>
        </p:txBody>
      </p:sp>
      <p:sp>
        <p:nvSpPr>
          <p:cNvPr id="64516" name="灯片编号占位符 3"/>
          <p:cNvSpPr>
            <a:spLocks noGrp="1"/>
          </p:cNvSpPr>
          <p:nvPr>
            <p:ph type="sldNum" sz="quarter" idx="5"/>
          </p:nvPr>
        </p:nvSpPr>
        <p:spPr bwMode="auto">
          <a:noFill/>
          <a:ln>
            <a:miter lim="800000"/>
            <a:headEnd/>
            <a:tailEnd/>
          </a:ln>
        </p:spPr>
        <p:txBody>
          <a:bodyPr/>
          <a:lstStyle/>
          <a:p>
            <a:fld id="{10C9AFBE-3F89-4B83-86B9-9498207B5667}" type="slidenum">
              <a:rPr lang="zh-CN" altLang="en-US">
                <a:latin typeface="Arial" charset="0"/>
              </a:rPr>
              <a:pPr/>
              <a:t>26</a:t>
            </a:fld>
            <a:endParaRPr lang="zh-CN"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p:spPr>
      </p:sp>
      <p:sp>
        <p:nvSpPr>
          <p:cNvPr id="41987"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To begin with, I’d like to talk about some issues of aging society. As we all known, the problem of aging society has concerned more and more people. The first figure shows how fast the senior population increased in UK and USA over the last ten years.</a:t>
            </a:r>
          </a:p>
          <a:p>
            <a:pPr algn="just" eaLnBrk="1" hangingPunct="1">
              <a:spcBef>
                <a:spcPct val="0"/>
              </a:spcBef>
            </a:pPr>
            <a:r>
              <a:rPr lang="en-US" altLang="zh-CN" smtClean="0">
                <a:ea typeface="宋体" pitchFamily="2" charset="-122"/>
              </a:rPr>
              <a:t>Senior citizens are obviously requiring more medical care than the rest of the population. As you can see on the second graph, this increase had a direct impact in healthcare cost. As a result </a:t>
            </a:r>
            <a:r>
              <a:rPr lang="en-US" altLang="zh-CN" smtClean="0">
                <a:latin typeface="宋体" pitchFamily="2" charset="-122"/>
                <a:ea typeface="宋体" pitchFamily="2" charset="-122"/>
              </a:rPr>
              <a:t>the healthcare system has become a national challenge</a:t>
            </a:r>
            <a:r>
              <a:rPr lang="en-US" altLang="zh-CN" smtClean="0">
                <a:ea typeface="宋体" pitchFamily="2" charset="-122"/>
              </a:rPr>
              <a:t>. </a:t>
            </a:r>
          </a:p>
        </p:txBody>
      </p:sp>
      <p:sp>
        <p:nvSpPr>
          <p:cNvPr id="41988" name="灯片编号占位符 3"/>
          <p:cNvSpPr>
            <a:spLocks noGrp="1"/>
          </p:cNvSpPr>
          <p:nvPr>
            <p:ph type="sldNum" sz="quarter" idx="5"/>
          </p:nvPr>
        </p:nvSpPr>
        <p:spPr bwMode="auto">
          <a:noFill/>
          <a:ln>
            <a:miter lim="800000"/>
            <a:headEnd/>
            <a:tailEnd/>
          </a:ln>
        </p:spPr>
        <p:txBody>
          <a:bodyPr/>
          <a:lstStyle/>
          <a:p>
            <a:fld id="{5AE3316B-38ED-40A7-A673-8966B321D22D}" type="slidenum">
              <a:rPr lang="zh-CN" altLang="en-US">
                <a:latin typeface="Arial" charset="0"/>
              </a:rPr>
              <a:pPr/>
              <a:t>3</a:t>
            </a:fld>
            <a:endParaRPr lang="zh-CN"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a:lstStyle/>
          <a:p>
            <a:pPr algn="just" eaLnBrk="1" hangingPunct="1">
              <a:spcBef>
                <a:spcPct val="0"/>
              </a:spcBef>
            </a:pPr>
            <a:r>
              <a:rPr lang="en-US" altLang="zh-CN" smtClean="0">
                <a:ea typeface="宋体" pitchFamily="2" charset="-122"/>
              </a:rPr>
              <a:t>Well, recent research approves that pervasive healthcare has the potential to reduce long-term  healthcare expenses and improve quality of healthcare services, it also supports the desire for independent living and at-home care.</a:t>
            </a:r>
          </a:p>
          <a:p>
            <a:pPr algn="just" eaLnBrk="1" hangingPunct="1">
              <a:spcBef>
                <a:spcPct val="0"/>
              </a:spcBef>
            </a:pPr>
            <a:r>
              <a:rPr lang="en-US" altLang="zh-CN" dirty="0" smtClean="0">
                <a:ea typeface="宋体" pitchFamily="2" charset="-122"/>
              </a:rPr>
              <a:t>So what is pervasive healthcare?</a:t>
            </a:r>
          </a:p>
          <a:p>
            <a:pPr algn="just" eaLnBrk="1" hangingPunct="1">
              <a:spcBef>
                <a:spcPct val="0"/>
              </a:spcBef>
            </a:pPr>
            <a:r>
              <a:rPr lang="en-US" altLang="zh-CN" dirty="0" smtClean="0">
                <a:latin typeface="宋体" pitchFamily="2" charset="-122"/>
                <a:ea typeface="宋体" pitchFamily="2" charset="-122"/>
              </a:rPr>
              <a:t>The notion of pervasive healthcare presents us with a major shift from the traditional clinical setting to a home-centered setting. The development of wireless sensor networks and web technologies can improve communication among patients and healthcare givers. It enables the delivery of accurate medical information anytime anywhere.</a:t>
            </a:r>
            <a:endParaRPr lang="en-US" altLang="zh-CN" dirty="0" smtClean="0">
              <a:ea typeface="宋体" pitchFamily="2" charset="-122"/>
            </a:endParaRPr>
          </a:p>
        </p:txBody>
      </p:sp>
      <p:sp>
        <p:nvSpPr>
          <p:cNvPr id="43012" name="灯片编号占位符 3"/>
          <p:cNvSpPr>
            <a:spLocks noGrp="1"/>
          </p:cNvSpPr>
          <p:nvPr>
            <p:ph type="sldNum" sz="quarter" idx="5"/>
          </p:nvPr>
        </p:nvSpPr>
        <p:spPr bwMode="auto">
          <a:noFill/>
          <a:ln>
            <a:miter lim="800000"/>
            <a:headEnd/>
            <a:tailEnd/>
          </a:ln>
        </p:spPr>
        <p:txBody>
          <a:bodyPr/>
          <a:lstStyle/>
          <a:p>
            <a:fld id="{4589F87C-0A1D-4081-8627-CC592166435E}" type="slidenum">
              <a:rPr lang="zh-CN" altLang="en-US">
                <a:latin typeface="Arial" charset="0"/>
              </a:rPr>
              <a:pPr/>
              <a:t>4</a:t>
            </a:fld>
            <a:endParaRPr lang="zh-CN"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a:lstStyle/>
          <a:p>
            <a:r>
              <a:rPr lang="en-US" altLang="zh-CN" sz="1200" kern="1200" baseline="0" dirty="0" smtClean="0">
                <a:solidFill>
                  <a:schemeClr val="tx1"/>
                </a:solidFill>
                <a:latin typeface="+mn-lt"/>
                <a:ea typeface="MS PGothic" pitchFamily="34" charset="-128"/>
                <a:cs typeface="+mn-cs"/>
              </a:rPr>
              <a:t>There are a number of research projects related to pervasive healthcare and context modeling.</a:t>
            </a:r>
          </a:p>
          <a:p>
            <a:r>
              <a:rPr lang="en-US" altLang="zh-CN" sz="1200" kern="1200" baseline="0" dirty="0" smtClean="0">
                <a:solidFill>
                  <a:schemeClr val="tx1"/>
                </a:solidFill>
                <a:latin typeface="+mn-lt"/>
                <a:ea typeface="MS PGothic" pitchFamily="34" charset="-128"/>
                <a:cs typeface="+mn-cs"/>
              </a:rPr>
              <a:t>For example, </a:t>
            </a:r>
            <a:r>
              <a:rPr lang="en-US" altLang="zh-CN" sz="1200" kern="1200" baseline="0" dirty="0" err="1" smtClean="0">
                <a:solidFill>
                  <a:schemeClr val="tx1"/>
                </a:solidFill>
                <a:latin typeface="+mn-lt"/>
                <a:ea typeface="MS PGothic" pitchFamily="34" charset="-128"/>
                <a:cs typeface="+mn-cs"/>
              </a:rPr>
              <a:t>CodeBlue</a:t>
            </a:r>
            <a:r>
              <a:rPr lang="en-US" altLang="zh-CN" sz="1200" kern="1200" baseline="0" dirty="0" smtClean="0">
                <a:solidFill>
                  <a:schemeClr val="tx1"/>
                </a:solidFill>
                <a:latin typeface="+mn-lt"/>
                <a:ea typeface="MS PGothic" pitchFamily="34" charset="-128"/>
                <a:cs typeface="+mn-cs"/>
              </a:rPr>
              <a:t> from Harvard Sensor Network Lab, they </a:t>
            </a:r>
            <a:r>
              <a:rPr lang="en-US" altLang="zh-CN" sz="1200" b="0" i="0" kern="1200" dirty="0" err="1" smtClean="0">
                <a:solidFill>
                  <a:schemeClr val="tx1"/>
                </a:solidFill>
                <a:latin typeface="+mn-lt"/>
                <a:ea typeface="MS PGothic" pitchFamily="34" charset="-128"/>
                <a:cs typeface="+mn-cs"/>
              </a:rPr>
              <a:t>explor</a:t>
            </a:r>
            <a:r>
              <a:rPr lang="en-US" altLang="zh-CN" sz="1200" b="0" i="0" kern="1200" dirty="0" smtClean="0">
                <a:solidFill>
                  <a:schemeClr val="tx1"/>
                </a:solidFill>
                <a:latin typeface="+mn-lt"/>
                <a:ea typeface="MS PGothic" pitchFamily="34" charset="-128"/>
                <a:cs typeface="+mn-cs"/>
              </a:rPr>
              <a:t> applications of wireless sensor network technology for medical care. </a:t>
            </a:r>
            <a:r>
              <a:rPr lang="en-US" altLang="zh-CN" sz="1200" b="0" i="0" kern="1200" dirty="0" err="1" smtClean="0">
                <a:solidFill>
                  <a:schemeClr val="tx1"/>
                </a:solidFill>
                <a:latin typeface="+mn-lt"/>
                <a:ea typeface="MS PGothic" pitchFamily="34" charset="-128"/>
                <a:cs typeface="+mn-cs"/>
              </a:rPr>
              <a:t>PlaceLab</a:t>
            </a:r>
            <a:r>
              <a:rPr lang="en-US" altLang="zh-CN" sz="1200" b="0" i="0" kern="1200" baseline="0" dirty="0" smtClean="0">
                <a:solidFill>
                  <a:schemeClr val="tx1"/>
                </a:solidFill>
                <a:latin typeface="+mn-lt"/>
                <a:ea typeface="MS PGothic" pitchFamily="34" charset="-128"/>
                <a:cs typeface="+mn-cs"/>
              </a:rPr>
              <a:t> from MIT, they </a:t>
            </a:r>
            <a:r>
              <a:rPr lang="en-US" altLang="zh-CN" sz="1200" b="0" i="0" kern="1200" dirty="0" smtClean="0">
                <a:solidFill>
                  <a:schemeClr val="tx1"/>
                </a:solidFill>
                <a:latin typeface="+mn-lt"/>
                <a:ea typeface="MS PGothic" pitchFamily="34" charset="-128"/>
                <a:cs typeface="+mn-cs"/>
              </a:rPr>
              <a:t>build real living environments - "living labs" – which are used to study technology and design strategies in context. SAPHE</a:t>
            </a:r>
            <a:r>
              <a:rPr lang="en-US" altLang="zh-CN" sz="1200" b="0" i="0" kern="1200" baseline="0" dirty="0" smtClean="0">
                <a:solidFill>
                  <a:schemeClr val="tx1"/>
                </a:solidFill>
                <a:latin typeface="+mn-lt"/>
                <a:ea typeface="MS PGothic" pitchFamily="34" charset="-128"/>
                <a:cs typeface="+mn-cs"/>
              </a:rPr>
              <a:t> from Philips Research Cambridge, they provide a pervasive health and social care solution that is optimized for the aging population and patients with long term conditions.</a:t>
            </a:r>
            <a:endParaRPr lang="en-US" altLang="zh-CN" sz="1200" kern="1200" baseline="0" dirty="0" smtClean="0">
              <a:solidFill>
                <a:schemeClr val="tx1"/>
              </a:solidFill>
              <a:latin typeface="+mn-lt"/>
              <a:ea typeface="MS PGothic" pitchFamily="34" charset="-128"/>
              <a:cs typeface="+mn-cs"/>
            </a:endParaRPr>
          </a:p>
          <a:p>
            <a:r>
              <a:rPr lang="en-US" altLang="zh-CN" sz="1200" kern="1200" baseline="0" dirty="0" smtClean="0">
                <a:solidFill>
                  <a:schemeClr val="tx1"/>
                </a:solidFill>
                <a:latin typeface="+mn-lt"/>
                <a:ea typeface="MS PGothic" pitchFamily="34" charset="-128"/>
                <a:cs typeface="+mn-cs"/>
              </a:rPr>
              <a:t>We are aware of the fact that research efforts are converging toward the combination of statistical reasoning</a:t>
            </a:r>
          </a:p>
          <a:p>
            <a:r>
              <a:rPr lang="en-US" altLang="zh-CN" sz="1200" kern="1200" baseline="0" dirty="0" smtClean="0">
                <a:solidFill>
                  <a:schemeClr val="tx1"/>
                </a:solidFill>
                <a:latin typeface="+mn-lt"/>
                <a:ea typeface="MS PGothic" pitchFamily="34" charset="-128"/>
                <a:cs typeface="+mn-cs"/>
              </a:rPr>
              <a:t>and ontology-based knowledge based representation, many approaches have been proposed focusing</a:t>
            </a:r>
          </a:p>
          <a:p>
            <a:r>
              <a:rPr lang="en-US" altLang="zh-CN" sz="1200" kern="1200" baseline="0" dirty="0" smtClean="0">
                <a:solidFill>
                  <a:schemeClr val="tx1"/>
                </a:solidFill>
                <a:latin typeface="+mn-lt"/>
                <a:ea typeface="MS PGothic" pitchFamily="34" charset="-128"/>
                <a:cs typeface="+mn-cs"/>
              </a:rPr>
              <a:t>on using semantic web languages with ontology and rules to build reasoning system. Our approach is similar to what we would obtain by using ontology, with difference that fuzzy-based reasoning is more expressive, flexible and efficient in computation, since we allow rules to be editable by user with natural language rather than fixed machine understandable rules also our reasoning engine works o-line on the client handling rules loaded from server and raw data collected from WSN in real-time.</a:t>
            </a:r>
            <a:endParaRPr lang="en-US" altLang="zh-CN" dirty="0" smtClean="0">
              <a:ea typeface="宋体" pitchFamily="2" charset="-122"/>
            </a:endParaRPr>
          </a:p>
        </p:txBody>
      </p:sp>
      <p:sp>
        <p:nvSpPr>
          <p:cNvPr id="43012" name="灯片编号占位符 3"/>
          <p:cNvSpPr>
            <a:spLocks noGrp="1"/>
          </p:cNvSpPr>
          <p:nvPr>
            <p:ph type="sldNum" sz="quarter" idx="5"/>
          </p:nvPr>
        </p:nvSpPr>
        <p:spPr bwMode="auto">
          <a:noFill/>
          <a:ln>
            <a:miter lim="800000"/>
            <a:headEnd/>
            <a:tailEnd/>
          </a:ln>
        </p:spPr>
        <p:txBody>
          <a:bodyPr/>
          <a:lstStyle/>
          <a:p>
            <a:fld id="{4589F87C-0A1D-4081-8627-CC592166435E}" type="slidenum">
              <a:rPr lang="zh-CN" altLang="en-US">
                <a:latin typeface="Arial" charset="0"/>
              </a:rPr>
              <a:pPr/>
              <a:t>5</a:t>
            </a:fld>
            <a:endParaRPr lang="zh-CN"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p:spPr>
      </p:sp>
      <p:sp>
        <p:nvSpPr>
          <p:cNvPr id="44035" name="备注占位符 2"/>
          <p:cNvSpPr>
            <a:spLocks noGrp="1"/>
          </p:cNvSpPr>
          <p:nvPr>
            <p:ph type="body" idx="1"/>
          </p:nvPr>
        </p:nvSpPr>
        <p:spPr bwMode="auto">
          <a:noFill/>
        </p:spPr>
        <p:txBody>
          <a:bodyPr/>
          <a:lstStyle/>
          <a:p>
            <a:pPr algn="just" eaLnBrk="1" hangingPunct="1">
              <a:spcBef>
                <a:spcPct val="0"/>
              </a:spcBef>
            </a:pPr>
            <a:r>
              <a:rPr lang="en-US" altLang="zh-CN" sz="1800" smtClean="0">
                <a:latin typeface="宋体" pitchFamily="2" charset="-122"/>
                <a:ea typeface="宋体" pitchFamily="2" charset="-122"/>
              </a:rPr>
              <a:t>The CARA system is design to provide a real-time intelligent at-home pervasive healthcare solution. </a:t>
            </a:r>
            <a:endParaRPr lang="en-US" altLang="zh-CN" sz="1800" smtClean="0">
              <a:ea typeface="宋体" pitchFamily="2" charset="-122"/>
            </a:endParaRPr>
          </a:p>
          <a:p>
            <a:pPr algn="just" eaLnBrk="1" hangingPunct="1">
              <a:spcBef>
                <a:spcPct val="0"/>
              </a:spcBef>
            </a:pPr>
            <a:r>
              <a:rPr lang="en-US" altLang="zh-CN" sz="1800" smtClean="0">
                <a:ea typeface="宋体" pitchFamily="2" charset="-122"/>
              </a:rPr>
              <a:t>The universal access makes the internet an ideal tool for remote monitoring applications. While in traditional web applications, there is a limit to the interactivity that can be added to a single page. To improve it, our approach is to develop the CARA system as a Rich Internet Application which </a:t>
            </a:r>
            <a:r>
              <a:rPr lang="en-US" altLang="zh-CN" sz="1800" smtClean="0">
                <a:latin typeface="宋体" pitchFamily="2" charset="-122"/>
                <a:ea typeface="宋体" pitchFamily="2" charset="-122"/>
              </a:rPr>
              <a:t>allows the real-time user interaction. </a:t>
            </a:r>
            <a:r>
              <a:rPr lang="en-US" altLang="zh-CN" sz="1800" smtClean="0">
                <a:ea typeface="宋体" pitchFamily="2" charset="-122"/>
              </a:rPr>
              <a:t>The system is implemented in Adobe Flash</a:t>
            </a:r>
            <a:r>
              <a:rPr lang="en-US" altLang="zh-CN" sz="1800" smtClean="0">
                <a:latin typeface="宋体" pitchFamily="2" charset="-122"/>
                <a:ea typeface="宋体" pitchFamily="2" charset="-122"/>
              </a:rPr>
              <a:t>, the only tool required for running it is a web browser with the Flash plug-in installed which means the real-time </a:t>
            </a:r>
            <a:r>
              <a:rPr lang="en-US" altLang="zh-CN" sz="1800" smtClean="0">
                <a:ea typeface="宋体" pitchFamily="2" charset="-122"/>
              </a:rPr>
              <a:t>remote monitoring is possible from any </a:t>
            </a:r>
            <a:r>
              <a:rPr lang="en-US" altLang="zh-CN" smtClean="0">
                <a:ea typeface="宋体" pitchFamily="2" charset="-122"/>
              </a:rPr>
              <a:t>computer or suitable smart devices.</a:t>
            </a:r>
          </a:p>
        </p:txBody>
      </p:sp>
      <p:sp>
        <p:nvSpPr>
          <p:cNvPr id="44036" name="灯片编号占位符 3"/>
          <p:cNvSpPr>
            <a:spLocks noGrp="1"/>
          </p:cNvSpPr>
          <p:nvPr>
            <p:ph type="sldNum" sz="quarter" idx="5"/>
          </p:nvPr>
        </p:nvSpPr>
        <p:spPr bwMode="auto">
          <a:noFill/>
          <a:ln>
            <a:miter lim="800000"/>
            <a:headEnd/>
            <a:tailEnd/>
          </a:ln>
        </p:spPr>
        <p:txBody>
          <a:bodyPr/>
          <a:lstStyle/>
          <a:p>
            <a:fld id="{C8784B20-158E-4CDB-A9CE-E8FDF47E1B14}" type="slidenum">
              <a:rPr lang="zh-CN" altLang="en-US">
                <a:latin typeface="Arial" charset="0"/>
              </a:rPr>
              <a:pPr/>
              <a:t>6</a:t>
            </a:fld>
            <a:endParaRPr lang="zh-CN"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9" name="备注占位符 2"/>
          <p:cNvSpPr>
            <a:spLocks noGrp="1"/>
          </p:cNvSpPr>
          <p:nvPr>
            <p:ph type="body" idx="1"/>
          </p:nvPr>
        </p:nvSpPr>
        <p:spPr bwMode="auto">
          <a:noFill/>
        </p:spPr>
        <p:txBody>
          <a:bodyPr/>
          <a:lstStyle/>
          <a:p>
            <a:pPr algn="just" eaLnBrk="1" hangingPunct="1">
              <a:spcBef>
                <a:spcPct val="0"/>
              </a:spcBef>
            </a:pPr>
            <a:r>
              <a:rPr lang="en-US" altLang="zh-CN" sz="1100" smtClean="0">
                <a:ea typeface="宋体" pitchFamily="2" charset="-122"/>
              </a:rPr>
              <a:t>Basically, there are four main components in the CARA system:</a:t>
            </a:r>
          </a:p>
          <a:p>
            <a:pPr algn="just" eaLnBrk="1" hangingPunct="1">
              <a:spcBef>
                <a:spcPct val="0"/>
              </a:spcBef>
            </a:pPr>
            <a:r>
              <a:rPr lang="en-US" altLang="zh-CN" sz="1100" smtClean="0">
                <a:ea typeface="宋体" pitchFamily="2" charset="-122"/>
              </a:rPr>
              <a:t>1. Wireless Sensor Network.</a:t>
            </a:r>
            <a:endParaRPr lang="zh-CN" altLang="zh-CN" sz="1100" smtClean="0">
              <a:ea typeface="宋体" pitchFamily="2" charset="-122"/>
            </a:endParaRPr>
          </a:p>
          <a:p>
            <a:pPr algn="just" eaLnBrk="1" hangingPunct="1">
              <a:spcBef>
                <a:spcPct val="0"/>
              </a:spcBef>
            </a:pPr>
            <a:r>
              <a:rPr lang="en-US" altLang="zh-CN" sz="1100" smtClean="0">
                <a:ea typeface="宋体" pitchFamily="2" charset="-122"/>
              </a:rPr>
              <a:t>As a key component of the system, WSN consist of BAN and environmental sensors. The body area network includes wearable wireless sensors such as the ECG, Oximeter, temperature, accelerometer and gyroscope sensors. Environmental sensors are virtually deployed in field to monitor the change of home environment.</a:t>
            </a:r>
            <a:endParaRPr lang="zh-CN" altLang="zh-CN" sz="1100" smtClean="0">
              <a:ea typeface="宋体" pitchFamily="2" charset="-122"/>
            </a:endParaRPr>
          </a:p>
          <a:p>
            <a:pPr algn="just" eaLnBrk="1" hangingPunct="1">
              <a:spcBef>
                <a:spcPct val="0"/>
              </a:spcBef>
            </a:pPr>
            <a:r>
              <a:rPr lang="en-US" altLang="zh-CN" sz="1100" smtClean="0">
                <a:ea typeface="宋体" pitchFamily="2" charset="-122"/>
              </a:rPr>
              <a:t>2. Remote Monitoring System.</a:t>
            </a:r>
            <a:endParaRPr lang="zh-CN" altLang="zh-CN" sz="1100" smtClean="0">
              <a:ea typeface="宋体" pitchFamily="2" charset="-122"/>
            </a:endParaRPr>
          </a:p>
          <a:p>
            <a:pPr algn="just" eaLnBrk="1" hangingPunct="1">
              <a:spcBef>
                <a:spcPct val="0"/>
              </a:spcBef>
            </a:pPr>
            <a:r>
              <a:rPr lang="en-US" altLang="zh-CN" sz="1100" smtClean="0">
                <a:ea typeface="宋体" pitchFamily="2" charset="-122"/>
              </a:rPr>
              <a:t>It is responsible for remotely controlling the wireless sensor network and continuously monitoring the vital signs of the patient and home environment. A web camera is integrated to this system for interaction between the patient and the caregiver.</a:t>
            </a:r>
            <a:endParaRPr lang="zh-CN" altLang="zh-CN" sz="1100" smtClean="0">
              <a:ea typeface="宋体" pitchFamily="2" charset="-122"/>
            </a:endParaRPr>
          </a:p>
          <a:p>
            <a:pPr algn="just" eaLnBrk="1" hangingPunct="1">
              <a:spcBef>
                <a:spcPct val="0"/>
              </a:spcBef>
            </a:pPr>
            <a:r>
              <a:rPr lang="en-US" altLang="zh-CN" sz="1100" smtClean="0">
                <a:ea typeface="宋体" pitchFamily="2" charset="-122"/>
              </a:rPr>
              <a:t>3. Data Review System.</a:t>
            </a:r>
            <a:endParaRPr lang="zh-CN" altLang="zh-CN" sz="1100" smtClean="0">
              <a:ea typeface="宋体" pitchFamily="2" charset="-122"/>
            </a:endParaRPr>
          </a:p>
          <a:p>
            <a:pPr algn="just" eaLnBrk="1" hangingPunct="1">
              <a:spcBef>
                <a:spcPct val="0"/>
              </a:spcBef>
            </a:pPr>
            <a:r>
              <a:rPr lang="en-US" altLang="zh-CN" sz="1100" smtClean="0">
                <a:ea typeface="宋体" pitchFamily="2" charset="-122"/>
              </a:rPr>
              <a:t>It is designed for the medical consultant to review the data previously collected from the patient in case they might be not available for real-time monitoring. It not only can present the recorded sensor data in graphic view but also allows the consultant to review the recorded video along with synchronized sensor data.</a:t>
            </a:r>
            <a:endParaRPr lang="zh-CN" altLang="zh-CN" sz="1100" smtClean="0">
              <a:ea typeface="宋体" pitchFamily="2" charset="-122"/>
            </a:endParaRPr>
          </a:p>
          <a:p>
            <a:pPr algn="just" eaLnBrk="1" hangingPunct="1">
              <a:spcBef>
                <a:spcPct val="0"/>
              </a:spcBef>
            </a:pPr>
            <a:r>
              <a:rPr lang="en-US" altLang="zh-CN" sz="1100" smtClean="0">
                <a:ea typeface="宋体" pitchFamily="2" charset="-122"/>
              </a:rPr>
              <a:t>4. Healthcare Reasoning System.</a:t>
            </a:r>
            <a:endParaRPr lang="zh-CN" altLang="zh-CN" sz="1100" smtClean="0">
              <a:ea typeface="宋体" pitchFamily="2" charset="-122"/>
            </a:endParaRPr>
          </a:p>
          <a:p>
            <a:pPr algn="just" eaLnBrk="1" hangingPunct="1">
              <a:spcBef>
                <a:spcPct val="0"/>
              </a:spcBef>
            </a:pPr>
            <a:r>
              <a:rPr lang="en-US" altLang="zh-CN" sz="1100" smtClean="0">
                <a:ea typeface="宋体" pitchFamily="2" charset="-122"/>
              </a:rPr>
              <a:t>It’s a fuzzy-based context modeling framework implemented in .Net. It applies medical rules to the real-time data received from WSN to keep tracking the current status of the patient and to predict the possible emergency. I’m gonna talk about it in detail later.</a:t>
            </a:r>
            <a:endParaRPr lang="zh-CN" altLang="zh-CN" sz="1100" smtClean="0">
              <a:ea typeface="宋体" pitchFamily="2" charset="-122"/>
            </a:endParaRPr>
          </a:p>
        </p:txBody>
      </p:sp>
      <p:sp>
        <p:nvSpPr>
          <p:cNvPr id="45060" name="灯片编号占位符 3"/>
          <p:cNvSpPr>
            <a:spLocks noGrp="1"/>
          </p:cNvSpPr>
          <p:nvPr>
            <p:ph type="sldNum" sz="quarter" idx="5"/>
          </p:nvPr>
        </p:nvSpPr>
        <p:spPr bwMode="auto">
          <a:noFill/>
          <a:ln>
            <a:miter lim="800000"/>
            <a:headEnd/>
            <a:tailEnd/>
          </a:ln>
        </p:spPr>
        <p:txBody>
          <a:bodyPr/>
          <a:lstStyle/>
          <a:p>
            <a:fld id="{60F47E9E-726E-43C2-BE20-B6BDBCEE9FD1}" type="slidenum">
              <a:rPr lang="zh-CN" altLang="en-US">
                <a:latin typeface="Arial" charset="0"/>
              </a:rPr>
              <a:pPr/>
              <a:t>7</a:t>
            </a:fld>
            <a:endParaRPr lang="zh-CN"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a:lstStyle/>
          <a:p>
            <a:pPr algn="just" eaLnBrk="1" hangingPunct="1">
              <a:spcBef>
                <a:spcPct val="0"/>
              </a:spcBef>
            </a:pPr>
            <a:r>
              <a:rPr lang="en-US" altLang="zh-CN" sz="1100" smtClean="0">
                <a:ea typeface="宋体" pitchFamily="2" charset="-122"/>
              </a:rPr>
              <a:t>This is the architecture of the CARA system. As you can see here. The patient’s vital signs are monitored by different kinds of sensors within the body area network and home environment is under monitoring as well. All measurement data are transmitted to home gateway through a wireless connection e.g. Bluetooth. In the meantime, the fuzzy-based rule engine load individual rules from the server and provide intelligent reasoning functions.</a:t>
            </a:r>
          </a:p>
          <a:p>
            <a:pPr algn="just" eaLnBrk="1" hangingPunct="1">
              <a:spcBef>
                <a:spcPct val="0"/>
              </a:spcBef>
            </a:pPr>
            <a:r>
              <a:rPr lang="en-US" altLang="zh-CN" sz="1100" smtClean="0">
                <a:ea typeface="宋体" pitchFamily="2" charset="-122"/>
              </a:rPr>
              <a:t>A problem with all wearable wireless sensors is the noise of signals, and this often results in data errors. Our solution is to integrate a Face-Time function into the system so that the caregiver can distinguish bad readings from significant readings. </a:t>
            </a:r>
          </a:p>
        </p:txBody>
      </p:sp>
      <p:sp>
        <p:nvSpPr>
          <p:cNvPr id="46084" name="灯片编号占位符 3"/>
          <p:cNvSpPr>
            <a:spLocks noGrp="1"/>
          </p:cNvSpPr>
          <p:nvPr>
            <p:ph type="sldNum" sz="quarter" idx="5"/>
          </p:nvPr>
        </p:nvSpPr>
        <p:spPr bwMode="auto">
          <a:noFill/>
          <a:ln>
            <a:miter lim="800000"/>
            <a:headEnd/>
            <a:tailEnd/>
          </a:ln>
        </p:spPr>
        <p:txBody>
          <a:bodyPr/>
          <a:lstStyle/>
          <a:p>
            <a:fld id="{63F223D8-62B5-4FB5-9D4C-A5505394E9ED}" type="slidenum">
              <a:rPr lang="zh-CN" altLang="en-US">
                <a:latin typeface="Arial" charset="0"/>
              </a:rPr>
              <a:pPr/>
              <a:t>8</a:t>
            </a:fld>
            <a:endParaRPr lang="zh-CN"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r>
              <a:rPr lang="en-US" altLang="zh-CN" smtClean="0">
                <a:ea typeface="宋体" pitchFamily="2" charset="-122"/>
              </a:rPr>
              <a:t>Now let’s have a look at the reasoning engine in CARA system.</a:t>
            </a:r>
          </a:p>
          <a:p>
            <a:r>
              <a:rPr lang="en-US" altLang="zh-CN" smtClean="0">
                <a:ea typeface="宋体" pitchFamily="2" charset="-122"/>
              </a:rPr>
              <a:t>Here is the overview flow chart of our fuzzy-based reasoning system. The reason why we choose fuzzy logic is because it provides a simple way to get a definite conclusion based on ambiguous, noisy, or missing input information. It is another approach to build reasoning system similarly like the ontology which is mostly used in knowledge based decision make systems.</a:t>
            </a:r>
          </a:p>
          <a:p>
            <a:r>
              <a:rPr lang="en-US" altLang="zh-CN" smtClean="0">
                <a:ea typeface="宋体" pitchFamily="2" charset="-122"/>
              </a:rPr>
              <a:t>So basically it collects sensor data and map them into fuzzy sets based on context knowledge. Then it applies fuzzy rules to the fuzzy input sets and generates fuzzy output sets. The final result is extracted from the output sets and stored in decision database.</a:t>
            </a:r>
            <a:endParaRPr lang="zh-CN" altLang="en-US" smtClean="0">
              <a:ea typeface="宋体" pitchFamily="2" charset="-122"/>
            </a:endParaRPr>
          </a:p>
        </p:txBody>
      </p:sp>
      <p:sp>
        <p:nvSpPr>
          <p:cNvPr id="47108" name="灯片编号占位符 3"/>
          <p:cNvSpPr>
            <a:spLocks noGrp="1"/>
          </p:cNvSpPr>
          <p:nvPr>
            <p:ph type="sldNum" sz="quarter" idx="5"/>
          </p:nvPr>
        </p:nvSpPr>
        <p:spPr bwMode="auto">
          <a:noFill/>
          <a:ln>
            <a:miter lim="800000"/>
            <a:headEnd/>
            <a:tailEnd/>
          </a:ln>
        </p:spPr>
        <p:txBody>
          <a:bodyPr/>
          <a:lstStyle/>
          <a:p>
            <a:fld id="{3A94C79A-71E8-46B9-B463-767F3988F203}" type="slidenum">
              <a:rPr lang="zh-CN" altLang="en-US">
                <a:latin typeface="Arial" charset="0"/>
              </a:rPr>
              <a:pPr/>
              <a:t>9</a:t>
            </a:fld>
            <a:endParaRPr lang="zh-CN"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4.png"/>
          <p:cNvPicPr>
            <a:picLocks noChangeAspect="1"/>
          </p:cNvPicPr>
          <p:nvPr userDrawn="1"/>
        </p:nvPicPr>
        <p:blipFill>
          <a:blip r:embed="rId2" cstate="print"/>
          <a:srcRect/>
          <a:stretch>
            <a:fillRect/>
          </a:stretch>
        </p:blipFill>
        <p:spPr bwMode="auto">
          <a:xfrm>
            <a:off x="0" y="981075"/>
            <a:ext cx="9144000" cy="5389563"/>
          </a:xfrm>
          <a:prstGeom prst="rect">
            <a:avLst/>
          </a:prstGeom>
          <a:noFill/>
          <a:ln w="9525">
            <a:noFill/>
            <a:miter lim="800000"/>
            <a:headEnd/>
            <a:tailEnd/>
          </a:ln>
        </p:spPr>
      </p:pic>
      <p:sp>
        <p:nvSpPr>
          <p:cNvPr id="5" name="Freeform 107"/>
          <p:cNvSpPr>
            <a:spLocks/>
          </p:cNvSpPr>
          <p:nvPr userDrawn="1"/>
        </p:nvSpPr>
        <p:spPr bwMode="ltGray">
          <a:xfrm>
            <a:off x="0" y="1792288"/>
            <a:ext cx="9097963" cy="341312"/>
          </a:xfrm>
          <a:custGeom>
            <a:avLst/>
            <a:gdLst>
              <a:gd name="T0" fmla="*/ 0 w 5731"/>
              <a:gd name="T1" fmla="*/ 0 h 808"/>
              <a:gd name="T2" fmla="*/ 19 w 5731"/>
              <a:gd name="T3" fmla="*/ 279 h 808"/>
              <a:gd name="T4" fmla="*/ 1824 w 5731"/>
              <a:gd name="T5" fmla="*/ 739 h 808"/>
              <a:gd name="T6" fmla="*/ 3946 w 5731"/>
              <a:gd name="T7" fmla="*/ 695 h 808"/>
              <a:gd name="T8" fmla="*/ 5731 w 5731"/>
              <a:gd name="T9" fmla="*/ 297 h 808"/>
              <a:gd name="T10" fmla="*/ 5722 w 5731"/>
              <a:gd name="T11" fmla="*/ 153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a:defRPr/>
            </a:pPr>
            <a:endParaRPr lang="zh-CN" altLang="en-US">
              <a:latin typeface="Arial" pitchFamily="34" charset="0"/>
            </a:endParaRPr>
          </a:p>
        </p:txBody>
      </p:sp>
      <p:grpSp>
        <p:nvGrpSpPr>
          <p:cNvPr id="6" name="Group 89"/>
          <p:cNvGrpSpPr>
            <a:grpSpLocks/>
          </p:cNvGrpSpPr>
          <p:nvPr userDrawn="1"/>
        </p:nvGrpSpPr>
        <p:grpSpPr bwMode="auto">
          <a:xfrm>
            <a:off x="0" y="1"/>
            <a:ext cx="9144001" cy="2089150"/>
            <a:chOff x="0" y="0"/>
            <a:chExt cx="5760" cy="1316"/>
          </a:xfrm>
          <a:gradFill>
            <a:gsLst>
              <a:gs pos="0">
                <a:schemeClr val="accent1"/>
              </a:gs>
              <a:gs pos="100000">
                <a:schemeClr val="bg1">
                  <a:gamma/>
                  <a:tint val="0"/>
                  <a:invGamma/>
                </a:schemeClr>
              </a:gs>
            </a:gsLst>
            <a:lin ang="5400000" scaled="1"/>
          </a:gradFill>
        </p:grpSpPr>
        <p:grpSp>
          <p:nvGrpSpPr>
            <p:cNvPr id="7" name="Group 90"/>
            <p:cNvGrpSpPr>
              <a:grpSpLocks/>
            </p:cNvGrpSpPr>
            <p:nvPr/>
          </p:nvGrpSpPr>
          <p:grpSpPr bwMode="auto">
            <a:xfrm flipV="1">
              <a:off x="18" y="0"/>
              <a:ext cx="5742" cy="1128"/>
              <a:chOff x="0" y="2640"/>
              <a:chExt cx="5760" cy="1680"/>
            </a:xfrm>
            <a:grpFill/>
          </p:grpSpPr>
          <p:sp>
            <p:nvSpPr>
              <p:cNvPr id="9" name="Rectangle 91"/>
              <p:cNvSpPr>
                <a:spLocks noChangeArrowheads="1"/>
              </p:cNvSpPr>
              <p:nvPr/>
            </p:nvSpPr>
            <p:spPr bwMode="ltGray">
              <a:xfrm>
                <a:off x="0" y="2640"/>
                <a:ext cx="5760" cy="1680"/>
              </a:xfrm>
              <a:prstGeom prst="rect">
                <a:avLst/>
              </a:prstGeom>
              <a:grpFill/>
              <a:ln w="9525">
                <a:noFill/>
                <a:miter lim="800000"/>
                <a:headEnd/>
                <a:tailEnd/>
              </a:ln>
              <a:effectLst/>
            </p:spPr>
            <p:txBody>
              <a:bodyPr wrap="none" anchor="ctr"/>
              <a:lstStyle/>
              <a:p>
                <a:pPr>
                  <a:defRPr/>
                </a:pPr>
                <a:endParaRPr lang="zh-CN" altLang="en-US">
                  <a:ea typeface="+mn-ea"/>
                </a:endParaRPr>
              </a:p>
            </p:txBody>
          </p:sp>
          <p:sp>
            <p:nvSpPr>
              <p:cNvPr id="10" name="Rectangle 92"/>
              <p:cNvSpPr>
                <a:spLocks noChangeArrowheads="1"/>
              </p:cNvSpPr>
              <p:nvPr/>
            </p:nvSpPr>
            <p:spPr bwMode="ltGray">
              <a:xfrm>
                <a:off x="0" y="2640"/>
                <a:ext cx="5760" cy="96"/>
              </a:xfrm>
              <a:prstGeom prst="rect">
                <a:avLst/>
              </a:prstGeom>
              <a:grpFill/>
              <a:ln w="9525">
                <a:noFill/>
                <a:miter lim="800000"/>
                <a:headEnd/>
                <a:tailEnd/>
              </a:ln>
              <a:effectLst/>
            </p:spPr>
            <p:txBody>
              <a:bodyPr wrap="none" anchor="ctr"/>
              <a:lstStyle/>
              <a:p>
                <a:pPr>
                  <a:defRPr/>
                </a:pPr>
                <a:endParaRPr lang="zh-CN" altLang="en-US">
                  <a:ea typeface="+mn-ea"/>
                </a:endParaRPr>
              </a:p>
            </p:txBody>
          </p:sp>
        </p:grpSp>
        <p:sp>
          <p:nvSpPr>
            <p:cNvPr id="8" name="Freeform 93"/>
            <p:cNvSpPr>
              <a:spLocks/>
            </p:cNvSpPr>
            <p:nvPr/>
          </p:nvSpPr>
          <p:spPr bwMode="ltGray">
            <a:xfrm>
              <a:off x="0" y="1092"/>
              <a:ext cx="5731" cy="224"/>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grpFill/>
            <a:ln w="9525">
              <a:noFill/>
              <a:round/>
              <a:headEnd/>
              <a:tailEnd/>
            </a:ln>
            <a:effectLst/>
          </p:spPr>
          <p:txBody>
            <a:bodyPr/>
            <a:lstStyle/>
            <a:p>
              <a:pPr>
                <a:defRPr/>
              </a:pPr>
              <a:endParaRPr lang="zh-CN" altLang="en-US">
                <a:ea typeface="+mn-ea"/>
              </a:endParaRPr>
            </a:p>
          </p:txBody>
        </p:sp>
      </p:grpSp>
      <p:grpSp>
        <p:nvGrpSpPr>
          <p:cNvPr id="11" name="Group 89"/>
          <p:cNvGrpSpPr>
            <a:grpSpLocks/>
          </p:cNvGrpSpPr>
          <p:nvPr userDrawn="1"/>
        </p:nvGrpSpPr>
        <p:grpSpPr bwMode="auto">
          <a:xfrm rot="10800000">
            <a:off x="-1" y="4768850"/>
            <a:ext cx="9144001" cy="2089150"/>
            <a:chOff x="0" y="0"/>
            <a:chExt cx="5760" cy="1316"/>
          </a:xfrm>
          <a:gradFill>
            <a:gsLst>
              <a:gs pos="0">
                <a:schemeClr val="accent1"/>
              </a:gs>
              <a:gs pos="100000">
                <a:schemeClr val="bg1">
                  <a:gamma/>
                  <a:tint val="0"/>
                  <a:invGamma/>
                </a:schemeClr>
              </a:gs>
            </a:gsLst>
            <a:lin ang="5400000" scaled="1"/>
          </a:gradFill>
        </p:grpSpPr>
        <p:grpSp>
          <p:nvGrpSpPr>
            <p:cNvPr id="12" name="Group 90"/>
            <p:cNvGrpSpPr>
              <a:grpSpLocks/>
            </p:cNvGrpSpPr>
            <p:nvPr/>
          </p:nvGrpSpPr>
          <p:grpSpPr bwMode="auto">
            <a:xfrm flipV="1">
              <a:off x="18" y="0"/>
              <a:ext cx="5742" cy="1128"/>
              <a:chOff x="0" y="2640"/>
              <a:chExt cx="5760" cy="1680"/>
            </a:xfrm>
            <a:grpFill/>
          </p:grpSpPr>
          <p:sp>
            <p:nvSpPr>
              <p:cNvPr id="14" name="Rectangle 91"/>
              <p:cNvSpPr>
                <a:spLocks noChangeArrowheads="1"/>
              </p:cNvSpPr>
              <p:nvPr/>
            </p:nvSpPr>
            <p:spPr bwMode="ltGray">
              <a:xfrm>
                <a:off x="0" y="2640"/>
                <a:ext cx="5760" cy="1680"/>
              </a:xfrm>
              <a:prstGeom prst="rect">
                <a:avLst/>
              </a:prstGeom>
              <a:grpFill/>
              <a:ln w="9525">
                <a:noFill/>
                <a:miter lim="800000"/>
                <a:headEnd/>
                <a:tailEnd/>
              </a:ln>
              <a:effectLst/>
            </p:spPr>
            <p:txBody>
              <a:bodyPr wrap="none" anchor="ctr"/>
              <a:lstStyle/>
              <a:p>
                <a:pPr>
                  <a:defRPr/>
                </a:pPr>
                <a:endParaRPr lang="zh-CN" altLang="en-US">
                  <a:ea typeface="+mn-ea"/>
                </a:endParaRPr>
              </a:p>
            </p:txBody>
          </p:sp>
          <p:sp>
            <p:nvSpPr>
              <p:cNvPr id="15" name="Rectangle 92"/>
              <p:cNvSpPr>
                <a:spLocks noChangeArrowheads="1"/>
              </p:cNvSpPr>
              <p:nvPr/>
            </p:nvSpPr>
            <p:spPr bwMode="ltGray">
              <a:xfrm>
                <a:off x="0" y="2640"/>
                <a:ext cx="5760" cy="96"/>
              </a:xfrm>
              <a:prstGeom prst="rect">
                <a:avLst/>
              </a:prstGeom>
              <a:grpFill/>
              <a:ln w="9525">
                <a:noFill/>
                <a:miter lim="800000"/>
                <a:headEnd/>
                <a:tailEnd/>
              </a:ln>
              <a:effectLst/>
            </p:spPr>
            <p:txBody>
              <a:bodyPr wrap="none" anchor="ctr"/>
              <a:lstStyle/>
              <a:p>
                <a:pPr>
                  <a:defRPr/>
                </a:pPr>
                <a:endParaRPr lang="zh-CN" altLang="en-US">
                  <a:ea typeface="+mn-ea"/>
                </a:endParaRPr>
              </a:p>
            </p:txBody>
          </p:sp>
        </p:grpSp>
        <p:sp>
          <p:nvSpPr>
            <p:cNvPr id="13" name="Freeform 93"/>
            <p:cNvSpPr>
              <a:spLocks/>
            </p:cNvSpPr>
            <p:nvPr/>
          </p:nvSpPr>
          <p:spPr bwMode="ltGray">
            <a:xfrm>
              <a:off x="0" y="1092"/>
              <a:ext cx="5731" cy="224"/>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grpFill/>
            <a:ln w="9525">
              <a:noFill/>
              <a:round/>
              <a:headEnd/>
              <a:tailEnd/>
            </a:ln>
            <a:effectLst/>
          </p:spPr>
          <p:txBody>
            <a:bodyPr/>
            <a:lstStyle/>
            <a:p>
              <a:pPr>
                <a:defRPr/>
              </a:pPr>
              <a:endParaRPr lang="zh-CN" altLang="en-US">
                <a:ea typeface="+mn-ea"/>
              </a:endParaRPr>
            </a:p>
          </p:txBody>
        </p:sp>
      </p:grpSp>
      <p:grpSp>
        <p:nvGrpSpPr>
          <p:cNvPr id="16" name="Group 101"/>
          <p:cNvGrpSpPr>
            <a:grpSpLocks/>
          </p:cNvGrpSpPr>
          <p:nvPr userDrawn="1"/>
        </p:nvGrpSpPr>
        <p:grpSpPr bwMode="auto">
          <a:xfrm>
            <a:off x="0" y="0"/>
            <a:ext cx="9144000" cy="6867525"/>
            <a:chOff x="0" y="0"/>
            <a:chExt cx="5760" cy="4326"/>
          </a:xfrm>
        </p:grpSpPr>
        <p:sp>
          <p:nvSpPr>
            <p:cNvPr id="17"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pPr>
                <a:defRPr/>
              </a:pPr>
              <a:endParaRPr lang="zh-CN" altLang="en-US">
                <a:latin typeface="Arial" pitchFamily="34" charset="0"/>
              </a:endParaRPr>
            </a:p>
          </p:txBody>
        </p:sp>
        <p:sp>
          <p:nvSpPr>
            <p:cNvPr id="18" name="Freeform 103"/>
            <p:cNvSpPr>
              <a:spLocks/>
            </p:cNvSpPr>
            <p:nvPr/>
          </p:nvSpPr>
          <p:spPr bwMode="white">
            <a:xfrm>
              <a:off x="3"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zh-CN" altLang="en-US">
                <a:latin typeface="Arial" pitchFamily="34" charset="0"/>
              </a:endParaRPr>
            </a:p>
          </p:txBody>
        </p:sp>
        <p:sp>
          <p:nvSpPr>
            <p:cNvPr id="19" name="Freeform 104"/>
            <p:cNvSpPr>
              <a:spLocks/>
            </p:cNvSpPr>
            <p:nvPr/>
          </p:nvSpPr>
          <p:spPr bwMode="white">
            <a:xfrm rot="-5408600">
              <a:off x="-47"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zh-CN" altLang="en-US">
                <a:latin typeface="Arial" pitchFamily="34" charset="0"/>
              </a:endParaRPr>
            </a:p>
          </p:txBody>
        </p:sp>
        <p:sp>
          <p:nvSpPr>
            <p:cNvPr id="20" name="Freeform 105"/>
            <p:cNvSpPr>
              <a:spLocks/>
            </p:cNvSpPr>
            <p:nvPr/>
          </p:nvSpPr>
          <p:spPr bwMode="white">
            <a:xfrm>
              <a:off x="5520" y="3978"/>
              <a:ext cx="240" cy="348"/>
            </a:xfrm>
            <a:custGeom>
              <a:avLst/>
              <a:gdLst>
                <a:gd name="T0" fmla="*/ 246 w 246"/>
                <a:gd name="T1" fmla="*/ 0 h 348"/>
                <a:gd name="T2" fmla="*/ 164 w 246"/>
                <a:gd name="T3" fmla="*/ 196 h 348"/>
                <a:gd name="T4" fmla="*/ 84 w 246"/>
                <a:gd name="T5" fmla="*/ 282 h 348"/>
                <a:gd name="T6" fmla="*/ 0 w 246"/>
                <a:gd name="T7" fmla="*/ 342 h 348"/>
                <a:gd name="T8" fmla="*/ 24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pPr>
                <a:defRPr/>
              </a:pPr>
              <a:endParaRPr lang="zh-CN" altLang="en-US">
                <a:latin typeface="Arial" pitchFamily="34" charset="0"/>
              </a:endParaRPr>
            </a:p>
          </p:txBody>
        </p:sp>
        <p:sp>
          <p:nvSpPr>
            <p:cNvPr id="21" name="Freeform 106"/>
            <p:cNvSpPr>
              <a:spLocks/>
            </p:cNvSpPr>
            <p:nvPr/>
          </p:nvSpPr>
          <p:spPr bwMode="white">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zh-CN" altLang="en-US">
                <a:latin typeface="Arial" pitchFamily="34" charset="0"/>
              </a:endParaRPr>
            </a:p>
          </p:txBody>
        </p:sp>
      </p:grpSp>
      <p:sp>
        <p:nvSpPr>
          <p:cNvPr id="3074" name="Rectangle 2"/>
          <p:cNvSpPr>
            <a:spLocks noGrp="1" noChangeArrowheads="1"/>
          </p:cNvSpPr>
          <p:nvPr>
            <p:ph type="ctrTitle"/>
          </p:nvPr>
        </p:nvSpPr>
        <p:spPr>
          <a:xfrm>
            <a:off x="533400" y="2286000"/>
            <a:ext cx="5181600" cy="2286000"/>
          </a:xfrm>
        </p:spPr>
        <p:txBody>
          <a:bodyPr/>
          <a:lstStyle>
            <a:lvl1pPr algn="l">
              <a:defRPr sz="4000" b="1"/>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bwMode="white">
          <a:xfrm>
            <a:off x="1600200" y="5410200"/>
            <a:ext cx="6324600" cy="533400"/>
          </a:xfrm>
          <a:prstGeom prst="rect">
            <a:avLst/>
          </a:prstGeom>
        </p:spPr>
        <p:txBody>
          <a:bodyPr/>
          <a:lstStyle>
            <a:lvl1pPr marL="0" indent="0" algn="ctr">
              <a:buFont typeface="Wingdings" pitchFamily="2" charset="2"/>
              <a:buNone/>
              <a:defRPr sz="1800" b="0">
                <a:solidFill>
                  <a:schemeClr val="tx1"/>
                </a:solidFill>
              </a:defRPr>
            </a:lvl1pPr>
          </a:lstStyle>
          <a:p>
            <a:r>
              <a:rPr lang="zh-CN" altLang="en-US" dirty="0" smtClean="0"/>
              <a:t>单击此处编辑母版副标题样式</a:t>
            </a:r>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2" name="竖排标题 1"/>
          <p:cNvSpPr>
            <a:spLocks noGrp="1"/>
          </p:cNvSpPr>
          <p:nvPr>
            <p:ph type="title" orient="vert"/>
          </p:nvPr>
        </p:nvSpPr>
        <p:spPr>
          <a:xfrm>
            <a:off x="6762750" y="980728"/>
            <a:ext cx="2152650" cy="5267672"/>
          </a:xfrm>
        </p:spPr>
        <p:txBody>
          <a:bodyPr vert="eaVert"/>
          <a:lstStyle>
            <a:lvl1pPr>
              <a:defRPr>
                <a:solidFill>
                  <a:schemeClr val="tx1"/>
                </a:solidFill>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304800" y="980728"/>
            <a:ext cx="6305550" cy="5267672"/>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CD08193F-976A-41E2-A6BF-6C43186DFB05}" type="slidenum">
              <a:rPr lang="en-US" altLang="zh-CN"/>
              <a:pPr>
                <a:defRPr/>
              </a:pPr>
              <a:t>‹#›</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表格">
    <p:spTree>
      <p:nvGrpSpPr>
        <p:cNvPr id="1" name=""/>
        <p:cNvGrpSpPr/>
        <p:nvPr/>
      </p:nvGrpSpPr>
      <p:grpSpPr>
        <a:xfrm>
          <a:off x="0" y="0"/>
          <a:ext cx="0" cy="0"/>
          <a:chOff x="0" y="0"/>
          <a:chExt cx="0" cy="0"/>
        </a:xfrm>
      </p:grpSpPr>
      <p:sp>
        <p:nvSpPr>
          <p:cNvPr id="3" name="表格占位符 2"/>
          <p:cNvSpPr>
            <a:spLocks noGrp="1"/>
          </p:cNvSpPr>
          <p:nvPr>
            <p:ph type="tbl" idx="1"/>
          </p:nvPr>
        </p:nvSpPr>
        <p:spPr>
          <a:xfrm>
            <a:off x="304800" y="1371600"/>
            <a:ext cx="8610600" cy="4876800"/>
          </a:xfrm>
          <a:prstGeom prst="rect">
            <a:avLst/>
          </a:prstGeom>
        </p:spPr>
        <p:txBody>
          <a:bodyPr/>
          <a:lstStyle>
            <a:lvl1pPr>
              <a:defRPr>
                <a:solidFill>
                  <a:schemeClr val="tx2"/>
                </a:solidFill>
              </a:defRPr>
            </a:lvl1pPr>
          </a:lstStyle>
          <a:p>
            <a:pPr lvl="0"/>
            <a:r>
              <a:rPr lang="zh-CN" altLang="en-US" noProof="0" dirty="0" smtClean="0"/>
              <a:t>单击图标添加表格</a:t>
            </a:r>
            <a:endParaRPr lang="zh-CN" altLang="en-US" noProof="0" dirty="0"/>
          </a:p>
        </p:txBody>
      </p:sp>
      <p:sp>
        <p:nvSpPr>
          <p:cNvPr id="7" name="标题 1"/>
          <p:cNvSpPr>
            <a:spLocks noGrp="1"/>
          </p:cNvSpPr>
          <p:nvPr>
            <p:ph type="title"/>
          </p:nvPr>
        </p:nvSpPr>
        <p:spPr>
          <a:xfrm>
            <a:off x="838200" y="44624"/>
            <a:ext cx="8077200" cy="563563"/>
          </a:xfrm>
        </p:spPr>
        <p:txBody>
          <a:bodyPr/>
          <a:lstStyle/>
          <a:p>
            <a:r>
              <a:rPr lang="zh-CN" altLang="en-US" smtClean="0"/>
              <a:t>单击此处编辑母版标题样式</a:t>
            </a:r>
            <a:endParaRPr lang="zh-CN" altLang="en-US"/>
          </a:p>
        </p:txBody>
      </p:sp>
      <p:sp>
        <p:nvSpPr>
          <p:cNvPr id="4"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FCCD72FC-F54A-4AA2-A098-A00589129CEB}" type="slidenum">
              <a:rPr lang="en-US" altLang="zh-CN"/>
              <a:pPr>
                <a:defRPr/>
              </a:pPr>
              <a:t>‹#›</a:t>
            </a:fld>
            <a:endParaRPr lang="en-US" altLang="zh-CN"/>
          </a:p>
        </p:txBody>
      </p:sp>
      <p:sp>
        <p:nvSpPr>
          <p:cNvPr id="5"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51520" y="1340768"/>
            <a:ext cx="8610600" cy="48768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7C03B55D-BDE7-4FDA-849D-593B63D3AED7}" type="slidenum">
              <a:rPr lang="en-US" altLang="zh-CN"/>
              <a:pPr>
                <a:defRPr/>
              </a:pPr>
              <a:t>‹#›</a:t>
            </a:fld>
            <a:endParaRPr lang="en-US" altLang="zh-CN"/>
          </a:p>
        </p:txBody>
      </p:sp>
      <p:sp>
        <p:nvSpPr>
          <p:cNvPr id="5"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2" name="标题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
        <p:nvSpPr>
          <p:cNvPr id="5"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A2800073-DEF9-4BCD-9A9B-E3367751FBE9}" type="slidenum">
              <a:rPr lang="en-US" altLang="zh-CN"/>
              <a:pPr>
                <a:defRPr/>
              </a:pPr>
              <a:t>‹#›</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371600"/>
            <a:ext cx="4229100" cy="4876800"/>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86300" y="1371600"/>
            <a:ext cx="4229100" cy="4876800"/>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灯片编号占位符 4"/>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62ACE0D1-02FA-44E3-A1A2-9EB31C10B377}" type="slidenum">
              <a:rPr lang="en-US" altLang="zh-CN"/>
              <a:pPr>
                <a:defRPr/>
              </a:pPr>
              <a:t>‹#›</a:t>
            </a:fld>
            <a:endParaRPr lang="en-US" altLang="zh-CN"/>
          </a:p>
        </p:txBody>
      </p:sp>
      <p:sp>
        <p:nvSpPr>
          <p:cNvPr id="6" name="页脚占位符 6"/>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灯片编号占位符 6"/>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987CE1C6-8322-4A01-AE18-4CAB19C50C61}" type="slidenum">
              <a:rPr lang="en-US" altLang="zh-CN"/>
              <a:pPr>
                <a:defRPr/>
              </a:pPr>
              <a:t>‹#›</a:t>
            </a:fld>
            <a:endParaRPr lang="en-US" altLang="zh-CN"/>
          </a:p>
        </p:txBody>
      </p:sp>
      <p:sp>
        <p:nvSpPr>
          <p:cNvPr id="9" name="页脚占位符 8"/>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D68FAB55-808D-4C91-B83F-75E2A570B636}" type="slidenum">
              <a:rPr lang="en-US" altLang="zh-CN"/>
              <a:pPr>
                <a:defRPr/>
              </a:pPr>
              <a:t>‹#›</a:t>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2" name="标题 1"/>
          <p:cNvSpPr>
            <a:spLocks noGrp="1"/>
          </p:cNvSpPr>
          <p:nvPr>
            <p:ph type="title"/>
          </p:nvPr>
        </p:nvSpPr>
        <p:spPr>
          <a:xfrm>
            <a:off x="457200" y="826790"/>
            <a:ext cx="3008313" cy="1162050"/>
          </a:xfrm>
        </p:spPr>
        <p:txBody>
          <a:bodyPr anchor="b"/>
          <a:lstStyle>
            <a:lvl1pPr algn="l">
              <a:defRPr sz="2000" b="1">
                <a:solidFill>
                  <a:schemeClr val="tx2"/>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816247"/>
            <a:ext cx="5111750" cy="5565081"/>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978297"/>
            <a:ext cx="3008313" cy="4403031"/>
          </a:xfrm>
          <a:prstGeom prst="rect">
            <a:avLst/>
          </a:prstGeo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6" name="灯片编号占位符 4"/>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4FEEA1B1-870C-418F-B39F-FD31F446B50E}" type="slidenum">
              <a:rPr lang="en-US" altLang="zh-CN"/>
              <a:pPr>
                <a:defRPr/>
              </a:pPr>
              <a:t>‹#›</a:t>
            </a:fld>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标题 1"/>
          <p:cNvSpPr txBox="1">
            <a:spLocks/>
          </p:cNvSpPr>
          <p:nvPr userDrawn="1"/>
        </p:nvSpPr>
        <p:spPr bwMode="white">
          <a:xfrm>
            <a:off x="838200" y="44450"/>
            <a:ext cx="8077200" cy="563563"/>
          </a:xfrm>
          <a:prstGeom prst="rect">
            <a:avLst/>
          </a:prstGeom>
          <a:noFill/>
          <a:ln w="9525">
            <a:noFill/>
            <a:miter lim="800000"/>
            <a:headEnd/>
            <a:tailEnd/>
          </a:ln>
          <a:effectLst/>
        </p:spPr>
        <p:txBody>
          <a:bodyPr anchor="ctr"/>
          <a:lstStyle/>
          <a:p>
            <a:pPr algn="r">
              <a:defRPr/>
            </a:pPr>
            <a:r>
              <a:rPr lang="zh-CN" altLang="en-US" sz="3200">
                <a:solidFill>
                  <a:schemeClr val="bg1"/>
                </a:solidFill>
                <a:latin typeface="Verdana" pitchFamily="34" charset="0"/>
              </a:rPr>
              <a:t>单击此处编辑母版标题样式</a:t>
            </a:r>
          </a:p>
        </p:txBody>
      </p:sp>
      <p:sp>
        <p:nvSpPr>
          <p:cNvPr id="2" name="标题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764703"/>
            <a:ext cx="5486400" cy="3962871"/>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smtClean="0"/>
              <a:t>单击图标添加图片</a:t>
            </a:r>
            <a:endParaRPr lang="zh-CN" altLang="en-US" noProof="0" dirty="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6" name="灯片编号占位符 4"/>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364708B2-7C96-4EE6-8CD8-D9FACC5E377F}" type="slidenum">
              <a:rPr lang="en-US" altLang="zh-CN"/>
              <a:pPr>
                <a:defRPr/>
              </a:pPr>
              <a:t>‹#›</a:t>
            </a:fld>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1520" y="1144488"/>
            <a:ext cx="8610600" cy="4876800"/>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3"/>
          <p:cNvSpPr>
            <a:spLocks noGrp="1"/>
          </p:cNvSpPr>
          <p:nvPr>
            <p:ph type="sldNum" sz="quarter" idx="10"/>
          </p:nvPr>
        </p:nvSpPr>
        <p:spPr>
          <a:xfrm>
            <a:off x="3429000" y="6477000"/>
            <a:ext cx="2133600" cy="307975"/>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4CEC319D-493F-441D-A16D-ACD01D8318D9}" type="slidenum">
              <a:rPr lang="en-US" altLang="zh-CN"/>
              <a:pPr>
                <a:defRPr/>
              </a:pPr>
              <a:t>‹#›</a:t>
            </a:fld>
            <a:endParaRPr lang="en-US" altLang="zh-CN"/>
          </a:p>
        </p:txBody>
      </p:sp>
      <p:sp>
        <p:nvSpPr>
          <p:cNvPr id="5" name="页脚占位符 5"/>
          <p:cNvSpPr>
            <a:spLocks noGrp="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bg1">
                <a:gamma/>
                <a:tint val="0"/>
                <a:invGamma/>
              </a:schemeClr>
            </a:gs>
          </a:gsLst>
          <a:lin ang="5400000" scaled="1"/>
          <a:tileRect/>
        </a:gradFill>
        <a:effectLst/>
      </p:bgPr>
    </p:bg>
    <p:spTree>
      <p:nvGrpSpPr>
        <p:cNvPr id="1" name=""/>
        <p:cNvGrpSpPr/>
        <p:nvPr/>
      </p:nvGrpSpPr>
      <p:grpSpPr>
        <a:xfrm>
          <a:off x="0" y="0"/>
          <a:ext cx="0" cy="0"/>
          <a:chOff x="0" y="0"/>
          <a:chExt cx="0" cy="0"/>
        </a:xfrm>
      </p:grpSpPr>
      <p:pic>
        <p:nvPicPr>
          <p:cNvPr id="17" name="Picture 75" descr="59018 _1"/>
          <p:cNvPicPr>
            <a:picLocks noChangeAspect="1" noChangeArrowheads="1"/>
          </p:cNvPicPr>
          <p:nvPr/>
        </p:nvPicPr>
        <p:blipFill>
          <a:blip r:embed="rId13" cstate="print"/>
          <a:srcRect/>
          <a:stretch>
            <a:fillRect/>
          </a:stretch>
        </p:blipFill>
        <p:spPr bwMode="auto">
          <a:xfrm>
            <a:off x="0" y="3530600"/>
            <a:ext cx="2603500" cy="3327400"/>
          </a:xfrm>
          <a:prstGeom prst="rect">
            <a:avLst/>
          </a:prstGeom>
          <a:noFill/>
          <a:ln w="9525">
            <a:noFill/>
            <a:miter lim="800000"/>
            <a:headEnd/>
            <a:tailEnd/>
          </a:ln>
        </p:spPr>
      </p:pic>
      <p:pic>
        <p:nvPicPr>
          <p:cNvPr id="2051" name="Picture 74" descr="Medical Perspectives_EyeWire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8" name="Line 92"/>
          <p:cNvSpPr>
            <a:spLocks noChangeShapeType="1"/>
          </p:cNvSpPr>
          <p:nvPr/>
        </p:nvSpPr>
        <p:spPr bwMode="auto">
          <a:xfrm>
            <a:off x="425450" y="6524625"/>
            <a:ext cx="8353425" cy="0"/>
          </a:xfrm>
          <a:prstGeom prst="line">
            <a:avLst/>
          </a:prstGeom>
          <a:noFill/>
          <a:ln w="9525">
            <a:solidFill>
              <a:schemeClr val="tx1"/>
            </a:solidFill>
            <a:round/>
            <a:headEnd/>
            <a:tailEnd/>
          </a:ln>
        </p:spPr>
        <p:txBody>
          <a:bodyPr/>
          <a:lstStyle/>
          <a:p>
            <a:pPr>
              <a:defRPr/>
            </a:pPr>
            <a:endParaRPr lang="zh-CN" altLang="en-US">
              <a:latin typeface="Arial" pitchFamily="34" charset="0"/>
            </a:endParaRPr>
          </a:p>
        </p:txBody>
      </p:sp>
      <p:sp>
        <p:nvSpPr>
          <p:cNvPr id="1118" name="Rectangle 94"/>
          <p:cNvSpPr>
            <a:spLocks noGrp="1" noChangeArrowheads="1"/>
          </p:cNvSpPr>
          <p:nvPr>
            <p:ph type="ftr" sz="quarter" idx="3"/>
          </p:nvPr>
        </p:nvSpPr>
        <p:spPr bwMode="auto">
          <a:xfrm>
            <a:off x="5943600" y="6477000"/>
            <a:ext cx="28956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mn-lt"/>
                <a:ea typeface="宋体" charset="-122"/>
                <a:cs typeface="+mn-cs"/>
              </a:defRPr>
            </a:lvl1pPr>
          </a:lstStyle>
          <a:p>
            <a:pPr>
              <a:defRPr/>
            </a:pPr>
            <a:endParaRPr lang="en-US" altLang="zh-CN"/>
          </a:p>
        </p:txBody>
      </p:sp>
      <p:pic>
        <p:nvPicPr>
          <p:cNvPr id="2054" name="图片 17" descr="图片3.png"/>
          <p:cNvPicPr>
            <a:picLocks noChangeAspect="1"/>
          </p:cNvPicPr>
          <p:nvPr/>
        </p:nvPicPr>
        <p:blipFill>
          <a:blip r:embed="rId15" cstate="print"/>
          <a:srcRect/>
          <a:stretch>
            <a:fillRect/>
          </a:stretch>
        </p:blipFill>
        <p:spPr bwMode="auto">
          <a:xfrm>
            <a:off x="0" y="-26988"/>
            <a:ext cx="9144000" cy="1052513"/>
          </a:xfrm>
          <a:prstGeom prst="rect">
            <a:avLst/>
          </a:prstGeom>
          <a:noFill/>
          <a:ln w="9525">
            <a:noFill/>
            <a:miter lim="800000"/>
            <a:headEnd/>
            <a:tailEnd/>
          </a:ln>
        </p:spPr>
      </p:pic>
      <p:sp>
        <p:nvSpPr>
          <p:cNvPr id="2055" name="Rectangle 2"/>
          <p:cNvSpPr>
            <a:spLocks noGrp="1" noChangeArrowheads="1"/>
          </p:cNvSpPr>
          <p:nvPr>
            <p:ph type="title"/>
          </p:nvPr>
        </p:nvSpPr>
        <p:spPr bwMode="white">
          <a:xfrm>
            <a:off x="838200" y="44450"/>
            <a:ext cx="8077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r" rtl="0" eaLnBrk="0" fontAlgn="base" hangingPunct="0">
        <a:spcBef>
          <a:spcPct val="0"/>
        </a:spcBef>
        <a:spcAft>
          <a:spcPct val="0"/>
        </a:spcAft>
        <a:defRPr sz="3200">
          <a:solidFill>
            <a:schemeClr val="bg1"/>
          </a:solidFill>
          <a:latin typeface="+mj-lt"/>
          <a:ea typeface="MS PGothic" pitchFamily="34" charset="-128"/>
          <a:cs typeface="+mj-cs"/>
        </a:defRPr>
      </a:lvl1pPr>
      <a:lvl2pPr algn="r" rtl="0" eaLnBrk="0" fontAlgn="base" hangingPunct="0">
        <a:spcBef>
          <a:spcPct val="0"/>
        </a:spcBef>
        <a:spcAft>
          <a:spcPct val="0"/>
        </a:spcAft>
        <a:defRPr sz="3200">
          <a:solidFill>
            <a:schemeClr val="bg1"/>
          </a:solidFill>
          <a:latin typeface="Verdana" pitchFamily="34" charset="0"/>
          <a:ea typeface="MS PGothic" pitchFamily="34" charset="-128"/>
        </a:defRPr>
      </a:lvl2pPr>
      <a:lvl3pPr algn="r" rtl="0" eaLnBrk="0" fontAlgn="base" hangingPunct="0">
        <a:spcBef>
          <a:spcPct val="0"/>
        </a:spcBef>
        <a:spcAft>
          <a:spcPct val="0"/>
        </a:spcAft>
        <a:defRPr sz="3200">
          <a:solidFill>
            <a:schemeClr val="bg1"/>
          </a:solidFill>
          <a:latin typeface="Verdana" pitchFamily="34" charset="0"/>
          <a:ea typeface="MS PGothic" pitchFamily="34" charset="-128"/>
        </a:defRPr>
      </a:lvl3pPr>
      <a:lvl4pPr algn="r" rtl="0" eaLnBrk="0" fontAlgn="base" hangingPunct="0">
        <a:spcBef>
          <a:spcPct val="0"/>
        </a:spcBef>
        <a:spcAft>
          <a:spcPct val="0"/>
        </a:spcAft>
        <a:defRPr sz="3200">
          <a:solidFill>
            <a:schemeClr val="bg1"/>
          </a:solidFill>
          <a:latin typeface="Verdana" pitchFamily="34" charset="0"/>
          <a:ea typeface="MS PGothic" pitchFamily="34" charset="-128"/>
        </a:defRPr>
      </a:lvl4pPr>
      <a:lvl5pPr algn="r" rtl="0" eaLnBrk="0" fontAlgn="base" hangingPunct="0">
        <a:spcBef>
          <a:spcPct val="0"/>
        </a:spcBef>
        <a:spcAft>
          <a:spcPct val="0"/>
        </a:spcAft>
        <a:defRPr sz="3200">
          <a:solidFill>
            <a:schemeClr val="bg1"/>
          </a:solidFill>
          <a:latin typeface="Verdana" pitchFamily="34" charset="0"/>
          <a:ea typeface="MS PGothic" pitchFamily="34" charset="-128"/>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charset="0"/>
          <a:ea typeface="MS PGothic" pitchFamily="34" charset="-128"/>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7.png"/><Relationship Id="rId5" Type="http://schemas.openxmlformats.org/officeDocument/2006/relationships/image" Target="../media/image31.png"/><Relationship Id="rId10" Type="http://schemas.openxmlformats.org/officeDocument/2006/relationships/image" Target="../media/image6.png"/><Relationship Id="rId4" Type="http://schemas.openxmlformats.org/officeDocument/2006/relationships/image" Target="../media/image30.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file:///G:\Demo%202012-4-16%2019-01-46.mp4" TargetMode="Externa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Microsoft_Office_Excel_97-2003____2.xls"/><Relationship Id="rId4" Type="http://schemas.openxmlformats.org/officeDocument/2006/relationships/oleObject" Target="../embeddings/Microsoft_Office_Excel_97-2003____1.xls"/></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925" y="2492375"/>
            <a:ext cx="6264275" cy="2057400"/>
          </a:xfrm>
        </p:spPr>
        <p:txBody>
          <a:bodyPr/>
          <a:lstStyle/>
          <a:p>
            <a:pPr eaLnBrk="1" hangingPunct="1">
              <a:defRPr/>
            </a:pPr>
            <a:r>
              <a:rPr lang="en-US" altLang="zh-CN" sz="3600" dirty="0" smtClean="0">
                <a:solidFill>
                  <a:schemeClr val="accent1">
                    <a:lumMod val="20000"/>
                    <a:lumOff val="80000"/>
                  </a:schemeClr>
                </a:solidFill>
                <a:latin typeface="+mj-ea"/>
                <a:ea typeface="+mj-ea"/>
                <a:cs typeface="Vrinda" pitchFamily="34" charset="0"/>
              </a:rPr>
              <a:t>Context Modeling and Reasoning Framework for CARA Pervasive Healthcare</a:t>
            </a:r>
            <a:endParaRPr lang="en-US" altLang="zh-CN" sz="3600" dirty="0">
              <a:solidFill>
                <a:schemeClr val="accent1">
                  <a:lumMod val="20000"/>
                  <a:lumOff val="80000"/>
                </a:schemeClr>
              </a:solidFill>
              <a:latin typeface="+mj-ea"/>
              <a:ea typeface="+mj-ea"/>
              <a:cs typeface="Vrinda" pitchFamily="34" charset="0"/>
            </a:endParaRPr>
          </a:p>
        </p:txBody>
      </p:sp>
      <p:sp>
        <p:nvSpPr>
          <p:cNvPr id="14339" name="Rectangle 3"/>
          <p:cNvSpPr>
            <a:spLocks noGrp="1" noChangeArrowheads="1"/>
          </p:cNvSpPr>
          <p:nvPr>
            <p:ph type="subTitle" idx="1"/>
          </p:nvPr>
        </p:nvSpPr>
        <p:spPr>
          <a:xfrm>
            <a:off x="1752600" y="5486400"/>
            <a:ext cx="56388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Bingchuan Yuan, John Herbert</a:t>
            </a:r>
          </a:p>
          <a:p>
            <a:pPr eaLnBrk="1" hangingPunct="1"/>
            <a:r>
              <a:rPr lang="en-US" altLang="zh-CN" smtClean="0">
                <a:ea typeface="宋体" pitchFamily="2" charset="-122"/>
              </a:rPr>
              <a:t>University College Cork, Ireland</a:t>
            </a:r>
          </a:p>
        </p:txBody>
      </p:sp>
      <p:pic>
        <p:nvPicPr>
          <p:cNvPr id="4" name="图片 3" descr="未标题-2.png"/>
          <p:cNvPicPr>
            <a:picLocks noChangeAspect="1"/>
          </p:cNvPicPr>
          <p:nvPr/>
        </p:nvPicPr>
        <p:blipFill>
          <a:blip r:embed="rId3" cstate="print"/>
          <a:stretch>
            <a:fillRect/>
          </a:stretch>
        </p:blipFill>
        <p:spPr>
          <a:xfrm>
            <a:off x="6588224" y="5517232"/>
            <a:ext cx="546032" cy="685714"/>
          </a:xfrm>
          <a:prstGeom prst="rect">
            <a:avLst/>
          </a:prstGeom>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sz="3600" smtClean="0">
                <a:ea typeface="宋体" pitchFamily="2" charset="-122"/>
              </a:rPr>
              <a:t>Reasoning Engine</a:t>
            </a:r>
            <a:endParaRPr lang="en-US" altLang="zh-CN" sz="2000" smtClean="0">
              <a:ea typeface="宋体" pitchFamily="2" charset="-122"/>
            </a:endParaRPr>
          </a:p>
        </p:txBody>
      </p:sp>
      <p:sp>
        <p:nvSpPr>
          <p:cNvPr id="21508"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Context Modeling</a:t>
            </a:r>
          </a:p>
          <a:p>
            <a:pPr eaLnBrk="1" hangingPunct="1">
              <a:buFont typeface="Wingdings" pitchFamily="2" charset="2"/>
              <a:buNone/>
            </a:pPr>
            <a:endParaRPr lang="en-US" altLang="zh-CN" smtClean="0">
              <a:ea typeface="宋体" pitchFamily="2" charset="-122"/>
            </a:endParaRPr>
          </a:p>
          <a:p>
            <a:pPr>
              <a:buFont typeface="Wingdings" pitchFamily="2" charset="2"/>
              <a:buNone/>
            </a:pPr>
            <a:r>
              <a:rPr lang="en-US" altLang="zh-CN" sz="2400" smtClean="0">
                <a:ea typeface="宋体" pitchFamily="2" charset="-122"/>
              </a:rPr>
              <a:t>	</a:t>
            </a:r>
            <a:r>
              <a:rPr lang="en-US" altLang="zh-CN" sz="2400" b="0" smtClean="0">
                <a:ea typeface="宋体" pitchFamily="2" charset="-122"/>
              </a:rPr>
              <a:t>- Person entity </a:t>
            </a:r>
          </a:p>
          <a:p>
            <a:pPr>
              <a:buFont typeface="Wingdings" pitchFamily="2" charset="2"/>
              <a:buNone/>
            </a:pPr>
            <a:r>
              <a:rPr lang="en-US" altLang="zh-CN" sz="2400" b="0" smtClean="0">
                <a:ea typeface="宋体" pitchFamily="2" charset="-122"/>
              </a:rPr>
              <a:t>	Identify the person, his profile and his movement.</a:t>
            </a:r>
          </a:p>
          <a:p>
            <a:pPr>
              <a:buFont typeface="Wingdings" pitchFamily="2" charset="2"/>
              <a:buNone/>
            </a:pPr>
            <a:r>
              <a:rPr lang="en-US" altLang="zh-CN" sz="2400" b="0" smtClean="0">
                <a:ea typeface="宋体" pitchFamily="2" charset="-122"/>
              </a:rPr>
              <a:t>	- Physiology entity </a:t>
            </a:r>
          </a:p>
          <a:p>
            <a:pPr>
              <a:buFont typeface="Wingdings" pitchFamily="2" charset="2"/>
              <a:buNone/>
            </a:pPr>
            <a:r>
              <a:rPr lang="en-US" altLang="zh-CN" sz="2400" b="0" smtClean="0">
                <a:ea typeface="宋体" pitchFamily="2" charset="-122"/>
              </a:rPr>
              <a:t>	Identify vital signs of a person.</a:t>
            </a:r>
          </a:p>
          <a:p>
            <a:pPr>
              <a:buFont typeface="Wingdings" pitchFamily="2" charset="2"/>
              <a:buNone/>
            </a:pPr>
            <a:r>
              <a:rPr lang="en-US" altLang="zh-CN" sz="2400" b="0" smtClean="0">
                <a:ea typeface="宋体" pitchFamily="2" charset="-122"/>
              </a:rPr>
              <a:t>	- Area entity </a:t>
            </a:r>
          </a:p>
          <a:p>
            <a:pPr>
              <a:buFont typeface="Wingdings" pitchFamily="2" charset="2"/>
              <a:buNone/>
            </a:pPr>
            <a:r>
              <a:rPr lang="en-US" altLang="zh-CN" sz="2400" b="0" smtClean="0">
                <a:ea typeface="宋体" pitchFamily="2" charset="-122"/>
              </a:rPr>
              <a:t>	Identify rooms and area in the environment.</a:t>
            </a:r>
          </a:p>
          <a:p>
            <a:pPr>
              <a:buFont typeface="Wingdings" pitchFamily="2" charset="2"/>
              <a:buNone/>
            </a:pPr>
            <a:r>
              <a:rPr lang="en-US" altLang="zh-CN" sz="2400" b="0" smtClean="0">
                <a:ea typeface="宋体" pitchFamily="2" charset="-122"/>
              </a:rPr>
              <a:t>	- Object entity</a:t>
            </a:r>
          </a:p>
          <a:p>
            <a:pPr>
              <a:buFont typeface="Wingdings" pitchFamily="2" charset="2"/>
              <a:buNone/>
            </a:pPr>
            <a:r>
              <a:rPr lang="en-US" altLang="zh-CN" sz="2400" b="0" smtClean="0">
                <a:ea typeface="宋体" pitchFamily="2" charset="-122"/>
              </a:rPr>
              <a:t>	Identify objects the person can interact with.	</a:t>
            </a:r>
            <a:endParaRPr lang="zh-CN" altLang="en-US" sz="2400" b="0" smtClean="0">
              <a:ea typeface="宋体" pitchFamily="2" charset="-122"/>
            </a:endParaRPr>
          </a:p>
          <a:p>
            <a:pPr algn="just" eaLnBrk="1" hangingPunct="1">
              <a:buClr>
                <a:srgbClr val="DDB523"/>
              </a:buClr>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pic>
        <p:nvPicPr>
          <p:cNvPr id="5" name="图片 4"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6" name="图片 5"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7" name="灯片编号占位符 6"/>
          <p:cNvSpPr>
            <a:spLocks noGrp="1"/>
          </p:cNvSpPr>
          <p:nvPr>
            <p:ph type="sldNum" sz="quarter" idx="10"/>
          </p:nvPr>
        </p:nvSpPr>
        <p:spPr/>
        <p:txBody>
          <a:bodyPr/>
          <a:lstStyle/>
          <a:p>
            <a:pPr algn="ctr">
              <a:defRPr/>
            </a:pPr>
            <a:fld id="{7C03B55D-BDE7-4FDA-849D-593B63D3AED7}" type="slidenum">
              <a:rPr lang="en-US" altLang="zh-CN" smtClean="0"/>
              <a:pPr algn="ctr">
                <a:defRPr/>
              </a:pPr>
              <a:t>10</a:t>
            </a:fld>
            <a:endParaRPr lang="en-US" altLang="zh-CN"/>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z="3600" smtClean="0">
                <a:ea typeface="宋体" pitchFamily="2" charset="-122"/>
              </a:rPr>
              <a:t>Reasoning Engine</a:t>
            </a:r>
            <a:endParaRPr lang="en-US" altLang="zh-CN" sz="2000" smtClean="0">
              <a:ea typeface="宋体" pitchFamily="2" charset="-122"/>
            </a:endParaRPr>
          </a:p>
        </p:txBody>
      </p:sp>
      <p:pic>
        <p:nvPicPr>
          <p:cNvPr id="23556" name="Picture 4"/>
          <p:cNvPicPr>
            <a:picLocks noChangeAspect="1" noChangeArrowheads="1"/>
          </p:cNvPicPr>
          <p:nvPr/>
        </p:nvPicPr>
        <p:blipFill>
          <a:blip r:embed="rId3" cstate="print"/>
          <a:srcRect/>
          <a:stretch>
            <a:fillRect/>
          </a:stretch>
        </p:blipFill>
        <p:spPr bwMode="auto">
          <a:xfrm>
            <a:off x="1116013" y="1196975"/>
            <a:ext cx="6877050" cy="1809750"/>
          </a:xfrm>
          <a:prstGeom prst="rect">
            <a:avLst/>
          </a:prstGeom>
          <a:noFill/>
          <a:ln w="9525">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1116013" y="4149725"/>
            <a:ext cx="2924175" cy="1638300"/>
          </a:xfrm>
          <a:prstGeom prst="rect">
            <a:avLst/>
          </a:prstGeom>
          <a:noFill/>
          <a:ln w="9525">
            <a:noFill/>
            <a:miter lim="800000"/>
            <a:headEnd/>
            <a:tailEnd/>
          </a:ln>
        </p:spPr>
      </p:pic>
      <p:pic>
        <p:nvPicPr>
          <p:cNvPr id="23558" name="Picture 6"/>
          <p:cNvPicPr>
            <a:picLocks noChangeAspect="1" noChangeArrowheads="1"/>
          </p:cNvPicPr>
          <p:nvPr/>
        </p:nvPicPr>
        <p:blipFill>
          <a:blip r:embed="rId5" cstate="print"/>
          <a:srcRect/>
          <a:stretch>
            <a:fillRect/>
          </a:stretch>
        </p:blipFill>
        <p:spPr bwMode="auto">
          <a:xfrm>
            <a:off x="5148263" y="4149725"/>
            <a:ext cx="2914650" cy="1628775"/>
          </a:xfrm>
          <a:prstGeom prst="rect">
            <a:avLst/>
          </a:prstGeom>
          <a:noFill/>
          <a:ln w="9525">
            <a:noFill/>
            <a:miter lim="800000"/>
            <a:headEnd/>
            <a:tailEnd/>
          </a:ln>
        </p:spPr>
      </p:pic>
      <p:sp>
        <p:nvSpPr>
          <p:cNvPr id="7" name="下箭头 6"/>
          <p:cNvSpPr/>
          <p:nvPr/>
        </p:nvSpPr>
        <p:spPr>
          <a:xfrm>
            <a:off x="2195513" y="3068638"/>
            <a:ext cx="484187" cy="979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8" name="右箭头 7"/>
          <p:cNvSpPr/>
          <p:nvPr/>
        </p:nvSpPr>
        <p:spPr>
          <a:xfrm>
            <a:off x="4140200" y="4652963"/>
            <a:ext cx="936625"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9" name="图片 8" descr="logo.png"/>
          <p:cNvPicPr>
            <a:picLocks noChangeAspect="1"/>
          </p:cNvPicPr>
          <p:nvPr/>
        </p:nvPicPr>
        <p:blipFill>
          <a:blip r:embed="rId6" cstate="print"/>
          <a:stretch>
            <a:fillRect/>
          </a:stretch>
        </p:blipFill>
        <p:spPr>
          <a:xfrm>
            <a:off x="17526" y="6497227"/>
            <a:ext cx="666042" cy="360773"/>
          </a:xfrm>
          <a:prstGeom prst="rect">
            <a:avLst/>
          </a:prstGeom>
        </p:spPr>
      </p:pic>
      <p:pic>
        <p:nvPicPr>
          <p:cNvPr id="10" name="图片 9" descr="UCC.png"/>
          <p:cNvPicPr>
            <a:picLocks noChangeAspect="1"/>
          </p:cNvPicPr>
          <p:nvPr/>
        </p:nvPicPr>
        <p:blipFill>
          <a:blip r:embed="rId7" cstate="print"/>
          <a:stretch>
            <a:fillRect/>
          </a:stretch>
        </p:blipFill>
        <p:spPr>
          <a:xfrm>
            <a:off x="7524328" y="6521060"/>
            <a:ext cx="1619672" cy="336939"/>
          </a:xfrm>
          <a:prstGeom prst="rect">
            <a:avLst/>
          </a:prstGeom>
        </p:spPr>
      </p:pic>
      <p:sp>
        <p:nvSpPr>
          <p:cNvPr id="11" name="灯片编号占位符 10"/>
          <p:cNvSpPr>
            <a:spLocks noGrp="1"/>
          </p:cNvSpPr>
          <p:nvPr>
            <p:ph type="sldNum" sz="quarter" idx="10"/>
          </p:nvPr>
        </p:nvSpPr>
        <p:spPr/>
        <p:txBody>
          <a:bodyPr/>
          <a:lstStyle/>
          <a:p>
            <a:pPr algn="ctr">
              <a:defRPr/>
            </a:pPr>
            <a:fld id="{7C03B55D-BDE7-4FDA-849D-593B63D3AED7}" type="slidenum">
              <a:rPr lang="en-US" altLang="zh-CN" smtClean="0"/>
              <a:pPr algn="ctr">
                <a:defRPr/>
              </a:pPr>
              <a:t>11</a:t>
            </a:fld>
            <a:endParaRPr lang="en-US" altLang="zh-CN"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Top)">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355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Left)">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Fuzzy Set Examples</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sp>
        <p:nvSpPr>
          <p:cNvPr id="23555" name="Rectangle 2"/>
          <p:cNvSpPr>
            <a:spLocks noGrp="1" noChangeArrowheads="1"/>
          </p:cNvSpPr>
          <p:nvPr>
            <p:ph type="title"/>
          </p:nvPr>
        </p:nvSpPr>
        <p:spPr/>
        <p:txBody>
          <a:bodyPr/>
          <a:lstStyle/>
          <a:p>
            <a:pPr eaLnBrk="1" hangingPunct="1"/>
            <a:r>
              <a:rPr lang="en-US" altLang="zh-CN" sz="3600" smtClean="0">
                <a:ea typeface="宋体" pitchFamily="2" charset="-122"/>
              </a:rPr>
              <a:t>Reasoning Engine</a:t>
            </a:r>
            <a:endParaRPr lang="en-US" altLang="zh-CN" sz="2000" smtClean="0">
              <a:ea typeface="宋体" pitchFamily="2" charset="-122"/>
            </a:endParaRPr>
          </a:p>
        </p:txBody>
      </p:sp>
      <p:pic>
        <p:nvPicPr>
          <p:cNvPr id="23557" name="Picture 4"/>
          <p:cNvPicPr>
            <a:picLocks noChangeAspect="1" noChangeArrowheads="1"/>
          </p:cNvPicPr>
          <p:nvPr/>
        </p:nvPicPr>
        <p:blipFill>
          <a:blip r:embed="rId3" cstate="print"/>
          <a:srcRect/>
          <a:stretch>
            <a:fillRect/>
          </a:stretch>
        </p:blipFill>
        <p:spPr bwMode="auto">
          <a:xfrm>
            <a:off x="1835150" y="2565400"/>
            <a:ext cx="5505450" cy="2581275"/>
          </a:xfrm>
          <a:prstGeom prst="rect">
            <a:avLst/>
          </a:prstGeom>
          <a:noFill/>
          <a:ln w="9525">
            <a:noFill/>
            <a:miter lim="800000"/>
            <a:headEnd/>
            <a:tailEnd/>
          </a:ln>
        </p:spPr>
      </p:pic>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12</a:t>
            </a:fld>
            <a:endParaRPr lang="en-US" altLang="zh-CN"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图片 5" descr="Relationship.png"/>
          <p:cNvPicPr>
            <a:picLocks noChangeAspect="1"/>
          </p:cNvPicPr>
          <p:nvPr/>
        </p:nvPicPr>
        <p:blipFill>
          <a:blip r:embed="rId3" cstate="print"/>
          <a:srcRect/>
          <a:stretch>
            <a:fillRect/>
          </a:stretch>
        </p:blipFill>
        <p:spPr bwMode="auto">
          <a:xfrm>
            <a:off x="0" y="2060575"/>
            <a:ext cx="9144000" cy="4105275"/>
          </a:xfrm>
          <a:prstGeom prst="rect">
            <a:avLst/>
          </a:prstGeom>
          <a:noFill/>
          <a:ln w="9525">
            <a:noFill/>
            <a:miter lim="800000"/>
            <a:headEnd/>
            <a:tailEnd/>
          </a:ln>
        </p:spPr>
      </p:pic>
      <p:sp>
        <p:nvSpPr>
          <p:cNvPr id="24578"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Fuzzy Relations</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sp>
        <p:nvSpPr>
          <p:cNvPr id="24579" name="Rectangle 2"/>
          <p:cNvSpPr>
            <a:spLocks noGrp="1" noChangeArrowheads="1"/>
          </p:cNvSpPr>
          <p:nvPr>
            <p:ph type="title"/>
          </p:nvPr>
        </p:nvSpPr>
        <p:spPr/>
        <p:txBody>
          <a:bodyPr/>
          <a:lstStyle/>
          <a:p>
            <a:pPr eaLnBrk="1" hangingPunct="1"/>
            <a:r>
              <a:rPr lang="en-US" altLang="zh-CN" sz="3600" smtClean="0">
                <a:ea typeface="宋体" pitchFamily="2" charset="-122"/>
              </a:rPr>
              <a:t>Reasoning Engine</a:t>
            </a:r>
            <a:endParaRPr lang="en-US" altLang="zh-CN" sz="2000" smtClean="0">
              <a:ea typeface="宋体" pitchFamily="2" charset="-122"/>
            </a:endParaRPr>
          </a:p>
        </p:txBody>
      </p:sp>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pic>
        <p:nvPicPr>
          <p:cNvPr id="11" name="图片 10" descr="未标题-3.png"/>
          <p:cNvPicPr>
            <a:picLocks noChangeAspect="1"/>
          </p:cNvPicPr>
          <p:nvPr/>
        </p:nvPicPr>
        <p:blipFill>
          <a:blip r:embed="rId6" cstate="print"/>
          <a:stretch>
            <a:fillRect/>
          </a:stretch>
        </p:blipFill>
        <p:spPr>
          <a:xfrm>
            <a:off x="1763688" y="5013176"/>
            <a:ext cx="782900" cy="786999"/>
          </a:xfrm>
          <a:prstGeom prst="rect">
            <a:avLst/>
          </a:prstGeom>
        </p:spPr>
      </p:pic>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13</a:t>
            </a:fld>
            <a:endParaRPr lang="en-US" altLang="zh-CN"/>
          </a:p>
        </p:txBody>
      </p:sp>
      <p:pic>
        <p:nvPicPr>
          <p:cNvPr id="19458" name="Picture 2"/>
          <p:cNvPicPr>
            <a:picLocks noChangeAspect="1" noChangeArrowheads="1"/>
          </p:cNvPicPr>
          <p:nvPr/>
        </p:nvPicPr>
        <p:blipFill>
          <a:blip r:embed="rId7" cstate="print"/>
          <a:srcRect/>
          <a:stretch>
            <a:fillRect/>
          </a:stretch>
        </p:blipFill>
        <p:spPr bwMode="auto">
          <a:xfrm>
            <a:off x="-1" y="1916832"/>
            <a:ext cx="9144001" cy="4464496"/>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par>
                          <p:cTn id="13" fill="hold">
                            <p:stCondLst>
                              <p:cond delay="0"/>
                            </p:stCondLst>
                            <p:childTnLst>
                              <p:par>
                                <p:cTn id="14" presetID="53" presetClass="entr" presetSubtype="0" fill="hold" nodeType="afterEffect">
                                  <p:stCondLst>
                                    <p:cond delay="0"/>
                                  </p:stCondLst>
                                  <p:childTnLst>
                                    <p:set>
                                      <p:cBhvr>
                                        <p:cTn id="15" dur="1" fill="hold">
                                          <p:stCondLst>
                                            <p:cond delay="0"/>
                                          </p:stCondLst>
                                        </p:cTn>
                                        <p:tgtEl>
                                          <p:spTgt spid="19458"/>
                                        </p:tgtEl>
                                        <p:attrNameLst>
                                          <p:attrName>style.visibility</p:attrName>
                                        </p:attrNameLst>
                                      </p:cBhvr>
                                      <p:to>
                                        <p:strVal val="visible"/>
                                      </p:to>
                                    </p:set>
                                    <p:anim calcmode="lin" valueType="num">
                                      <p:cBhvr>
                                        <p:cTn id="16" dur="500" fill="hold"/>
                                        <p:tgtEl>
                                          <p:spTgt spid="19458"/>
                                        </p:tgtEl>
                                        <p:attrNameLst>
                                          <p:attrName>ppt_w</p:attrName>
                                        </p:attrNameLst>
                                      </p:cBhvr>
                                      <p:tavLst>
                                        <p:tav tm="0">
                                          <p:val>
                                            <p:fltVal val="0"/>
                                          </p:val>
                                        </p:tav>
                                        <p:tav tm="100000">
                                          <p:val>
                                            <p:strVal val="#ppt_w"/>
                                          </p:val>
                                        </p:tav>
                                      </p:tavLst>
                                    </p:anim>
                                    <p:anim calcmode="lin" valueType="num">
                                      <p:cBhvr>
                                        <p:cTn id="17" dur="500" fill="hold"/>
                                        <p:tgtEl>
                                          <p:spTgt spid="19458"/>
                                        </p:tgtEl>
                                        <p:attrNameLst>
                                          <p:attrName>ppt_h</p:attrName>
                                        </p:attrNameLst>
                                      </p:cBhvr>
                                      <p:tavLst>
                                        <p:tav tm="0">
                                          <p:val>
                                            <p:fltVal val="0"/>
                                          </p:val>
                                        </p:tav>
                                        <p:tav tm="100000">
                                          <p:val>
                                            <p:strVal val="#ppt_h"/>
                                          </p:val>
                                        </p:tav>
                                      </p:tavLst>
                                    </p:anim>
                                    <p:animEffect transition="in" filter="fade">
                                      <p:cBhvr>
                                        <p:cTn id="18"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555875" y="2420938"/>
            <a:ext cx="3816350" cy="374491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603" name="内容占位符 2"/>
          <p:cNvSpPr>
            <a:spLocks noGrp="1"/>
          </p:cNvSpPr>
          <p:nvPr>
            <p:ph idx="1"/>
          </p:nvPr>
        </p:nvSpPr>
        <p:spPr bwMode="auto">
          <a:xfrm>
            <a:off x="0" y="1484313"/>
            <a:ext cx="91440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Fuzzy Relations</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sp>
        <p:nvSpPr>
          <p:cNvPr id="25604" name="Rectangle 2"/>
          <p:cNvSpPr>
            <a:spLocks noGrp="1" noChangeArrowheads="1"/>
          </p:cNvSpPr>
          <p:nvPr>
            <p:ph type="title"/>
          </p:nvPr>
        </p:nvSpPr>
        <p:spPr/>
        <p:txBody>
          <a:bodyPr/>
          <a:lstStyle/>
          <a:p>
            <a:pPr eaLnBrk="1" hangingPunct="1"/>
            <a:r>
              <a:rPr lang="en-US" altLang="zh-CN" sz="3600" smtClean="0">
                <a:ea typeface="宋体" pitchFamily="2" charset="-122"/>
              </a:rPr>
              <a:t>Reasoning Engine</a:t>
            </a:r>
            <a:endParaRPr lang="en-US" altLang="zh-CN" sz="2000" smtClean="0">
              <a:ea typeface="宋体" pitchFamily="2" charset="-122"/>
            </a:endParaRPr>
          </a:p>
        </p:txBody>
      </p:sp>
      <p:sp>
        <p:nvSpPr>
          <p:cNvPr id="8" name="椭圆 7"/>
          <p:cNvSpPr/>
          <p:nvPr/>
        </p:nvSpPr>
        <p:spPr>
          <a:xfrm>
            <a:off x="3708400" y="2924175"/>
            <a:ext cx="1584325" cy="1512888"/>
          </a:xfrm>
          <a:prstGeom prst="ellipse">
            <a:avLst/>
          </a:prstGeom>
          <a:solidFill>
            <a:schemeClr val="accent5">
              <a:alpha val="3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zh-CN" sz="1500">
                <a:solidFill>
                  <a:srgbClr val="000000"/>
                </a:solidFill>
                <a:ea typeface="宋体" pitchFamily="2" charset="-122"/>
              </a:rPr>
              <a:t>Medical History</a:t>
            </a:r>
            <a:endParaRPr lang="zh-CN" altLang="en-US" sz="1500">
              <a:solidFill>
                <a:srgbClr val="000000"/>
              </a:solidFill>
              <a:ea typeface="宋体" pitchFamily="2" charset="-122"/>
            </a:endParaRPr>
          </a:p>
        </p:txBody>
      </p:sp>
      <p:sp>
        <p:nvSpPr>
          <p:cNvPr id="9" name="椭圆 8"/>
          <p:cNvSpPr/>
          <p:nvPr/>
        </p:nvSpPr>
        <p:spPr>
          <a:xfrm>
            <a:off x="3059113" y="3933825"/>
            <a:ext cx="1584325" cy="1511300"/>
          </a:xfrm>
          <a:prstGeom prst="ellipse">
            <a:avLst/>
          </a:prstGeom>
          <a:solidFill>
            <a:srgbClr val="8FF599">
              <a:alpha val="30000"/>
            </a:srgbClr>
          </a:solidFill>
          <a:ln>
            <a:solidFill>
              <a:srgbClr val="00924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zh-CN" sz="1500">
                <a:solidFill>
                  <a:srgbClr val="000000"/>
                </a:solidFill>
                <a:ea typeface="宋体" pitchFamily="2" charset="-122"/>
              </a:rPr>
              <a:t>Activity Events</a:t>
            </a:r>
            <a:endParaRPr lang="zh-CN" altLang="en-US" sz="1500">
              <a:solidFill>
                <a:srgbClr val="000000"/>
              </a:solidFill>
              <a:ea typeface="宋体" pitchFamily="2" charset="-122"/>
            </a:endParaRPr>
          </a:p>
        </p:txBody>
      </p:sp>
      <p:sp>
        <p:nvSpPr>
          <p:cNvPr id="10" name="椭圆 9"/>
          <p:cNvSpPr/>
          <p:nvPr/>
        </p:nvSpPr>
        <p:spPr>
          <a:xfrm>
            <a:off x="4284663" y="3933825"/>
            <a:ext cx="1582737" cy="1511300"/>
          </a:xfrm>
          <a:prstGeom prst="ellipse">
            <a:avLst/>
          </a:prstGeom>
          <a:solidFill>
            <a:srgbClr val="FF0000">
              <a:alpha val="30000"/>
            </a:srgbClr>
          </a:solidFill>
          <a:ln>
            <a:solidFill>
              <a:srgbClr val="FF0909"/>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zh-CN" sz="1500">
                <a:solidFill>
                  <a:srgbClr val="000000"/>
                </a:solidFill>
                <a:ea typeface="宋体" pitchFamily="2" charset="-122"/>
              </a:rPr>
              <a:t>Medical Condition</a:t>
            </a:r>
            <a:endParaRPr lang="zh-CN" altLang="en-US" sz="1500">
              <a:solidFill>
                <a:srgbClr val="000000"/>
              </a:solidFill>
              <a:ea typeface="宋体" pitchFamily="2" charset="-122"/>
            </a:endParaRPr>
          </a:p>
        </p:txBody>
      </p:sp>
      <p:sp>
        <p:nvSpPr>
          <p:cNvPr id="25609" name="TextBox 10"/>
          <p:cNvSpPr txBox="1">
            <a:spLocks noChangeArrowheads="1"/>
          </p:cNvSpPr>
          <p:nvPr/>
        </p:nvSpPr>
        <p:spPr bwMode="auto">
          <a:xfrm>
            <a:off x="2484438" y="3357563"/>
            <a:ext cx="719137" cy="368300"/>
          </a:xfrm>
          <a:prstGeom prst="rect">
            <a:avLst/>
          </a:prstGeom>
          <a:noFill/>
          <a:ln w="9525">
            <a:noFill/>
            <a:miter lim="800000"/>
            <a:headEnd/>
            <a:tailEnd/>
          </a:ln>
        </p:spPr>
        <p:txBody>
          <a:bodyPr>
            <a:spAutoFit/>
          </a:bodyPr>
          <a:lstStyle/>
          <a:p>
            <a:endParaRPr lang="zh-CN" altLang="en-US"/>
          </a:p>
        </p:txBody>
      </p:sp>
      <p:sp>
        <p:nvSpPr>
          <p:cNvPr id="12" name="TextBox 11"/>
          <p:cNvSpPr txBox="1">
            <a:spLocks noChangeArrowheads="1"/>
          </p:cNvSpPr>
          <p:nvPr/>
        </p:nvSpPr>
        <p:spPr bwMode="auto">
          <a:xfrm>
            <a:off x="3924300" y="4140200"/>
            <a:ext cx="1069524" cy="369332"/>
          </a:xfrm>
          <a:prstGeom prst="rect">
            <a:avLst/>
          </a:prstGeom>
          <a:noFill/>
          <a:ln w="9525">
            <a:noFill/>
            <a:miter lim="800000"/>
            <a:headEnd/>
            <a:tailEnd/>
          </a:ln>
        </p:spPr>
        <p:txBody>
          <a:bodyPr wrap="none">
            <a:spAutoFit/>
          </a:bodyPr>
          <a:lstStyle/>
          <a:p>
            <a:r>
              <a:rPr lang="en-US" altLang="zh-CN" dirty="0">
                <a:solidFill>
                  <a:schemeClr val="tx2"/>
                </a:solidFill>
              </a:rPr>
              <a:t>Decision</a:t>
            </a:r>
            <a:endParaRPr lang="zh-CN" altLang="en-US" dirty="0">
              <a:solidFill>
                <a:schemeClr val="tx2"/>
              </a:solidFill>
            </a:endParaRPr>
          </a:p>
        </p:txBody>
      </p:sp>
      <p:sp>
        <p:nvSpPr>
          <p:cNvPr id="14" name="TextBox 13"/>
          <p:cNvSpPr txBox="1">
            <a:spLocks noChangeArrowheads="1"/>
          </p:cNvSpPr>
          <p:nvPr/>
        </p:nvSpPr>
        <p:spPr bwMode="auto">
          <a:xfrm>
            <a:off x="5867400" y="2708275"/>
            <a:ext cx="1722438" cy="339725"/>
          </a:xfrm>
          <a:prstGeom prst="rect">
            <a:avLst/>
          </a:prstGeom>
          <a:noFill/>
          <a:ln w="9525">
            <a:noFill/>
            <a:miter lim="800000"/>
            <a:headEnd/>
            <a:tailEnd/>
          </a:ln>
        </p:spPr>
        <p:txBody>
          <a:bodyPr wrap="none">
            <a:spAutoFit/>
          </a:bodyPr>
          <a:lstStyle/>
          <a:p>
            <a:r>
              <a:rPr lang="en-US" altLang="zh-CN" sz="1600">
                <a:solidFill>
                  <a:schemeClr val="tx2"/>
                </a:solidFill>
              </a:rPr>
              <a:t>Personal Entities</a:t>
            </a:r>
            <a:endParaRPr lang="zh-CN" altLang="en-US" sz="1600">
              <a:solidFill>
                <a:schemeClr val="tx2"/>
              </a:solidFill>
            </a:endParaRPr>
          </a:p>
        </p:txBody>
      </p:sp>
      <p:sp>
        <p:nvSpPr>
          <p:cNvPr id="15" name="TextBox 14"/>
          <p:cNvSpPr txBox="1">
            <a:spLocks noChangeArrowheads="1"/>
          </p:cNvSpPr>
          <p:nvPr/>
        </p:nvSpPr>
        <p:spPr bwMode="auto">
          <a:xfrm>
            <a:off x="1393825" y="2717800"/>
            <a:ext cx="1665288" cy="338138"/>
          </a:xfrm>
          <a:prstGeom prst="rect">
            <a:avLst/>
          </a:prstGeom>
          <a:noFill/>
          <a:ln w="9525">
            <a:noFill/>
            <a:miter lim="800000"/>
            <a:headEnd/>
            <a:tailEnd/>
          </a:ln>
        </p:spPr>
        <p:txBody>
          <a:bodyPr wrap="none">
            <a:spAutoFit/>
          </a:bodyPr>
          <a:lstStyle/>
          <a:p>
            <a:r>
              <a:rPr lang="en-US" altLang="zh-CN" sz="1600">
                <a:solidFill>
                  <a:schemeClr val="tx2"/>
                </a:solidFill>
              </a:rPr>
              <a:t>Ambient Entities</a:t>
            </a:r>
            <a:endParaRPr lang="zh-CN" altLang="en-US" sz="1600">
              <a:solidFill>
                <a:schemeClr val="tx2"/>
              </a:solidFill>
            </a:endParaRPr>
          </a:p>
        </p:txBody>
      </p:sp>
      <p:sp>
        <p:nvSpPr>
          <p:cNvPr id="16" name="TextBox 15"/>
          <p:cNvSpPr txBox="1">
            <a:spLocks noChangeArrowheads="1"/>
          </p:cNvSpPr>
          <p:nvPr/>
        </p:nvSpPr>
        <p:spPr bwMode="auto">
          <a:xfrm>
            <a:off x="1408113" y="5373688"/>
            <a:ext cx="1508125" cy="338137"/>
          </a:xfrm>
          <a:prstGeom prst="rect">
            <a:avLst/>
          </a:prstGeom>
          <a:noFill/>
          <a:ln w="9525">
            <a:noFill/>
            <a:miter lim="800000"/>
            <a:headEnd/>
            <a:tailEnd/>
          </a:ln>
        </p:spPr>
        <p:txBody>
          <a:bodyPr wrap="none">
            <a:spAutoFit/>
          </a:bodyPr>
          <a:lstStyle/>
          <a:p>
            <a:r>
              <a:rPr lang="en-US" altLang="zh-CN" sz="1600">
                <a:solidFill>
                  <a:schemeClr val="tx2"/>
                </a:solidFill>
              </a:rPr>
              <a:t>Object Entities</a:t>
            </a:r>
            <a:endParaRPr lang="zh-CN" altLang="en-US" sz="1600">
              <a:solidFill>
                <a:schemeClr val="tx2"/>
              </a:solidFill>
            </a:endParaRPr>
          </a:p>
        </p:txBody>
      </p:sp>
      <p:sp>
        <p:nvSpPr>
          <p:cNvPr id="17" name="TextBox 16"/>
          <p:cNvSpPr txBox="1">
            <a:spLocks noChangeArrowheads="1"/>
          </p:cNvSpPr>
          <p:nvPr/>
        </p:nvSpPr>
        <p:spPr bwMode="auto">
          <a:xfrm>
            <a:off x="5940425" y="5373688"/>
            <a:ext cx="1903413" cy="338137"/>
          </a:xfrm>
          <a:prstGeom prst="rect">
            <a:avLst/>
          </a:prstGeom>
          <a:noFill/>
          <a:ln w="9525">
            <a:noFill/>
            <a:miter lim="800000"/>
            <a:headEnd/>
            <a:tailEnd/>
          </a:ln>
        </p:spPr>
        <p:txBody>
          <a:bodyPr wrap="none">
            <a:spAutoFit/>
          </a:bodyPr>
          <a:lstStyle/>
          <a:p>
            <a:r>
              <a:rPr lang="en-US" altLang="zh-CN" sz="1600">
                <a:solidFill>
                  <a:schemeClr val="tx2"/>
                </a:solidFill>
              </a:rPr>
              <a:t>Physiology Entities</a:t>
            </a:r>
            <a:endParaRPr lang="zh-CN" altLang="en-US" sz="1600">
              <a:solidFill>
                <a:schemeClr val="tx2"/>
              </a:solidFill>
            </a:endParaRPr>
          </a:p>
        </p:txBody>
      </p:sp>
      <p:sp>
        <p:nvSpPr>
          <p:cNvPr id="18" name="右箭头 17"/>
          <p:cNvSpPr/>
          <p:nvPr/>
        </p:nvSpPr>
        <p:spPr>
          <a:xfrm rot="2425516">
            <a:off x="3000375" y="3406775"/>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9" name="右箭头 18"/>
          <p:cNvSpPr/>
          <p:nvPr/>
        </p:nvSpPr>
        <p:spPr>
          <a:xfrm rot="7990209">
            <a:off x="5446713" y="3408363"/>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0" name="右箭头 19"/>
          <p:cNvSpPr/>
          <p:nvPr/>
        </p:nvSpPr>
        <p:spPr>
          <a:xfrm rot="16200000">
            <a:off x="4247356" y="5625307"/>
            <a:ext cx="433387"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21" name="图片 20"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22" name="图片 21"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23" name="灯片编号占位符 22"/>
          <p:cNvSpPr>
            <a:spLocks noGrp="1"/>
          </p:cNvSpPr>
          <p:nvPr>
            <p:ph type="sldNum" sz="quarter" idx="10"/>
          </p:nvPr>
        </p:nvSpPr>
        <p:spPr/>
        <p:txBody>
          <a:bodyPr/>
          <a:lstStyle/>
          <a:p>
            <a:pPr algn="ctr">
              <a:defRPr/>
            </a:pPr>
            <a:fld id="{7C03B55D-BDE7-4FDA-849D-593B63D3AED7}" type="slidenum">
              <a:rPr lang="en-US" altLang="zh-CN" smtClean="0"/>
              <a:pPr algn="ctr">
                <a:defRPr/>
              </a:pPr>
              <a:t>14</a:t>
            </a:fld>
            <a:endParaRPr lang="en-US" altLang="zh-CN"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out)">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out)">
                                      <p:cBhvr>
                                        <p:cTn id="32" dur="1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out)">
                                      <p:cBhvr>
                                        <p:cTn id="37" dur="1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iterate type="lt">
                                    <p:tmAbs val="0"/>
                                  </p:iterate>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0"/>
                            </p:stCondLst>
                            <p:childTnLst>
                              <p:par>
                                <p:cTn id="43" presetID="6" presetClass="emph" presetSubtype="0" fill="hold" grpId="1" nodeType="afterEffect">
                                  <p:stCondLst>
                                    <p:cond delay="0"/>
                                  </p:stCondLst>
                                  <p:iterate type="lt">
                                    <p:tmPct val="0"/>
                                  </p:iterate>
                                  <p:childTnLst>
                                    <p:animScale>
                                      <p:cBhvr>
                                        <p:cTn id="44" dur="50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2" grpId="0"/>
      <p:bldP spid="12" grpId="1"/>
      <p:bldP spid="14" grpId="0"/>
      <p:bldP spid="15" grpId="0"/>
      <p:bldP spid="16" grpId="0"/>
      <p:bldP spid="17" grpId="0"/>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Rules Example</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sp>
        <p:nvSpPr>
          <p:cNvPr id="26627" name="Rectangle 2"/>
          <p:cNvSpPr>
            <a:spLocks noGrp="1" noChangeArrowheads="1"/>
          </p:cNvSpPr>
          <p:nvPr>
            <p:ph type="title"/>
          </p:nvPr>
        </p:nvSpPr>
        <p:spPr/>
        <p:txBody>
          <a:bodyPr/>
          <a:lstStyle/>
          <a:p>
            <a:pPr eaLnBrk="1" hangingPunct="1"/>
            <a:r>
              <a:rPr lang="en-US" altLang="zh-CN" sz="3600" smtClean="0">
                <a:ea typeface="宋体" pitchFamily="2" charset="-122"/>
              </a:rPr>
              <a:t>Reasoning Engine</a:t>
            </a:r>
            <a:endParaRPr lang="en-US" altLang="zh-CN" sz="2000" smtClean="0">
              <a:ea typeface="宋体" pitchFamily="2" charset="-122"/>
            </a:endParaRPr>
          </a:p>
        </p:txBody>
      </p:sp>
      <p:pic>
        <p:nvPicPr>
          <p:cNvPr id="26629" name="Picture 2"/>
          <p:cNvPicPr>
            <a:picLocks noChangeAspect="1" noChangeArrowheads="1"/>
          </p:cNvPicPr>
          <p:nvPr/>
        </p:nvPicPr>
        <p:blipFill>
          <a:blip r:embed="rId3" cstate="print"/>
          <a:srcRect/>
          <a:stretch>
            <a:fillRect/>
          </a:stretch>
        </p:blipFill>
        <p:spPr bwMode="auto">
          <a:xfrm>
            <a:off x="1236663" y="2382838"/>
            <a:ext cx="6743700" cy="2990850"/>
          </a:xfrm>
          <a:prstGeom prst="rect">
            <a:avLst/>
          </a:prstGeom>
          <a:noFill/>
          <a:ln w="9525">
            <a:noFill/>
            <a:miter lim="800000"/>
            <a:headEnd/>
            <a:tailEnd/>
          </a:ln>
        </p:spPr>
      </p:pic>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15</a:t>
            </a:fld>
            <a:endParaRPr lang="en-US" altLang="zh-CN" dirty="0"/>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Rules Setting</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sp>
        <p:nvSpPr>
          <p:cNvPr id="27651" name="Rectangle 2"/>
          <p:cNvSpPr>
            <a:spLocks noGrp="1" noChangeArrowheads="1"/>
          </p:cNvSpPr>
          <p:nvPr>
            <p:ph type="title"/>
          </p:nvPr>
        </p:nvSpPr>
        <p:spPr/>
        <p:txBody>
          <a:bodyPr/>
          <a:lstStyle/>
          <a:p>
            <a:pPr eaLnBrk="1" hangingPunct="1"/>
            <a:r>
              <a:rPr lang="en-US" altLang="zh-CN" sz="3600" smtClean="0">
                <a:ea typeface="宋体" pitchFamily="2" charset="-122"/>
              </a:rPr>
              <a:t>Reasoning Engine</a:t>
            </a:r>
            <a:endParaRPr lang="en-US" altLang="zh-CN" sz="2000" smtClean="0">
              <a:ea typeface="宋体" pitchFamily="2" charset="-122"/>
            </a:endParaRPr>
          </a:p>
        </p:txBody>
      </p:sp>
      <p:pic>
        <p:nvPicPr>
          <p:cNvPr id="27653" name="Picture 2"/>
          <p:cNvPicPr>
            <a:picLocks noChangeAspect="1" noChangeArrowheads="1"/>
          </p:cNvPicPr>
          <p:nvPr/>
        </p:nvPicPr>
        <p:blipFill>
          <a:blip r:embed="rId3" cstate="print"/>
          <a:srcRect/>
          <a:stretch>
            <a:fillRect/>
          </a:stretch>
        </p:blipFill>
        <p:spPr bwMode="auto">
          <a:xfrm>
            <a:off x="0" y="1916113"/>
            <a:ext cx="9144000" cy="4537223"/>
          </a:xfrm>
          <a:prstGeom prst="rect">
            <a:avLst/>
          </a:prstGeom>
          <a:noFill/>
          <a:ln w="9525">
            <a:noFill/>
            <a:miter lim="800000"/>
            <a:headEnd/>
            <a:tailEnd/>
          </a:ln>
        </p:spPr>
      </p:pic>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16</a:t>
            </a:fld>
            <a:endParaRPr lang="en-US" altLang="zh-CN" dirty="0"/>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z="3600" smtClean="0">
                <a:ea typeface="宋体" pitchFamily="2" charset="-122"/>
              </a:rPr>
              <a:t>Case Study</a:t>
            </a:r>
            <a:endParaRPr lang="en-US" altLang="zh-CN" sz="2000" smtClean="0">
              <a:ea typeface="宋体" pitchFamily="2" charset="-122"/>
            </a:endParaRPr>
          </a:p>
        </p:txBody>
      </p:sp>
      <p:grpSp>
        <p:nvGrpSpPr>
          <p:cNvPr id="28676" name="Group 47"/>
          <p:cNvGrpSpPr>
            <a:grpSpLocks/>
          </p:cNvGrpSpPr>
          <p:nvPr/>
        </p:nvGrpSpPr>
        <p:grpSpPr bwMode="auto">
          <a:xfrm>
            <a:off x="1219200" y="1831975"/>
            <a:ext cx="2170113" cy="4035425"/>
            <a:chOff x="720" y="1296"/>
            <a:chExt cx="1367" cy="2542"/>
          </a:xfrm>
        </p:grpSpPr>
        <p:sp>
          <p:nvSpPr>
            <p:cNvPr id="28706" name="AutoShape 48"/>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zh-CN" altLang="en-US"/>
            </a:p>
          </p:txBody>
        </p:sp>
        <p:sp>
          <p:nvSpPr>
            <p:cNvPr id="28707" name="AutoShape 49"/>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zh-CN" altLang="en-US"/>
            </a:p>
          </p:txBody>
        </p:sp>
        <p:sp>
          <p:nvSpPr>
            <p:cNvPr id="28708" name="AutoShape 50"/>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zh-CN" altLang="en-US"/>
            </a:p>
          </p:txBody>
        </p:sp>
        <p:sp>
          <p:nvSpPr>
            <p:cNvPr id="28709" name="AutoShape 51"/>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zh-CN" altLang="en-US"/>
            </a:p>
          </p:txBody>
        </p:sp>
        <p:sp>
          <p:nvSpPr>
            <p:cNvPr id="28710" name="AutoShape 52"/>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zh-CN" altLang="en-US"/>
            </a:p>
          </p:txBody>
        </p:sp>
        <p:sp>
          <p:nvSpPr>
            <p:cNvPr id="28711" name="AutoShape 53"/>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zh-CN" altLang="en-US"/>
            </a:p>
          </p:txBody>
        </p:sp>
        <p:grpSp>
          <p:nvGrpSpPr>
            <p:cNvPr id="28712" name="Group 54"/>
            <p:cNvGrpSpPr>
              <a:grpSpLocks/>
            </p:cNvGrpSpPr>
            <p:nvPr/>
          </p:nvGrpSpPr>
          <p:grpSpPr bwMode="auto">
            <a:xfrm>
              <a:off x="1189" y="1296"/>
              <a:ext cx="405" cy="405"/>
              <a:chOff x="1289" y="582"/>
              <a:chExt cx="668" cy="668"/>
            </a:xfrm>
          </p:grpSpPr>
          <p:sp>
            <p:nvSpPr>
              <p:cNvPr id="28715" name="Oval 55"/>
              <p:cNvSpPr>
                <a:spLocks noChangeArrowheads="1"/>
              </p:cNvSpPr>
              <p:nvPr/>
            </p:nvSpPr>
            <p:spPr bwMode="gray">
              <a:xfrm>
                <a:off x="1289" y="582"/>
                <a:ext cx="668" cy="668"/>
              </a:xfrm>
              <a:prstGeom prst="ellipse">
                <a:avLst/>
              </a:prstGeom>
              <a:solidFill>
                <a:srgbClr val="333333"/>
              </a:solidFill>
              <a:ln w="38100">
                <a:noFill/>
                <a:round/>
                <a:headEnd/>
                <a:tailEnd/>
              </a:ln>
            </p:spPr>
            <p:txBody>
              <a:bodyPr anchor="ctr">
                <a:spAutoFit/>
              </a:bodyPr>
              <a:lstStyle/>
              <a:p>
                <a:endParaRPr lang="zh-CN" altLang="en-US"/>
              </a:p>
            </p:txBody>
          </p:sp>
          <p:sp>
            <p:nvSpPr>
              <p:cNvPr id="28716" name="Oval 5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28717" name="Oval 5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28718" name="Oval 5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28719" name="Oval 5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grpSp>
        <p:sp>
          <p:nvSpPr>
            <p:cNvPr id="28713" name="Text Box 60"/>
            <p:cNvSpPr txBox="1">
              <a:spLocks noChangeArrowheads="1"/>
            </p:cNvSpPr>
            <p:nvPr/>
          </p:nvSpPr>
          <p:spPr bwMode="gray">
            <a:xfrm>
              <a:off x="1276" y="1354"/>
              <a:ext cx="223" cy="288"/>
            </a:xfrm>
            <a:prstGeom prst="rect">
              <a:avLst/>
            </a:prstGeom>
            <a:noFill/>
            <a:ln w="9525">
              <a:noFill/>
              <a:miter lim="800000"/>
              <a:headEnd/>
              <a:tailEnd/>
            </a:ln>
          </p:spPr>
          <p:txBody>
            <a:bodyPr wrap="none">
              <a:spAutoFit/>
            </a:bodyPr>
            <a:lstStyle/>
            <a:p>
              <a:pPr algn="ctr"/>
              <a:r>
                <a:rPr lang="en-US" altLang="zh-CN" sz="2400">
                  <a:solidFill>
                    <a:srgbClr val="000000"/>
                  </a:solidFill>
                </a:rPr>
                <a:t>1</a:t>
              </a:r>
              <a:endParaRPr lang="en-US" altLang="zh-CN"/>
            </a:p>
          </p:txBody>
        </p:sp>
        <p:sp>
          <p:nvSpPr>
            <p:cNvPr id="28714" name="Text Box 61"/>
            <p:cNvSpPr txBox="1">
              <a:spLocks noChangeArrowheads="1"/>
            </p:cNvSpPr>
            <p:nvPr/>
          </p:nvSpPr>
          <p:spPr bwMode="gray">
            <a:xfrm>
              <a:off x="768" y="2051"/>
              <a:ext cx="1296" cy="582"/>
            </a:xfrm>
            <a:prstGeom prst="rect">
              <a:avLst/>
            </a:prstGeom>
            <a:noFill/>
            <a:ln w="9525">
              <a:noFill/>
              <a:miter lim="800000"/>
              <a:headEnd/>
              <a:tailEnd/>
            </a:ln>
          </p:spPr>
          <p:txBody>
            <a:bodyPr>
              <a:spAutoFit/>
            </a:bodyPr>
            <a:lstStyle/>
            <a:p>
              <a:pPr algn="ctr"/>
              <a:r>
                <a:rPr lang="en-US" altLang="zh-CN">
                  <a:solidFill>
                    <a:schemeClr val="tx2"/>
                  </a:solidFill>
                </a:rPr>
                <a:t>Real-time Remote Monitoring Under Supervision </a:t>
              </a:r>
            </a:p>
          </p:txBody>
        </p:sp>
      </p:grpSp>
      <p:grpSp>
        <p:nvGrpSpPr>
          <p:cNvPr id="28677" name="Group 62"/>
          <p:cNvGrpSpPr>
            <a:grpSpLocks/>
          </p:cNvGrpSpPr>
          <p:nvPr/>
        </p:nvGrpSpPr>
        <p:grpSpPr bwMode="auto">
          <a:xfrm>
            <a:off x="3581400" y="1831975"/>
            <a:ext cx="2166938" cy="4035425"/>
            <a:chOff x="2208" y="1296"/>
            <a:chExt cx="1365" cy="2542"/>
          </a:xfrm>
        </p:grpSpPr>
        <p:sp>
          <p:nvSpPr>
            <p:cNvPr id="28693" name="AutoShape 63"/>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28694" name="AutoShape 64"/>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28695" name="AutoShape 65"/>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28696" name="AutoShape 66"/>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sp>
          <p:nvSpPr>
            <p:cNvPr id="28697" name="Oval 67"/>
            <p:cNvSpPr>
              <a:spLocks noChangeArrowheads="1"/>
            </p:cNvSpPr>
            <p:nvPr/>
          </p:nvSpPr>
          <p:spPr bwMode="gray">
            <a:xfrm>
              <a:off x="2677" y="1296"/>
              <a:ext cx="405" cy="405"/>
            </a:xfrm>
            <a:prstGeom prst="ellipse">
              <a:avLst/>
            </a:prstGeom>
            <a:solidFill>
              <a:srgbClr val="333333"/>
            </a:solidFill>
            <a:ln w="38100">
              <a:noFill/>
              <a:round/>
              <a:headEnd/>
              <a:tailEnd/>
            </a:ln>
          </p:spPr>
          <p:txBody>
            <a:bodyPr anchor="ctr">
              <a:spAutoFit/>
            </a:bodyPr>
            <a:lstStyle/>
            <a:p>
              <a:endParaRPr lang="zh-CN" altLang="en-US"/>
            </a:p>
          </p:txBody>
        </p:sp>
        <p:sp>
          <p:nvSpPr>
            <p:cNvPr id="28698" name="Oval 68"/>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28699" name="Oval 69"/>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28700" name="Oval 70"/>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28701" name="Oval 71"/>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sp>
          <p:nvSpPr>
            <p:cNvPr id="28702" name="Text Box 72"/>
            <p:cNvSpPr txBox="1">
              <a:spLocks noChangeArrowheads="1"/>
            </p:cNvSpPr>
            <p:nvPr/>
          </p:nvSpPr>
          <p:spPr bwMode="gray">
            <a:xfrm>
              <a:off x="2764" y="1354"/>
              <a:ext cx="223" cy="288"/>
            </a:xfrm>
            <a:prstGeom prst="rect">
              <a:avLst/>
            </a:prstGeom>
            <a:noFill/>
            <a:ln w="9525">
              <a:noFill/>
              <a:miter lim="800000"/>
              <a:headEnd/>
              <a:tailEnd/>
            </a:ln>
          </p:spPr>
          <p:txBody>
            <a:bodyPr wrap="none">
              <a:spAutoFit/>
            </a:bodyPr>
            <a:lstStyle/>
            <a:p>
              <a:pPr algn="ctr"/>
              <a:r>
                <a:rPr lang="en-US" altLang="zh-CN" sz="2400">
                  <a:solidFill>
                    <a:srgbClr val="000000"/>
                  </a:solidFill>
                </a:rPr>
                <a:t>2</a:t>
              </a:r>
              <a:endParaRPr lang="en-US" altLang="zh-CN"/>
            </a:p>
          </p:txBody>
        </p:sp>
        <p:sp>
          <p:nvSpPr>
            <p:cNvPr id="28703" name="Text Box 73"/>
            <p:cNvSpPr txBox="1">
              <a:spLocks noChangeArrowheads="1"/>
            </p:cNvSpPr>
            <p:nvPr/>
          </p:nvSpPr>
          <p:spPr bwMode="gray">
            <a:xfrm>
              <a:off x="2256" y="2051"/>
              <a:ext cx="1296" cy="582"/>
            </a:xfrm>
            <a:prstGeom prst="rect">
              <a:avLst/>
            </a:prstGeom>
            <a:noFill/>
            <a:ln w="9525">
              <a:noFill/>
              <a:miter lim="800000"/>
              <a:headEnd/>
              <a:tailEnd/>
            </a:ln>
          </p:spPr>
          <p:txBody>
            <a:bodyPr>
              <a:spAutoFit/>
            </a:bodyPr>
            <a:lstStyle/>
            <a:p>
              <a:pPr algn="ctr"/>
              <a:r>
                <a:rPr lang="en-US" altLang="zh-CN">
                  <a:solidFill>
                    <a:schemeClr val="tx2"/>
                  </a:solidFill>
                </a:rPr>
                <a:t>Real-time Remote At-home Monitoring</a:t>
              </a:r>
            </a:p>
          </p:txBody>
        </p:sp>
        <p:sp>
          <p:nvSpPr>
            <p:cNvPr id="28704" name="AutoShape 74"/>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p:spPr>
          <p:txBody>
            <a:bodyPr wrap="none" anchor="ctr"/>
            <a:lstStyle/>
            <a:p>
              <a:endParaRPr lang="zh-CN" altLang="en-US"/>
            </a:p>
          </p:txBody>
        </p:sp>
        <p:sp>
          <p:nvSpPr>
            <p:cNvPr id="28705" name="AutoShape 75"/>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p:spPr>
          <p:txBody>
            <a:bodyPr wrap="none" anchor="ctr"/>
            <a:lstStyle/>
            <a:p>
              <a:endParaRPr lang="zh-CN" altLang="en-US"/>
            </a:p>
          </p:txBody>
        </p:sp>
      </p:grpSp>
      <p:grpSp>
        <p:nvGrpSpPr>
          <p:cNvPr id="28678" name="Group 76"/>
          <p:cNvGrpSpPr>
            <a:grpSpLocks/>
          </p:cNvGrpSpPr>
          <p:nvPr/>
        </p:nvGrpSpPr>
        <p:grpSpPr bwMode="auto">
          <a:xfrm>
            <a:off x="5937250" y="1831975"/>
            <a:ext cx="2170113" cy="4035425"/>
            <a:chOff x="3692" y="1296"/>
            <a:chExt cx="1367" cy="2542"/>
          </a:xfrm>
        </p:grpSpPr>
        <p:sp>
          <p:nvSpPr>
            <p:cNvPr id="28679" name="AutoShape 77"/>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zh-CN" altLang="en-US"/>
            </a:p>
          </p:txBody>
        </p:sp>
        <p:sp>
          <p:nvSpPr>
            <p:cNvPr id="28680" name="AutoShape 78"/>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zh-CN" altLang="en-US"/>
            </a:p>
          </p:txBody>
        </p:sp>
        <p:sp>
          <p:nvSpPr>
            <p:cNvPr id="28681" name="AutoShape 79"/>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zh-CN" altLang="en-US"/>
            </a:p>
          </p:txBody>
        </p:sp>
        <p:sp>
          <p:nvSpPr>
            <p:cNvPr id="28682" name="AutoShape 80"/>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zh-CN" altLang="en-US"/>
            </a:p>
          </p:txBody>
        </p:sp>
        <p:grpSp>
          <p:nvGrpSpPr>
            <p:cNvPr id="28683" name="Group 81"/>
            <p:cNvGrpSpPr>
              <a:grpSpLocks/>
            </p:cNvGrpSpPr>
            <p:nvPr/>
          </p:nvGrpSpPr>
          <p:grpSpPr bwMode="auto">
            <a:xfrm>
              <a:off x="4165" y="1296"/>
              <a:ext cx="405" cy="405"/>
              <a:chOff x="1289" y="582"/>
              <a:chExt cx="668" cy="668"/>
            </a:xfrm>
          </p:grpSpPr>
          <p:sp>
            <p:nvSpPr>
              <p:cNvPr id="28688" name="Oval 82"/>
              <p:cNvSpPr>
                <a:spLocks noChangeArrowheads="1"/>
              </p:cNvSpPr>
              <p:nvPr/>
            </p:nvSpPr>
            <p:spPr bwMode="gray">
              <a:xfrm>
                <a:off x="1289" y="582"/>
                <a:ext cx="668" cy="668"/>
              </a:xfrm>
              <a:prstGeom prst="ellipse">
                <a:avLst/>
              </a:prstGeom>
              <a:solidFill>
                <a:srgbClr val="333333"/>
              </a:solidFill>
              <a:ln w="38100">
                <a:noFill/>
                <a:round/>
                <a:headEnd/>
                <a:tailEnd/>
              </a:ln>
            </p:spPr>
            <p:txBody>
              <a:bodyPr anchor="ctr">
                <a:spAutoFit/>
              </a:bodyPr>
              <a:lstStyle/>
              <a:p>
                <a:endParaRPr lang="zh-CN" altLang="en-US"/>
              </a:p>
            </p:txBody>
          </p:sp>
          <p:sp>
            <p:nvSpPr>
              <p:cNvPr id="28689"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28690"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28691"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28692"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grpSp>
        <p:sp>
          <p:nvSpPr>
            <p:cNvPr id="28684" name="Text Box 87"/>
            <p:cNvSpPr txBox="1">
              <a:spLocks noChangeArrowheads="1"/>
            </p:cNvSpPr>
            <p:nvPr/>
          </p:nvSpPr>
          <p:spPr bwMode="gray">
            <a:xfrm>
              <a:off x="4252" y="1354"/>
              <a:ext cx="223" cy="288"/>
            </a:xfrm>
            <a:prstGeom prst="rect">
              <a:avLst/>
            </a:prstGeom>
            <a:noFill/>
            <a:ln w="9525">
              <a:noFill/>
              <a:miter lim="800000"/>
              <a:headEnd/>
              <a:tailEnd/>
            </a:ln>
          </p:spPr>
          <p:txBody>
            <a:bodyPr wrap="none">
              <a:spAutoFit/>
            </a:bodyPr>
            <a:lstStyle/>
            <a:p>
              <a:pPr algn="ctr"/>
              <a:r>
                <a:rPr lang="en-US" altLang="zh-CN" sz="2400">
                  <a:solidFill>
                    <a:srgbClr val="000000"/>
                  </a:solidFill>
                </a:rPr>
                <a:t>3</a:t>
              </a:r>
              <a:endParaRPr lang="en-US" altLang="zh-CN"/>
            </a:p>
          </p:txBody>
        </p:sp>
        <p:sp>
          <p:nvSpPr>
            <p:cNvPr id="28685" name="Text Box 88"/>
            <p:cNvSpPr txBox="1">
              <a:spLocks noChangeArrowheads="1"/>
            </p:cNvSpPr>
            <p:nvPr/>
          </p:nvSpPr>
          <p:spPr bwMode="gray">
            <a:xfrm>
              <a:off x="3744" y="2051"/>
              <a:ext cx="1296" cy="582"/>
            </a:xfrm>
            <a:prstGeom prst="rect">
              <a:avLst/>
            </a:prstGeom>
            <a:noFill/>
            <a:ln w="9525">
              <a:noFill/>
              <a:miter lim="800000"/>
              <a:headEnd/>
              <a:tailEnd/>
            </a:ln>
          </p:spPr>
          <p:txBody>
            <a:bodyPr>
              <a:spAutoFit/>
            </a:bodyPr>
            <a:lstStyle/>
            <a:p>
              <a:pPr algn="ctr"/>
              <a:r>
                <a:rPr lang="en-US" altLang="zh-CN">
                  <a:solidFill>
                    <a:schemeClr val="tx2"/>
                  </a:solidFill>
                </a:rPr>
                <a:t>Remote Pervasive Healthcare &amp; Data Review</a:t>
              </a:r>
            </a:p>
          </p:txBody>
        </p:sp>
        <p:sp>
          <p:nvSpPr>
            <p:cNvPr id="28686" name="AutoShape 89"/>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w="9525">
              <a:noFill/>
              <a:round/>
              <a:headEnd/>
              <a:tailEnd/>
            </a:ln>
          </p:spPr>
          <p:txBody>
            <a:bodyPr wrap="none" anchor="ctr"/>
            <a:lstStyle/>
            <a:p>
              <a:endParaRPr lang="zh-CN" altLang="en-US"/>
            </a:p>
          </p:txBody>
        </p:sp>
        <p:sp>
          <p:nvSpPr>
            <p:cNvPr id="28687" name="AutoShape 90"/>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w="9525">
              <a:noFill/>
              <a:round/>
              <a:headEnd/>
              <a:tailEnd/>
            </a:ln>
          </p:spPr>
          <p:txBody>
            <a:bodyPr wrap="none" anchor="ctr"/>
            <a:lstStyle/>
            <a:p>
              <a:endParaRPr lang="zh-CN" altLang="en-US"/>
            </a:p>
          </p:txBody>
        </p:sp>
      </p:grpSp>
      <p:pic>
        <p:nvPicPr>
          <p:cNvPr id="49" name="图片 48"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50" name="图片 49"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51" name="灯片编号占位符 50"/>
          <p:cNvSpPr>
            <a:spLocks noGrp="1"/>
          </p:cNvSpPr>
          <p:nvPr>
            <p:ph type="sldNum" sz="quarter" idx="10"/>
          </p:nvPr>
        </p:nvSpPr>
        <p:spPr/>
        <p:txBody>
          <a:bodyPr/>
          <a:lstStyle/>
          <a:p>
            <a:pPr algn="ctr">
              <a:defRPr/>
            </a:pPr>
            <a:fld id="{7C03B55D-BDE7-4FDA-849D-593B63D3AED7}" type="slidenum">
              <a:rPr lang="en-US" altLang="zh-CN" smtClean="0"/>
              <a:pPr algn="ctr">
                <a:defRPr/>
              </a:pPr>
              <a:t>17</a:t>
            </a:fld>
            <a:endParaRPr lang="en-US" altLang="zh-CN" dirty="0"/>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2"/>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solidFill>
                  <a:srgbClr val="000000"/>
                </a:solidFill>
                <a:ea typeface="宋体" pitchFamily="2" charset="-122"/>
              </a:rPr>
              <a:t>Real-time Remote Monitoring Under Supervision Scenario</a:t>
            </a:r>
          </a:p>
          <a:p>
            <a:pPr eaLnBrk="1" hangingPunct="1">
              <a:buFont typeface="Wingdings" pitchFamily="2" charset="2"/>
              <a:buNone/>
            </a:pPr>
            <a:endParaRPr lang="zh-CN" altLang="en-US" smtClean="0">
              <a:ea typeface="宋体" pitchFamily="2" charset="-122"/>
            </a:endParaRPr>
          </a:p>
        </p:txBody>
      </p:sp>
      <p:pic>
        <p:nvPicPr>
          <p:cNvPr id="29699" name="图片 12" descr="4.png"/>
          <p:cNvPicPr>
            <a:picLocks noChangeAspect="1"/>
          </p:cNvPicPr>
          <p:nvPr/>
        </p:nvPicPr>
        <p:blipFill>
          <a:blip r:embed="rId3" cstate="print"/>
          <a:srcRect/>
          <a:stretch>
            <a:fillRect/>
          </a:stretch>
        </p:blipFill>
        <p:spPr bwMode="auto">
          <a:xfrm>
            <a:off x="900113" y="4184650"/>
            <a:ext cx="1681162" cy="1765300"/>
          </a:xfrm>
          <a:prstGeom prst="rect">
            <a:avLst/>
          </a:prstGeom>
          <a:noFill/>
          <a:ln w="9525">
            <a:noFill/>
            <a:miter lim="800000"/>
            <a:headEnd/>
            <a:tailEnd/>
          </a:ln>
        </p:spPr>
      </p:pic>
      <p:sp>
        <p:nvSpPr>
          <p:cNvPr id="29700" name="标题 1"/>
          <p:cNvSpPr>
            <a:spLocks noGrp="1"/>
          </p:cNvSpPr>
          <p:nvPr>
            <p:ph type="title"/>
          </p:nvPr>
        </p:nvSpPr>
        <p:spPr/>
        <p:txBody>
          <a:bodyPr/>
          <a:lstStyle/>
          <a:p>
            <a:pPr eaLnBrk="1" hangingPunct="1"/>
            <a:r>
              <a:rPr lang="en-US" altLang="zh-CN" smtClean="0">
                <a:ea typeface="宋体" pitchFamily="2" charset="-122"/>
              </a:rPr>
              <a:t>Case Study</a:t>
            </a:r>
            <a:endParaRPr lang="zh-CN" altLang="en-US" smtClean="0">
              <a:ea typeface="宋体" pitchFamily="2" charset="-122"/>
            </a:endParaRPr>
          </a:p>
        </p:txBody>
      </p:sp>
      <p:pic>
        <p:nvPicPr>
          <p:cNvPr id="29702" name="图片 4" descr="1.png"/>
          <p:cNvPicPr>
            <a:picLocks noChangeAspect="1"/>
          </p:cNvPicPr>
          <p:nvPr/>
        </p:nvPicPr>
        <p:blipFill>
          <a:blip r:embed="rId4" cstate="print"/>
          <a:srcRect/>
          <a:stretch>
            <a:fillRect/>
          </a:stretch>
        </p:blipFill>
        <p:spPr bwMode="auto">
          <a:xfrm>
            <a:off x="7112000" y="4868863"/>
            <a:ext cx="773113" cy="1008062"/>
          </a:xfrm>
          <a:prstGeom prst="rect">
            <a:avLst/>
          </a:prstGeom>
          <a:noFill/>
          <a:ln w="9525">
            <a:noFill/>
            <a:miter lim="800000"/>
            <a:headEnd/>
            <a:tailEnd/>
          </a:ln>
        </p:spPr>
      </p:pic>
      <p:pic>
        <p:nvPicPr>
          <p:cNvPr id="29703" name="图片 8" descr="ViewResults.png"/>
          <p:cNvPicPr>
            <a:picLocks noChangeAspect="1"/>
          </p:cNvPicPr>
          <p:nvPr/>
        </p:nvPicPr>
        <p:blipFill>
          <a:blip r:embed="rId5" cstate="print"/>
          <a:srcRect/>
          <a:stretch>
            <a:fillRect/>
          </a:stretch>
        </p:blipFill>
        <p:spPr bwMode="auto">
          <a:xfrm>
            <a:off x="6248400" y="4652963"/>
            <a:ext cx="1008063" cy="1008062"/>
          </a:xfrm>
          <a:prstGeom prst="rect">
            <a:avLst/>
          </a:prstGeom>
          <a:noFill/>
          <a:ln w="9525">
            <a:noFill/>
            <a:miter lim="800000"/>
            <a:headEnd/>
            <a:tailEnd/>
          </a:ln>
        </p:spPr>
      </p:pic>
      <p:pic>
        <p:nvPicPr>
          <p:cNvPr id="29704" name="图片 9" descr="2.png"/>
          <p:cNvPicPr>
            <a:picLocks noChangeAspect="1"/>
          </p:cNvPicPr>
          <p:nvPr/>
        </p:nvPicPr>
        <p:blipFill>
          <a:blip r:embed="rId6" cstate="print"/>
          <a:srcRect/>
          <a:stretch>
            <a:fillRect/>
          </a:stretch>
        </p:blipFill>
        <p:spPr bwMode="auto">
          <a:xfrm>
            <a:off x="2195513" y="4581525"/>
            <a:ext cx="720725" cy="1095375"/>
          </a:xfrm>
          <a:prstGeom prst="rect">
            <a:avLst/>
          </a:prstGeom>
          <a:noFill/>
          <a:ln w="9525">
            <a:noFill/>
            <a:miter lim="800000"/>
            <a:headEnd/>
            <a:tailEnd/>
          </a:ln>
        </p:spPr>
      </p:pic>
      <p:pic>
        <p:nvPicPr>
          <p:cNvPr id="29705" name="图片 10" descr="3.png"/>
          <p:cNvPicPr>
            <a:picLocks noChangeAspect="1"/>
          </p:cNvPicPr>
          <p:nvPr/>
        </p:nvPicPr>
        <p:blipFill>
          <a:blip r:embed="rId7" cstate="print"/>
          <a:srcRect/>
          <a:stretch>
            <a:fillRect/>
          </a:stretch>
        </p:blipFill>
        <p:spPr bwMode="auto">
          <a:xfrm>
            <a:off x="1763713" y="4868863"/>
            <a:ext cx="720725" cy="1081087"/>
          </a:xfrm>
          <a:prstGeom prst="rect">
            <a:avLst/>
          </a:prstGeom>
          <a:noFill/>
          <a:ln w="9525">
            <a:noFill/>
            <a:miter lim="800000"/>
            <a:headEnd/>
            <a:tailEnd/>
          </a:ln>
        </p:spPr>
      </p:pic>
      <p:pic>
        <p:nvPicPr>
          <p:cNvPr id="29706" name="图片 15" descr="applications-internet.png"/>
          <p:cNvPicPr>
            <a:picLocks noChangeAspect="1"/>
          </p:cNvPicPr>
          <p:nvPr/>
        </p:nvPicPr>
        <p:blipFill>
          <a:blip r:embed="rId8" cstate="print"/>
          <a:srcRect/>
          <a:stretch>
            <a:fillRect/>
          </a:stretch>
        </p:blipFill>
        <p:spPr bwMode="auto">
          <a:xfrm>
            <a:off x="3924300" y="2781300"/>
            <a:ext cx="1160463" cy="1160463"/>
          </a:xfrm>
          <a:prstGeom prst="rect">
            <a:avLst/>
          </a:prstGeom>
          <a:noFill/>
          <a:ln w="9525">
            <a:noFill/>
            <a:miter lim="800000"/>
            <a:headEnd/>
            <a:tailEnd/>
          </a:ln>
        </p:spPr>
      </p:pic>
      <p:sp>
        <p:nvSpPr>
          <p:cNvPr id="29707" name="Text Box 9"/>
          <p:cNvSpPr txBox="1">
            <a:spLocks noChangeArrowheads="1"/>
          </p:cNvSpPr>
          <p:nvPr/>
        </p:nvSpPr>
        <p:spPr bwMode="auto">
          <a:xfrm>
            <a:off x="4067175" y="2420938"/>
            <a:ext cx="936625" cy="369887"/>
          </a:xfrm>
          <a:prstGeom prst="rect">
            <a:avLst/>
          </a:prstGeom>
          <a:noFill/>
          <a:ln w="9525">
            <a:noFill/>
            <a:miter lim="800000"/>
            <a:headEnd/>
            <a:tailEnd/>
          </a:ln>
        </p:spPr>
        <p:txBody>
          <a:bodyPr>
            <a:spAutoFit/>
          </a:bodyPr>
          <a:lstStyle/>
          <a:p>
            <a:pPr algn="ctr" eaLnBrk="0" hangingPunct="0"/>
            <a:r>
              <a:rPr lang="en-US" altLang="zh-CN"/>
              <a:t>Web</a:t>
            </a:r>
            <a:endParaRPr lang="en-US" altLang="zh-CN" b="1"/>
          </a:p>
        </p:txBody>
      </p:sp>
      <p:sp>
        <p:nvSpPr>
          <p:cNvPr id="18" name="左右箭头 17"/>
          <p:cNvSpPr/>
          <p:nvPr/>
        </p:nvSpPr>
        <p:spPr>
          <a:xfrm>
            <a:off x="3059113" y="5157788"/>
            <a:ext cx="3025775"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29709" name="图片 13" descr="CARA_logo.png"/>
          <p:cNvPicPr>
            <a:picLocks noChangeAspect="1"/>
          </p:cNvPicPr>
          <p:nvPr/>
        </p:nvPicPr>
        <p:blipFill>
          <a:blip r:embed="rId9" cstate="print"/>
          <a:srcRect/>
          <a:stretch>
            <a:fillRect/>
          </a:stretch>
        </p:blipFill>
        <p:spPr bwMode="auto">
          <a:xfrm>
            <a:off x="3995738" y="4724400"/>
            <a:ext cx="1081087" cy="1081088"/>
          </a:xfrm>
          <a:prstGeom prst="rect">
            <a:avLst/>
          </a:prstGeom>
          <a:noFill/>
          <a:ln w="9525">
            <a:noFill/>
            <a:miter lim="800000"/>
            <a:headEnd/>
            <a:tailEnd/>
          </a:ln>
        </p:spPr>
      </p:pic>
      <p:sp>
        <p:nvSpPr>
          <p:cNvPr id="23" name="上下箭头 22"/>
          <p:cNvSpPr/>
          <p:nvPr/>
        </p:nvSpPr>
        <p:spPr>
          <a:xfrm>
            <a:off x="4427538" y="3860800"/>
            <a:ext cx="215900" cy="7921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5" name="图片 14" descr="logo.png"/>
          <p:cNvPicPr>
            <a:picLocks noChangeAspect="1"/>
          </p:cNvPicPr>
          <p:nvPr/>
        </p:nvPicPr>
        <p:blipFill>
          <a:blip r:embed="rId10" cstate="print"/>
          <a:stretch>
            <a:fillRect/>
          </a:stretch>
        </p:blipFill>
        <p:spPr>
          <a:xfrm>
            <a:off x="17526" y="6497227"/>
            <a:ext cx="666042" cy="360773"/>
          </a:xfrm>
          <a:prstGeom prst="rect">
            <a:avLst/>
          </a:prstGeom>
        </p:spPr>
      </p:pic>
      <p:pic>
        <p:nvPicPr>
          <p:cNvPr id="16" name="图片 15" descr="UCC.png"/>
          <p:cNvPicPr>
            <a:picLocks noChangeAspect="1"/>
          </p:cNvPicPr>
          <p:nvPr/>
        </p:nvPicPr>
        <p:blipFill>
          <a:blip r:embed="rId11" cstate="print"/>
          <a:stretch>
            <a:fillRect/>
          </a:stretch>
        </p:blipFill>
        <p:spPr>
          <a:xfrm>
            <a:off x="7524328" y="6521060"/>
            <a:ext cx="1619672" cy="336939"/>
          </a:xfrm>
          <a:prstGeom prst="rect">
            <a:avLst/>
          </a:prstGeom>
        </p:spPr>
      </p:pic>
      <p:sp>
        <p:nvSpPr>
          <p:cNvPr id="17" name="灯片编号占位符 16"/>
          <p:cNvSpPr>
            <a:spLocks noGrp="1"/>
          </p:cNvSpPr>
          <p:nvPr>
            <p:ph type="sldNum" sz="quarter" idx="10"/>
          </p:nvPr>
        </p:nvSpPr>
        <p:spPr/>
        <p:txBody>
          <a:bodyPr/>
          <a:lstStyle/>
          <a:p>
            <a:pPr algn="ctr">
              <a:defRPr/>
            </a:pPr>
            <a:fld id="{7C03B55D-BDE7-4FDA-849D-593B63D3AED7}" type="slidenum">
              <a:rPr lang="en-US" altLang="zh-CN" smtClean="0"/>
              <a:pPr algn="ctr">
                <a:defRPr/>
              </a:pPr>
              <a:t>18</a:t>
            </a:fld>
            <a:endParaRPr lang="en-US" altLang="zh-CN" dirty="0"/>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solidFill>
                  <a:srgbClr val="000000"/>
                </a:solidFill>
                <a:ea typeface="宋体" pitchFamily="2" charset="-122"/>
              </a:rPr>
              <a:t>Real-time Remote At-home Monitoring</a:t>
            </a:r>
          </a:p>
          <a:p>
            <a:pPr eaLnBrk="1" hangingPunct="1">
              <a:buFont typeface="Wingdings" pitchFamily="2" charset="2"/>
              <a:buNone/>
            </a:pPr>
            <a:r>
              <a:rPr lang="en-US" altLang="zh-CN" smtClean="0">
                <a:solidFill>
                  <a:srgbClr val="000000"/>
                </a:solidFill>
                <a:ea typeface="宋体" pitchFamily="2" charset="-122"/>
              </a:rPr>
              <a:t> 	Scenario</a:t>
            </a:r>
          </a:p>
          <a:p>
            <a:pPr eaLnBrk="1" hangingPunct="1">
              <a:buFont typeface="Wingdings" pitchFamily="2" charset="2"/>
              <a:buNone/>
            </a:pPr>
            <a:endParaRPr lang="zh-CN" altLang="en-US" smtClean="0">
              <a:ea typeface="宋体" pitchFamily="2" charset="-122"/>
            </a:endParaRPr>
          </a:p>
        </p:txBody>
      </p:sp>
      <p:sp>
        <p:nvSpPr>
          <p:cNvPr id="30723" name="标题 1"/>
          <p:cNvSpPr>
            <a:spLocks noGrp="1"/>
          </p:cNvSpPr>
          <p:nvPr>
            <p:ph type="title"/>
          </p:nvPr>
        </p:nvSpPr>
        <p:spPr/>
        <p:txBody>
          <a:bodyPr/>
          <a:lstStyle/>
          <a:p>
            <a:pPr eaLnBrk="1" hangingPunct="1"/>
            <a:r>
              <a:rPr lang="en-US" altLang="zh-CN" smtClean="0">
                <a:ea typeface="宋体" pitchFamily="2" charset="-122"/>
              </a:rPr>
              <a:t>Case Study</a:t>
            </a:r>
            <a:endParaRPr lang="zh-CN" altLang="en-US" smtClean="0">
              <a:ea typeface="宋体" pitchFamily="2" charset="-122"/>
            </a:endParaRPr>
          </a:p>
        </p:txBody>
      </p:sp>
      <p:pic>
        <p:nvPicPr>
          <p:cNvPr id="30725" name="图片 4" descr="4.png"/>
          <p:cNvPicPr>
            <a:picLocks noChangeAspect="1"/>
          </p:cNvPicPr>
          <p:nvPr/>
        </p:nvPicPr>
        <p:blipFill>
          <a:blip r:embed="rId3" cstate="print"/>
          <a:srcRect/>
          <a:stretch>
            <a:fillRect/>
          </a:stretch>
        </p:blipFill>
        <p:spPr bwMode="auto">
          <a:xfrm>
            <a:off x="6156325" y="4184650"/>
            <a:ext cx="1681163" cy="1765300"/>
          </a:xfrm>
          <a:prstGeom prst="rect">
            <a:avLst/>
          </a:prstGeom>
          <a:noFill/>
          <a:ln w="9525">
            <a:noFill/>
            <a:miter lim="800000"/>
            <a:headEnd/>
            <a:tailEnd/>
          </a:ln>
        </p:spPr>
      </p:pic>
      <p:pic>
        <p:nvPicPr>
          <p:cNvPr id="30726" name="图片 5" descr="1.png"/>
          <p:cNvPicPr>
            <a:picLocks noChangeAspect="1"/>
          </p:cNvPicPr>
          <p:nvPr/>
        </p:nvPicPr>
        <p:blipFill>
          <a:blip r:embed="rId4" cstate="print"/>
          <a:srcRect/>
          <a:stretch>
            <a:fillRect/>
          </a:stretch>
        </p:blipFill>
        <p:spPr bwMode="auto">
          <a:xfrm>
            <a:off x="7112000" y="4868863"/>
            <a:ext cx="773113" cy="1008062"/>
          </a:xfrm>
          <a:prstGeom prst="rect">
            <a:avLst/>
          </a:prstGeom>
          <a:noFill/>
          <a:ln w="9525">
            <a:noFill/>
            <a:miter lim="800000"/>
            <a:headEnd/>
            <a:tailEnd/>
          </a:ln>
        </p:spPr>
      </p:pic>
      <p:pic>
        <p:nvPicPr>
          <p:cNvPr id="30727" name="图片 6" descr="ViewResults.png"/>
          <p:cNvPicPr>
            <a:picLocks noChangeAspect="1"/>
          </p:cNvPicPr>
          <p:nvPr/>
        </p:nvPicPr>
        <p:blipFill>
          <a:blip r:embed="rId5" cstate="print"/>
          <a:srcRect/>
          <a:stretch>
            <a:fillRect/>
          </a:stretch>
        </p:blipFill>
        <p:spPr bwMode="auto">
          <a:xfrm>
            <a:off x="6248400" y="4652963"/>
            <a:ext cx="1008063" cy="1008062"/>
          </a:xfrm>
          <a:prstGeom prst="rect">
            <a:avLst/>
          </a:prstGeom>
          <a:noFill/>
          <a:ln w="9525">
            <a:noFill/>
            <a:miter lim="800000"/>
            <a:headEnd/>
            <a:tailEnd/>
          </a:ln>
        </p:spPr>
      </p:pic>
      <p:grpSp>
        <p:nvGrpSpPr>
          <p:cNvPr id="30728" name="Group 1"/>
          <p:cNvGrpSpPr>
            <a:grpSpLocks/>
          </p:cNvGrpSpPr>
          <p:nvPr/>
        </p:nvGrpSpPr>
        <p:grpSpPr bwMode="auto">
          <a:xfrm>
            <a:off x="1258888" y="4365625"/>
            <a:ext cx="1800225" cy="1584325"/>
            <a:chOff x="1258888" y="4365625"/>
            <a:chExt cx="1800225" cy="1584325"/>
          </a:xfrm>
        </p:grpSpPr>
        <p:pic>
          <p:nvPicPr>
            <p:cNvPr id="30734" name="图片 14" descr="go_home.png"/>
            <p:cNvPicPr>
              <a:picLocks noChangeAspect="1"/>
            </p:cNvPicPr>
            <p:nvPr/>
          </p:nvPicPr>
          <p:blipFill>
            <a:blip r:embed="rId6" cstate="print"/>
            <a:srcRect/>
            <a:stretch>
              <a:fillRect/>
            </a:stretch>
          </p:blipFill>
          <p:spPr bwMode="auto">
            <a:xfrm>
              <a:off x="1258888" y="4365625"/>
              <a:ext cx="1584325" cy="1584325"/>
            </a:xfrm>
            <a:prstGeom prst="rect">
              <a:avLst/>
            </a:prstGeom>
            <a:noFill/>
            <a:ln w="9525">
              <a:noFill/>
              <a:miter lim="800000"/>
              <a:headEnd/>
              <a:tailEnd/>
            </a:ln>
          </p:spPr>
        </p:pic>
        <p:pic>
          <p:nvPicPr>
            <p:cNvPr id="30735" name="图片 8" descr="3.png"/>
            <p:cNvPicPr>
              <a:picLocks noChangeAspect="1"/>
            </p:cNvPicPr>
            <p:nvPr/>
          </p:nvPicPr>
          <p:blipFill>
            <a:blip r:embed="rId7" cstate="print"/>
            <a:srcRect/>
            <a:stretch>
              <a:fillRect/>
            </a:stretch>
          </p:blipFill>
          <p:spPr bwMode="auto">
            <a:xfrm>
              <a:off x="2339975" y="4797425"/>
              <a:ext cx="719138" cy="1079500"/>
            </a:xfrm>
            <a:prstGeom prst="rect">
              <a:avLst/>
            </a:prstGeom>
            <a:noFill/>
            <a:ln w="9525">
              <a:noFill/>
              <a:miter lim="800000"/>
              <a:headEnd/>
              <a:tailEnd/>
            </a:ln>
          </p:spPr>
        </p:pic>
      </p:grpSp>
      <p:pic>
        <p:nvPicPr>
          <p:cNvPr id="30729" name="图片 9" descr="applications-internet.png"/>
          <p:cNvPicPr>
            <a:picLocks noChangeAspect="1"/>
          </p:cNvPicPr>
          <p:nvPr/>
        </p:nvPicPr>
        <p:blipFill>
          <a:blip r:embed="rId8" cstate="print"/>
          <a:srcRect/>
          <a:stretch>
            <a:fillRect/>
          </a:stretch>
        </p:blipFill>
        <p:spPr bwMode="auto">
          <a:xfrm>
            <a:off x="3924300" y="2781300"/>
            <a:ext cx="1160463" cy="1160463"/>
          </a:xfrm>
          <a:prstGeom prst="rect">
            <a:avLst/>
          </a:prstGeom>
          <a:noFill/>
          <a:ln w="9525">
            <a:noFill/>
            <a:miter lim="800000"/>
            <a:headEnd/>
            <a:tailEnd/>
          </a:ln>
        </p:spPr>
      </p:pic>
      <p:sp>
        <p:nvSpPr>
          <p:cNvPr id="30730" name="Text Box 9"/>
          <p:cNvSpPr txBox="1">
            <a:spLocks noChangeArrowheads="1"/>
          </p:cNvSpPr>
          <p:nvPr/>
        </p:nvSpPr>
        <p:spPr bwMode="auto">
          <a:xfrm>
            <a:off x="4067175" y="2420938"/>
            <a:ext cx="936625" cy="369887"/>
          </a:xfrm>
          <a:prstGeom prst="rect">
            <a:avLst/>
          </a:prstGeom>
          <a:noFill/>
          <a:ln w="9525">
            <a:noFill/>
            <a:miter lim="800000"/>
            <a:headEnd/>
            <a:tailEnd/>
          </a:ln>
        </p:spPr>
        <p:txBody>
          <a:bodyPr>
            <a:spAutoFit/>
          </a:bodyPr>
          <a:lstStyle/>
          <a:p>
            <a:pPr algn="ctr" eaLnBrk="0" hangingPunct="0"/>
            <a:r>
              <a:rPr lang="en-US" altLang="zh-CN"/>
              <a:t>Web</a:t>
            </a:r>
            <a:endParaRPr lang="en-US" altLang="zh-CN" b="1"/>
          </a:p>
        </p:txBody>
      </p:sp>
      <p:sp>
        <p:nvSpPr>
          <p:cNvPr id="12" name="左右箭头 11"/>
          <p:cNvSpPr/>
          <p:nvPr/>
        </p:nvSpPr>
        <p:spPr>
          <a:xfrm>
            <a:off x="3059113" y="5157788"/>
            <a:ext cx="3025775"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30732" name="图片 12" descr="CARA_logo.png"/>
          <p:cNvPicPr>
            <a:picLocks noChangeAspect="1"/>
          </p:cNvPicPr>
          <p:nvPr/>
        </p:nvPicPr>
        <p:blipFill>
          <a:blip r:embed="rId9" cstate="print"/>
          <a:srcRect/>
          <a:stretch>
            <a:fillRect/>
          </a:stretch>
        </p:blipFill>
        <p:spPr bwMode="auto">
          <a:xfrm>
            <a:off x="3995738" y="4724400"/>
            <a:ext cx="1081087" cy="1081088"/>
          </a:xfrm>
          <a:prstGeom prst="rect">
            <a:avLst/>
          </a:prstGeom>
          <a:noFill/>
          <a:ln w="9525">
            <a:noFill/>
            <a:miter lim="800000"/>
            <a:headEnd/>
            <a:tailEnd/>
          </a:ln>
        </p:spPr>
      </p:pic>
      <p:sp>
        <p:nvSpPr>
          <p:cNvPr id="14" name="上下箭头 13"/>
          <p:cNvSpPr/>
          <p:nvPr/>
        </p:nvSpPr>
        <p:spPr>
          <a:xfrm>
            <a:off x="4427538" y="3860800"/>
            <a:ext cx="215900" cy="7921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6" name="图片 15" descr="logo.png"/>
          <p:cNvPicPr>
            <a:picLocks noChangeAspect="1"/>
          </p:cNvPicPr>
          <p:nvPr/>
        </p:nvPicPr>
        <p:blipFill>
          <a:blip r:embed="rId10" cstate="print"/>
          <a:stretch>
            <a:fillRect/>
          </a:stretch>
        </p:blipFill>
        <p:spPr>
          <a:xfrm>
            <a:off x="17526" y="6497227"/>
            <a:ext cx="666042" cy="360773"/>
          </a:xfrm>
          <a:prstGeom prst="rect">
            <a:avLst/>
          </a:prstGeom>
        </p:spPr>
      </p:pic>
      <p:pic>
        <p:nvPicPr>
          <p:cNvPr id="17" name="图片 16" descr="UCC.png"/>
          <p:cNvPicPr>
            <a:picLocks noChangeAspect="1"/>
          </p:cNvPicPr>
          <p:nvPr/>
        </p:nvPicPr>
        <p:blipFill>
          <a:blip r:embed="rId11" cstate="print"/>
          <a:stretch>
            <a:fillRect/>
          </a:stretch>
        </p:blipFill>
        <p:spPr>
          <a:xfrm>
            <a:off x="7524328" y="6521060"/>
            <a:ext cx="1619672" cy="336939"/>
          </a:xfrm>
          <a:prstGeom prst="rect">
            <a:avLst/>
          </a:prstGeom>
        </p:spPr>
      </p:pic>
      <p:sp>
        <p:nvSpPr>
          <p:cNvPr id="18" name="灯片编号占位符 17"/>
          <p:cNvSpPr>
            <a:spLocks noGrp="1"/>
          </p:cNvSpPr>
          <p:nvPr>
            <p:ph type="sldNum" sz="quarter" idx="10"/>
          </p:nvPr>
        </p:nvSpPr>
        <p:spPr/>
        <p:txBody>
          <a:bodyPr/>
          <a:lstStyle/>
          <a:p>
            <a:pPr algn="ctr">
              <a:defRPr/>
            </a:pPr>
            <a:fld id="{7C03B55D-BDE7-4FDA-849D-593B63D3AED7}" type="slidenum">
              <a:rPr lang="en-US" altLang="zh-CN" smtClean="0"/>
              <a:pPr algn="ctr">
                <a:defRPr/>
              </a:pPr>
              <a:t>19</a:t>
            </a:fld>
            <a:endParaRPr lang="en-US" altLang="zh-CN"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grpSp>
        <p:nvGrpSpPr>
          <p:cNvPr id="15364" name="Group 36"/>
          <p:cNvGrpSpPr>
            <a:grpSpLocks/>
          </p:cNvGrpSpPr>
          <p:nvPr/>
        </p:nvGrpSpPr>
        <p:grpSpPr bwMode="auto">
          <a:xfrm>
            <a:off x="1981200" y="1125538"/>
            <a:ext cx="5410200" cy="663575"/>
            <a:chOff x="1248" y="1371"/>
            <a:chExt cx="3408" cy="419"/>
          </a:xfrm>
        </p:grpSpPr>
        <p:grpSp>
          <p:nvGrpSpPr>
            <p:cNvPr id="15405" name="Group 8"/>
            <p:cNvGrpSpPr>
              <a:grpSpLocks/>
            </p:cNvGrpSpPr>
            <p:nvPr/>
          </p:nvGrpSpPr>
          <p:grpSpPr bwMode="auto">
            <a:xfrm>
              <a:off x="1248" y="1371"/>
              <a:ext cx="480" cy="419"/>
              <a:chOff x="1110" y="2656"/>
              <a:chExt cx="1549" cy="1351"/>
            </a:xfrm>
          </p:grpSpPr>
          <p:sp>
            <p:nvSpPr>
              <p:cNvPr id="15409"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410"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1451"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406" name="Line 16"/>
            <p:cNvSpPr>
              <a:spLocks noChangeShapeType="1"/>
            </p:cNvSpPr>
            <p:nvPr/>
          </p:nvSpPr>
          <p:spPr bwMode="auto">
            <a:xfrm>
              <a:off x="1632" y="1755"/>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407" name="Text Box 17"/>
            <p:cNvSpPr txBox="1">
              <a:spLocks noChangeArrowheads="1"/>
            </p:cNvSpPr>
            <p:nvPr/>
          </p:nvSpPr>
          <p:spPr bwMode="auto">
            <a:xfrm>
              <a:off x="2256" y="1419"/>
              <a:ext cx="1130" cy="291"/>
            </a:xfrm>
            <a:prstGeom prst="rect">
              <a:avLst/>
            </a:prstGeom>
            <a:noFill/>
            <a:ln w="9525">
              <a:noFill/>
              <a:miter lim="800000"/>
              <a:headEnd/>
              <a:tailEnd/>
            </a:ln>
          </p:spPr>
          <p:txBody>
            <a:bodyPr wrap="none">
              <a:spAutoFit/>
            </a:bodyPr>
            <a:lstStyle/>
            <a:p>
              <a:pPr eaLnBrk="0" hangingPunct="0"/>
              <a:r>
                <a:rPr lang="en-US" altLang="zh-CN" sz="2400">
                  <a:solidFill>
                    <a:schemeClr val="tx2"/>
                  </a:solidFill>
                </a:rPr>
                <a:t>Introduction</a:t>
              </a:r>
            </a:p>
          </p:txBody>
        </p:sp>
        <p:sp>
          <p:nvSpPr>
            <p:cNvPr id="15408" name="Text Box 18"/>
            <p:cNvSpPr txBox="1">
              <a:spLocks noChangeArrowheads="1"/>
            </p:cNvSpPr>
            <p:nvPr/>
          </p:nvSpPr>
          <p:spPr bwMode="gray">
            <a:xfrm>
              <a:off x="1372" y="1433"/>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1</a:t>
              </a:r>
            </a:p>
          </p:txBody>
        </p:sp>
      </p:grpSp>
      <p:grpSp>
        <p:nvGrpSpPr>
          <p:cNvPr id="15365" name="Group 37"/>
          <p:cNvGrpSpPr>
            <a:grpSpLocks/>
          </p:cNvGrpSpPr>
          <p:nvPr/>
        </p:nvGrpSpPr>
        <p:grpSpPr bwMode="auto">
          <a:xfrm>
            <a:off x="1981200" y="2039938"/>
            <a:ext cx="5410200" cy="663575"/>
            <a:chOff x="1248" y="1947"/>
            <a:chExt cx="3408" cy="419"/>
          </a:xfrm>
        </p:grpSpPr>
        <p:grpSp>
          <p:nvGrpSpPr>
            <p:cNvPr id="15398" name="Group 12"/>
            <p:cNvGrpSpPr>
              <a:grpSpLocks/>
            </p:cNvGrpSpPr>
            <p:nvPr/>
          </p:nvGrpSpPr>
          <p:grpSpPr bwMode="auto">
            <a:xfrm>
              <a:off x="1248" y="1947"/>
              <a:ext cx="480" cy="419"/>
              <a:chOff x="3174" y="2656"/>
              <a:chExt cx="1549" cy="1351"/>
            </a:xfrm>
          </p:grpSpPr>
          <p:sp>
            <p:nvSpPr>
              <p:cNvPr id="15402"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403"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1455" name="AutoShape 1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99" name="Line 19"/>
            <p:cNvSpPr>
              <a:spLocks noChangeShapeType="1"/>
            </p:cNvSpPr>
            <p:nvPr/>
          </p:nvSpPr>
          <p:spPr bwMode="auto">
            <a:xfrm>
              <a:off x="1632" y="2331"/>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400" name="Text Box 20"/>
            <p:cNvSpPr txBox="1">
              <a:spLocks noChangeArrowheads="1"/>
            </p:cNvSpPr>
            <p:nvPr/>
          </p:nvSpPr>
          <p:spPr bwMode="auto">
            <a:xfrm>
              <a:off x="2256" y="1995"/>
              <a:ext cx="1625" cy="291"/>
            </a:xfrm>
            <a:prstGeom prst="rect">
              <a:avLst/>
            </a:prstGeom>
            <a:noFill/>
            <a:ln w="9525">
              <a:noFill/>
              <a:miter lim="800000"/>
              <a:headEnd/>
              <a:tailEnd/>
            </a:ln>
          </p:spPr>
          <p:txBody>
            <a:bodyPr wrap="none">
              <a:spAutoFit/>
            </a:bodyPr>
            <a:lstStyle/>
            <a:p>
              <a:pPr eaLnBrk="0" hangingPunct="0"/>
              <a:r>
                <a:rPr lang="en-US" altLang="zh-CN" sz="2400">
                  <a:solidFill>
                    <a:schemeClr val="tx2"/>
                  </a:solidFill>
                </a:rPr>
                <a:t>System Overview</a:t>
              </a:r>
            </a:p>
          </p:txBody>
        </p:sp>
        <p:sp>
          <p:nvSpPr>
            <p:cNvPr id="15401" name="Text Box 21"/>
            <p:cNvSpPr txBox="1">
              <a:spLocks noChangeArrowheads="1"/>
            </p:cNvSpPr>
            <p:nvPr/>
          </p:nvSpPr>
          <p:spPr bwMode="gray">
            <a:xfrm>
              <a:off x="1372" y="2009"/>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2</a:t>
              </a:r>
            </a:p>
          </p:txBody>
        </p:sp>
      </p:grpSp>
      <p:grpSp>
        <p:nvGrpSpPr>
          <p:cNvPr id="15366" name="Group 38"/>
          <p:cNvGrpSpPr>
            <a:grpSpLocks/>
          </p:cNvGrpSpPr>
          <p:nvPr/>
        </p:nvGrpSpPr>
        <p:grpSpPr bwMode="auto">
          <a:xfrm>
            <a:off x="1981200" y="2932113"/>
            <a:ext cx="5410200" cy="663575"/>
            <a:chOff x="1248" y="2509"/>
            <a:chExt cx="3408" cy="419"/>
          </a:xfrm>
        </p:grpSpPr>
        <p:grpSp>
          <p:nvGrpSpPr>
            <p:cNvPr id="15391" name="Group 22"/>
            <p:cNvGrpSpPr>
              <a:grpSpLocks/>
            </p:cNvGrpSpPr>
            <p:nvPr/>
          </p:nvGrpSpPr>
          <p:grpSpPr bwMode="auto">
            <a:xfrm>
              <a:off x="1248" y="2509"/>
              <a:ext cx="480" cy="419"/>
              <a:chOff x="1110" y="2656"/>
              <a:chExt cx="1549" cy="1351"/>
            </a:xfrm>
          </p:grpSpPr>
          <p:sp>
            <p:nvSpPr>
              <p:cNvPr id="15395" name="AutoShape 2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396" name="AutoShape 2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1465" name="AutoShape 2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92" name="Line 30"/>
            <p:cNvSpPr>
              <a:spLocks noChangeShapeType="1"/>
            </p:cNvSpPr>
            <p:nvPr/>
          </p:nvSpPr>
          <p:spPr bwMode="auto">
            <a:xfrm>
              <a:off x="1632" y="2893"/>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393" name="Text Box 31"/>
            <p:cNvSpPr txBox="1">
              <a:spLocks noChangeArrowheads="1"/>
            </p:cNvSpPr>
            <p:nvPr/>
          </p:nvSpPr>
          <p:spPr bwMode="auto">
            <a:xfrm>
              <a:off x="2256" y="2557"/>
              <a:ext cx="1704" cy="291"/>
            </a:xfrm>
            <a:prstGeom prst="rect">
              <a:avLst/>
            </a:prstGeom>
            <a:noFill/>
            <a:ln w="9525">
              <a:noFill/>
              <a:miter lim="800000"/>
              <a:headEnd/>
              <a:tailEnd/>
            </a:ln>
          </p:spPr>
          <p:txBody>
            <a:bodyPr wrap="none">
              <a:spAutoFit/>
            </a:bodyPr>
            <a:lstStyle/>
            <a:p>
              <a:pPr eaLnBrk="0" hangingPunct="0"/>
              <a:r>
                <a:rPr lang="en-US" altLang="zh-CN" sz="2400">
                  <a:solidFill>
                    <a:schemeClr val="tx2"/>
                  </a:solidFill>
                </a:rPr>
                <a:t>Reasoning Engine</a:t>
              </a:r>
            </a:p>
          </p:txBody>
        </p:sp>
        <p:sp>
          <p:nvSpPr>
            <p:cNvPr id="15394" name="Text Box 32"/>
            <p:cNvSpPr txBox="1">
              <a:spLocks noChangeArrowheads="1"/>
            </p:cNvSpPr>
            <p:nvPr/>
          </p:nvSpPr>
          <p:spPr bwMode="gray">
            <a:xfrm>
              <a:off x="1372" y="2571"/>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3</a:t>
              </a:r>
            </a:p>
          </p:txBody>
        </p:sp>
      </p:grpSp>
      <p:grpSp>
        <p:nvGrpSpPr>
          <p:cNvPr id="15367" name="Group 39"/>
          <p:cNvGrpSpPr>
            <a:grpSpLocks/>
          </p:cNvGrpSpPr>
          <p:nvPr/>
        </p:nvGrpSpPr>
        <p:grpSpPr bwMode="auto">
          <a:xfrm>
            <a:off x="1981200" y="3846513"/>
            <a:ext cx="5410200" cy="663575"/>
            <a:chOff x="1248" y="3085"/>
            <a:chExt cx="3408" cy="419"/>
          </a:xfrm>
        </p:grpSpPr>
        <p:grpSp>
          <p:nvGrpSpPr>
            <p:cNvPr id="15384" name="Group 26"/>
            <p:cNvGrpSpPr>
              <a:grpSpLocks/>
            </p:cNvGrpSpPr>
            <p:nvPr/>
          </p:nvGrpSpPr>
          <p:grpSpPr bwMode="auto">
            <a:xfrm>
              <a:off x="1248" y="3085"/>
              <a:ext cx="480" cy="419"/>
              <a:chOff x="3174" y="2656"/>
              <a:chExt cx="1549" cy="1351"/>
            </a:xfrm>
          </p:grpSpPr>
          <p:sp>
            <p:nvSpPr>
              <p:cNvPr id="15388" name="AutoShape 27"/>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389" name="AutoShape 2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1469" name="AutoShape 29"/>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85" name="Line 33"/>
            <p:cNvSpPr>
              <a:spLocks noChangeShapeType="1"/>
            </p:cNvSpPr>
            <p:nvPr/>
          </p:nvSpPr>
          <p:spPr bwMode="auto">
            <a:xfrm>
              <a:off x="1632" y="3469"/>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386" name="Text Box 34"/>
            <p:cNvSpPr txBox="1">
              <a:spLocks noChangeArrowheads="1"/>
            </p:cNvSpPr>
            <p:nvPr/>
          </p:nvSpPr>
          <p:spPr bwMode="auto">
            <a:xfrm>
              <a:off x="2256" y="3133"/>
              <a:ext cx="1119" cy="291"/>
            </a:xfrm>
            <a:prstGeom prst="rect">
              <a:avLst/>
            </a:prstGeom>
            <a:noFill/>
            <a:ln w="9525">
              <a:noFill/>
              <a:miter lim="800000"/>
              <a:headEnd/>
              <a:tailEnd/>
            </a:ln>
          </p:spPr>
          <p:txBody>
            <a:bodyPr wrap="none">
              <a:spAutoFit/>
            </a:bodyPr>
            <a:lstStyle/>
            <a:p>
              <a:pPr eaLnBrk="0" hangingPunct="0"/>
              <a:r>
                <a:rPr lang="en-US" altLang="zh-CN" sz="2400">
                  <a:solidFill>
                    <a:schemeClr val="tx2"/>
                  </a:solidFill>
                </a:rPr>
                <a:t>Case Study</a:t>
              </a:r>
            </a:p>
          </p:txBody>
        </p:sp>
        <p:sp>
          <p:nvSpPr>
            <p:cNvPr id="15387" name="Text Box 35"/>
            <p:cNvSpPr txBox="1">
              <a:spLocks noChangeArrowheads="1"/>
            </p:cNvSpPr>
            <p:nvPr/>
          </p:nvSpPr>
          <p:spPr bwMode="gray">
            <a:xfrm>
              <a:off x="1372" y="3147"/>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4</a:t>
              </a:r>
            </a:p>
          </p:txBody>
        </p:sp>
      </p:grpSp>
      <p:grpSp>
        <p:nvGrpSpPr>
          <p:cNvPr id="15368" name="Group 36"/>
          <p:cNvGrpSpPr>
            <a:grpSpLocks/>
          </p:cNvGrpSpPr>
          <p:nvPr/>
        </p:nvGrpSpPr>
        <p:grpSpPr bwMode="auto">
          <a:xfrm>
            <a:off x="1979613" y="4727575"/>
            <a:ext cx="5410200" cy="665163"/>
            <a:chOff x="1248" y="1371"/>
            <a:chExt cx="3408" cy="419"/>
          </a:xfrm>
        </p:grpSpPr>
        <p:grpSp>
          <p:nvGrpSpPr>
            <p:cNvPr id="15377" name="Group 8"/>
            <p:cNvGrpSpPr>
              <a:grpSpLocks/>
            </p:cNvGrpSpPr>
            <p:nvPr/>
          </p:nvGrpSpPr>
          <p:grpSpPr bwMode="auto">
            <a:xfrm>
              <a:off x="1248" y="1371"/>
              <a:ext cx="480" cy="419"/>
              <a:chOff x="1110" y="2656"/>
              <a:chExt cx="1549" cy="1351"/>
            </a:xfrm>
          </p:grpSpPr>
          <p:sp>
            <p:nvSpPr>
              <p:cNvPr id="15381"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382"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4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78" name="Line 16"/>
            <p:cNvSpPr>
              <a:spLocks noChangeShapeType="1"/>
            </p:cNvSpPr>
            <p:nvPr/>
          </p:nvSpPr>
          <p:spPr bwMode="auto">
            <a:xfrm>
              <a:off x="1632" y="1755"/>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379" name="Text Box 17"/>
            <p:cNvSpPr txBox="1">
              <a:spLocks noChangeArrowheads="1"/>
            </p:cNvSpPr>
            <p:nvPr/>
          </p:nvSpPr>
          <p:spPr bwMode="auto">
            <a:xfrm>
              <a:off x="2256" y="1419"/>
              <a:ext cx="1723" cy="291"/>
            </a:xfrm>
            <a:prstGeom prst="rect">
              <a:avLst/>
            </a:prstGeom>
            <a:noFill/>
            <a:ln w="9525">
              <a:noFill/>
              <a:miter lim="800000"/>
              <a:headEnd/>
              <a:tailEnd/>
            </a:ln>
          </p:spPr>
          <p:txBody>
            <a:bodyPr wrap="none">
              <a:spAutoFit/>
            </a:bodyPr>
            <a:lstStyle/>
            <a:p>
              <a:pPr eaLnBrk="0" hangingPunct="0"/>
              <a:r>
                <a:rPr lang="en-US" altLang="zh-CN" sz="2400">
                  <a:solidFill>
                    <a:schemeClr val="tx2"/>
                  </a:solidFill>
                </a:rPr>
                <a:t>System Evaluation</a:t>
              </a:r>
            </a:p>
          </p:txBody>
        </p:sp>
        <p:sp>
          <p:nvSpPr>
            <p:cNvPr id="15380" name="Text Box 18"/>
            <p:cNvSpPr txBox="1">
              <a:spLocks noChangeArrowheads="1"/>
            </p:cNvSpPr>
            <p:nvPr/>
          </p:nvSpPr>
          <p:spPr bwMode="gray">
            <a:xfrm>
              <a:off x="1372" y="1433"/>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5</a:t>
              </a:r>
            </a:p>
          </p:txBody>
        </p:sp>
      </p:grpSp>
      <p:grpSp>
        <p:nvGrpSpPr>
          <p:cNvPr id="15369" name="Group 39"/>
          <p:cNvGrpSpPr>
            <a:grpSpLocks/>
          </p:cNvGrpSpPr>
          <p:nvPr/>
        </p:nvGrpSpPr>
        <p:grpSpPr bwMode="auto">
          <a:xfrm>
            <a:off x="1979613" y="5573713"/>
            <a:ext cx="5410200" cy="665162"/>
            <a:chOff x="1248" y="3085"/>
            <a:chExt cx="3408" cy="419"/>
          </a:xfrm>
        </p:grpSpPr>
        <p:grpSp>
          <p:nvGrpSpPr>
            <p:cNvPr id="15370" name="Group 26"/>
            <p:cNvGrpSpPr>
              <a:grpSpLocks/>
            </p:cNvGrpSpPr>
            <p:nvPr/>
          </p:nvGrpSpPr>
          <p:grpSpPr bwMode="auto">
            <a:xfrm>
              <a:off x="1248" y="3085"/>
              <a:ext cx="480" cy="419"/>
              <a:chOff x="3174" y="2656"/>
              <a:chExt cx="1549" cy="1351"/>
            </a:xfrm>
          </p:grpSpPr>
          <p:sp>
            <p:nvSpPr>
              <p:cNvPr id="15374" name="AutoShape 27"/>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15375" name="AutoShape 2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60" name="AutoShape 29"/>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p:spPr>
            <p:txBody>
              <a:bodyPr wrap="none" anchor="ctr"/>
              <a:lstStyle/>
              <a:p>
                <a:pPr>
                  <a:defRPr/>
                </a:pPr>
                <a:endParaRPr lang="zh-CN" altLang="en-US">
                  <a:latin typeface="Arial" pitchFamily="34" charset="0"/>
                </a:endParaRPr>
              </a:p>
            </p:txBody>
          </p:sp>
        </p:grpSp>
        <p:sp>
          <p:nvSpPr>
            <p:cNvPr id="15371" name="Line 33"/>
            <p:cNvSpPr>
              <a:spLocks noChangeShapeType="1"/>
            </p:cNvSpPr>
            <p:nvPr/>
          </p:nvSpPr>
          <p:spPr bwMode="auto">
            <a:xfrm>
              <a:off x="1632" y="3469"/>
              <a:ext cx="3024" cy="0"/>
            </a:xfrm>
            <a:prstGeom prst="line">
              <a:avLst/>
            </a:prstGeom>
            <a:noFill/>
            <a:ln w="25400">
              <a:solidFill>
                <a:schemeClr val="folHlink"/>
              </a:solidFill>
              <a:prstDash val="sysDot"/>
              <a:round/>
              <a:headEnd/>
              <a:tailEnd type="oval" w="med" len="med"/>
            </a:ln>
          </p:spPr>
          <p:txBody>
            <a:bodyPr wrap="none" anchor="ctr"/>
            <a:lstStyle/>
            <a:p>
              <a:endParaRPr lang="zh-CN" altLang="en-US"/>
            </a:p>
          </p:txBody>
        </p:sp>
        <p:sp>
          <p:nvSpPr>
            <p:cNvPr id="15372" name="Text Box 34"/>
            <p:cNvSpPr txBox="1">
              <a:spLocks noChangeArrowheads="1"/>
            </p:cNvSpPr>
            <p:nvPr/>
          </p:nvSpPr>
          <p:spPr bwMode="auto">
            <a:xfrm>
              <a:off x="2256" y="3133"/>
              <a:ext cx="1181" cy="291"/>
            </a:xfrm>
            <a:prstGeom prst="rect">
              <a:avLst/>
            </a:prstGeom>
            <a:noFill/>
            <a:ln w="9525">
              <a:noFill/>
              <a:miter lim="800000"/>
              <a:headEnd/>
              <a:tailEnd/>
            </a:ln>
          </p:spPr>
          <p:txBody>
            <a:bodyPr wrap="none">
              <a:spAutoFit/>
            </a:bodyPr>
            <a:lstStyle/>
            <a:p>
              <a:pPr eaLnBrk="0" hangingPunct="0"/>
              <a:r>
                <a:rPr lang="en-US" altLang="zh-CN" sz="2400">
                  <a:solidFill>
                    <a:schemeClr val="tx2"/>
                  </a:solidFill>
                </a:rPr>
                <a:t>Demo Video</a:t>
              </a:r>
            </a:p>
          </p:txBody>
        </p:sp>
        <p:sp>
          <p:nvSpPr>
            <p:cNvPr id="15373" name="Text Box 35"/>
            <p:cNvSpPr txBox="1">
              <a:spLocks noChangeArrowheads="1"/>
            </p:cNvSpPr>
            <p:nvPr/>
          </p:nvSpPr>
          <p:spPr bwMode="gray">
            <a:xfrm>
              <a:off x="1372" y="3147"/>
              <a:ext cx="223" cy="288"/>
            </a:xfrm>
            <a:prstGeom prst="rect">
              <a:avLst/>
            </a:prstGeom>
            <a:noFill/>
            <a:ln w="9525">
              <a:noFill/>
              <a:miter lim="800000"/>
              <a:headEnd/>
              <a:tailEnd/>
            </a:ln>
          </p:spPr>
          <p:txBody>
            <a:bodyPr wrap="none">
              <a:spAutoFit/>
            </a:bodyPr>
            <a:lstStyle/>
            <a:p>
              <a:pPr eaLnBrk="0" hangingPunct="0"/>
              <a:r>
                <a:rPr lang="en-US" altLang="zh-CN" sz="2400" b="1">
                  <a:solidFill>
                    <a:schemeClr val="bg1"/>
                  </a:solidFill>
                </a:rPr>
                <a:t>6</a:t>
              </a:r>
            </a:p>
          </p:txBody>
        </p:sp>
      </p:grpSp>
      <p:pic>
        <p:nvPicPr>
          <p:cNvPr id="53" name="图片 52"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54" name="图片 53"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55" name="灯片编号占位符 54"/>
          <p:cNvSpPr>
            <a:spLocks noGrp="1"/>
          </p:cNvSpPr>
          <p:nvPr>
            <p:ph type="sldNum" sz="quarter" idx="10"/>
          </p:nvPr>
        </p:nvSpPr>
        <p:spPr/>
        <p:txBody>
          <a:bodyPr/>
          <a:lstStyle/>
          <a:p>
            <a:pPr algn="ctr">
              <a:defRPr/>
            </a:pPr>
            <a:fld id="{7C03B55D-BDE7-4FDA-849D-593B63D3AED7}" type="slidenum">
              <a:rPr lang="en-US" altLang="zh-CN" smtClean="0"/>
              <a:pPr algn="ctr">
                <a:defRPr/>
              </a:pPr>
              <a:t>2</a:t>
            </a:fld>
            <a:endParaRPr lang="en-US" altLang="zh-CN" dirty="0"/>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pPr eaLnBrk="1" hangingPunct="1"/>
            <a:r>
              <a:rPr lang="en-US" altLang="zh-CN" smtClean="0">
                <a:ea typeface="宋体" pitchFamily="2" charset="-122"/>
              </a:rPr>
              <a:t>Case Study</a:t>
            </a:r>
            <a:endParaRPr lang="zh-CN" altLang="en-US" smtClean="0">
              <a:ea typeface="宋体" pitchFamily="2" charset="-122"/>
            </a:endParaRPr>
          </a:p>
        </p:txBody>
      </p:sp>
      <p:sp>
        <p:nvSpPr>
          <p:cNvPr id="31747" name="内容占位符 2"/>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solidFill>
                  <a:srgbClr val="000000"/>
                </a:solidFill>
                <a:ea typeface="宋体" pitchFamily="2" charset="-122"/>
              </a:rPr>
              <a:t>Remote Pervasive Healthcare &amp; Data Review Scenario</a:t>
            </a:r>
          </a:p>
        </p:txBody>
      </p:sp>
      <p:pic>
        <p:nvPicPr>
          <p:cNvPr id="31749" name="图片 4" descr="1.png"/>
          <p:cNvPicPr>
            <a:picLocks noChangeAspect="1"/>
          </p:cNvPicPr>
          <p:nvPr/>
        </p:nvPicPr>
        <p:blipFill>
          <a:blip r:embed="rId3" cstate="print"/>
          <a:srcRect/>
          <a:stretch>
            <a:fillRect/>
          </a:stretch>
        </p:blipFill>
        <p:spPr bwMode="auto">
          <a:xfrm>
            <a:off x="5076825" y="5229225"/>
            <a:ext cx="771525" cy="1008063"/>
          </a:xfrm>
          <a:prstGeom prst="rect">
            <a:avLst/>
          </a:prstGeom>
          <a:noFill/>
          <a:ln w="9525">
            <a:noFill/>
            <a:miter lim="800000"/>
            <a:headEnd/>
            <a:tailEnd/>
          </a:ln>
        </p:spPr>
      </p:pic>
      <p:pic>
        <p:nvPicPr>
          <p:cNvPr id="31750" name="图片 5" descr="RunControl.png"/>
          <p:cNvPicPr>
            <a:picLocks noChangeAspect="1"/>
          </p:cNvPicPr>
          <p:nvPr/>
        </p:nvPicPr>
        <p:blipFill>
          <a:blip r:embed="rId4" cstate="print"/>
          <a:srcRect/>
          <a:stretch>
            <a:fillRect/>
          </a:stretch>
        </p:blipFill>
        <p:spPr bwMode="auto">
          <a:xfrm>
            <a:off x="1835150" y="2708275"/>
            <a:ext cx="1219200" cy="1219200"/>
          </a:xfrm>
          <a:prstGeom prst="rect">
            <a:avLst/>
          </a:prstGeom>
          <a:noFill/>
          <a:ln w="9525">
            <a:noFill/>
            <a:miter lim="800000"/>
            <a:headEnd/>
            <a:tailEnd/>
          </a:ln>
        </p:spPr>
      </p:pic>
      <p:pic>
        <p:nvPicPr>
          <p:cNvPr id="31751" name="图片 6" descr="video.png"/>
          <p:cNvPicPr>
            <a:picLocks noChangeAspect="1"/>
          </p:cNvPicPr>
          <p:nvPr/>
        </p:nvPicPr>
        <p:blipFill>
          <a:blip r:embed="rId5" cstate="print"/>
          <a:srcRect/>
          <a:stretch>
            <a:fillRect/>
          </a:stretch>
        </p:blipFill>
        <p:spPr bwMode="auto">
          <a:xfrm>
            <a:off x="6156325" y="2852738"/>
            <a:ext cx="936625" cy="936625"/>
          </a:xfrm>
          <a:prstGeom prst="rect">
            <a:avLst/>
          </a:prstGeom>
          <a:noFill/>
          <a:ln w="9525">
            <a:noFill/>
            <a:miter lim="800000"/>
            <a:headEnd/>
            <a:tailEnd/>
          </a:ln>
        </p:spPr>
      </p:pic>
      <p:sp>
        <p:nvSpPr>
          <p:cNvPr id="31752" name="Text Box 9"/>
          <p:cNvSpPr txBox="1">
            <a:spLocks noChangeArrowheads="1"/>
          </p:cNvSpPr>
          <p:nvPr/>
        </p:nvSpPr>
        <p:spPr bwMode="auto">
          <a:xfrm>
            <a:off x="1303338" y="2420938"/>
            <a:ext cx="2376487" cy="369887"/>
          </a:xfrm>
          <a:prstGeom prst="rect">
            <a:avLst/>
          </a:prstGeom>
          <a:noFill/>
          <a:ln w="9525">
            <a:noFill/>
            <a:miter lim="800000"/>
            <a:headEnd/>
            <a:tailEnd/>
          </a:ln>
        </p:spPr>
        <p:txBody>
          <a:bodyPr>
            <a:spAutoFit/>
          </a:bodyPr>
          <a:lstStyle/>
          <a:p>
            <a:pPr algn="ctr" eaLnBrk="0" hangingPunct="0"/>
            <a:r>
              <a:rPr lang="en-US" altLang="zh-CN"/>
              <a:t>Sensor Data Review</a:t>
            </a:r>
            <a:endParaRPr lang="en-US" altLang="zh-CN" b="1"/>
          </a:p>
        </p:txBody>
      </p:sp>
      <p:sp>
        <p:nvSpPr>
          <p:cNvPr id="31753" name="Text Box 9"/>
          <p:cNvSpPr txBox="1">
            <a:spLocks noChangeArrowheads="1"/>
          </p:cNvSpPr>
          <p:nvPr/>
        </p:nvSpPr>
        <p:spPr bwMode="auto">
          <a:xfrm>
            <a:off x="5364163" y="2420938"/>
            <a:ext cx="2376487" cy="369887"/>
          </a:xfrm>
          <a:prstGeom prst="rect">
            <a:avLst/>
          </a:prstGeom>
          <a:noFill/>
          <a:ln w="9525">
            <a:noFill/>
            <a:miter lim="800000"/>
            <a:headEnd/>
            <a:tailEnd/>
          </a:ln>
        </p:spPr>
        <p:txBody>
          <a:bodyPr>
            <a:spAutoFit/>
          </a:bodyPr>
          <a:lstStyle/>
          <a:p>
            <a:pPr algn="ctr" eaLnBrk="0" hangingPunct="0"/>
            <a:r>
              <a:rPr lang="en-US" altLang="zh-CN"/>
              <a:t>Video Replay</a:t>
            </a:r>
            <a:endParaRPr lang="en-US" altLang="zh-CN" b="1"/>
          </a:p>
        </p:txBody>
      </p:sp>
      <p:sp>
        <p:nvSpPr>
          <p:cNvPr id="31754" name="Freeform 5"/>
          <p:cNvSpPr>
            <a:spLocks/>
          </p:cNvSpPr>
          <p:nvPr/>
        </p:nvSpPr>
        <p:spPr bwMode="gray">
          <a:xfrm rot="10800000" flipH="1">
            <a:off x="4872038" y="3789363"/>
            <a:ext cx="1900237"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tx1"/>
              </a:gs>
            </a:gsLst>
            <a:lin ang="5400000" scaled="1"/>
          </a:gradFill>
          <a:ln w="9525" cap="flat" cmpd="sng">
            <a:noFill/>
            <a:prstDash val="solid"/>
            <a:round/>
            <a:headEnd type="none" w="med" len="med"/>
            <a:tailEnd type="none" w="med" len="med"/>
          </a:ln>
        </p:spPr>
        <p:txBody>
          <a:bodyPr wrap="none" anchor="ctr"/>
          <a:lstStyle/>
          <a:p>
            <a:endParaRPr lang="zh-CN" altLang="en-US"/>
          </a:p>
        </p:txBody>
      </p:sp>
      <p:sp>
        <p:nvSpPr>
          <p:cNvPr id="31755" name="Freeform 3"/>
          <p:cNvSpPr>
            <a:spLocks/>
          </p:cNvSpPr>
          <p:nvPr/>
        </p:nvSpPr>
        <p:spPr bwMode="gray">
          <a:xfrm rot="10800000">
            <a:off x="2311400" y="3856038"/>
            <a:ext cx="1900238"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tx1"/>
              </a:gs>
            </a:gsLst>
            <a:lin ang="5400000" scaled="1"/>
          </a:gradFill>
          <a:ln w="9525" cap="flat" cmpd="sng">
            <a:noFill/>
            <a:prstDash val="solid"/>
            <a:round/>
            <a:headEnd type="none" w="med" len="med"/>
            <a:tailEnd type="none" w="med" len="med"/>
          </a:ln>
        </p:spPr>
        <p:txBody>
          <a:bodyPr wrap="none" anchor="ctr"/>
          <a:lstStyle/>
          <a:p>
            <a:endParaRPr lang="zh-CN" altLang="en-US"/>
          </a:p>
        </p:txBody>
      </p:sp>
      <p:pic>
        <p:nvPicPr>
          <p:cNvPr id="31756" name="图片 21" descr="applications-internet.png"/>
          <p:cNvPicPr>
            <a:picLocks noChangeAspect="1"/>
          </p:cNvPicPr>
          <p:nvPr/>
        </p:nvPicPr>
        <p:blipFill>
          <a:blip r:embed="rId6" cstate="print"/>
          <a:srcRect/>
          <a:stretch>
            <a:fillRect/>
          </a:stretch>
        </p:blipFill>
        <p:spPr bwMode="auto">
          <a:xfrm>
            <a:off x="3924300" y="2781300"/>
            <a:ext cx="1160463" cy="1160463"/>
          </a:xfrm>
          <a:prstGeom prst="rect">
            <a:avLst/>
          </a:prstGeom>
          <a:noFill/>
          <a:ln w="9525">
            <a:noFill/>
            <a:miter lim="800000"/>
            <a:headEnd/>
            <a:tailEnd/>
          </a:ln>
        </p:spPr>
      </p:pic>
      <p:sp>
        <p:nvSpPr>
          <p:cNvPr id="31757" name="Text Box 9"/>
          <p:cNvSpPr txBox="1">
            <a:spLocks noChangeArrowheads="1"/>
          </p:cNvSpPr>
          <p:nvPr/>
        </p:nvSpPr>
        <p:spPr bwMode="auto">
          <a:xfrm>
            <a:off x="4067175" y="2420938"/>
            <a:ext cx="936625" cy="369887"/>
          </a:xfrm>
          <a:prstGeom prst="rect">
            <a:avLst/>
          </a:prstGeom>
          <a:noFill/>
          <a:ln w="9525">
            <a:noFill/>
            <a:miter lim="800000"/>
            <a:headEnd/>
            <a:tailEnd/>
          </a:ln>
        </p:spPr>
        <p:txBody>
          <a:bodyPr>
            <a:spAutoFit/>
          </a:bodyPr>
          <a:lstStyle/>
          <a:p>
            <a:pPr algn="ctr" eaLnBrk="0" hangingPunct="0"/>
            <a:r>
              <a:rPr lang="en-US" altLang="zh-CN"/>
              <a:t>Web</a:t>
            </a:r>
            <a:endParaRPr lang="en-US" altLang="zh-CN" b="1"/>
          </a:p>
        </p:txBody>
      </p:sp>
      <p:pic>
        <p:nvPicPr>
          <p:cNvPr id="31758" name="图片 23" descr="CARA_logo.png"/>
          <p:cNvPicPr>
            <a:picLocks noChangeAspect="1"/>
          </p:cNvPicPr>
          <p:nvPr/>
        </p:nvPicPr>
        <p:blipFill>
          <a:blip r:embed="rId7" cstate="print"/>
          <a:srcRect/>
          <a:stretch>
            <a:fillRect/>
          </a:stretch>
        </p:blipFill>
        <p:spPr bwMode="auto">
          <a:xfrm>
            <a:off x="3995738" y="4724400"/>
            <a:ext cx="1081087" cy="1081088"/>
          </a:xfrm>
          <a:prstGeom prst="rect">
            <a:avLst/>
          </a:prstGeom>
          <a:noFill/>
          <a:ln w="9525">
            <a:noFill/>
            <a:miter lim="800000"/>
            <a:headEnd/>
            <a:tailEnd/>
          </a:ln>
        </p:spPr>
      </p:pic>
      <p:sp>
        <p:nvSpPr>
          <p:cNvPr id="25" name="上下箭头 24"/>
          <p:cNvSpPr/>
          <p:nvPr/>
        </p:nvSpPr>
        <p:spPr>
          <a:xfrm>
            <a:off x="4427538" y="3860800"/>
            <a:ext cx="215900" cy="7921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grpSp>
        <p:nvGrpSpPr>
          <p:cNvPr id="31760" name="Group 15"/>
          <p:cNvGrpSpPr>
            <a:grpSpLocks/>
          </p:cNvGrpSpPr>
          <p:nvPr/>
        </p:nvGrpSpPr>
        <p:grpSpPr bwMode="auto">
          <a:xfrm>
            <a:off x="2339975" y="4724400"/>
            <a:ext cx="1800225" cy="1584325"/>
            <a:chOff x="1258888" y="4365625"/>
            <a:chExt cx="1800225" cy="1584325"/>
          </a:xfrm>
        </p:grpSpPr>
        <p:pic>
          <p:nvPicPr>
            <p:cNvPr id="31761" name="图片 14" descr="go_home.png"/>
            <p:cNvPicPr>
              <a:picLocks noChangeAspect="1"/>
            </p:cNvPicPr>
            <p:nvPr/>
          </p:nvPicPr>
          <p:blipFill>
            <a:blip r:embed="rId8" cstate="print"/>
            <a:srcRect/>
            <a:stretch>
              <a:fillRect/>
            </a:stretch>
          </p:blipFill>
          <p:spPr bwMode="auto">
            <a:xfrm>
              <a:off x="1258888" y="4365625"/>
              <a:ext cx="1584325" cy="1584325"/>
            </a:xfrm>
            <a:prstGeom prst="rect">
              <a:avLst/>
            </a:prstGeom>
            <a:noFill/>
            <a:ln w="9525">
              <a:noFill/>
              <a:miter lim="800000"/>
              <a:headEnd/>
              <a:tailEnd/>
            </a:ln>
          </p:spPr>
        </p:pic>
        <p:pic>
          <p:nvPicPr>
            <p:cNvPr id="31762" name="图片 8" descr="3.png"/>
            <p:cNvPicPr>
              <a:picLocks noChangeAspect="1"/>
            </p:cNvPicPr>
            <p:nvPr/>
          </p:nvPicPr>
          <p:blipFill>
            <a:blip r:embed="rId9" cstate="print"/>
            <a:srcRect/>
            <a:stretch>
              <a:fillRect/>
            </a:stretch>
          </p:blipFill>
          <p:spPr bwMode="auto">
            <a:xfrm>
              <a:off x="2339975" y="4797425"/>
              <a:ext cx="719138" cy="1079500"/>
            </a:xfrm>
            <a:prstGeom prst="rect">
              <a:avLst/>
            </a:prstGeom>
            <a:noFill/>
            <a:ln w="9525">
              <a:noFill/>
              <a:miter lim="800000"/>
              <a:headEnd/>
              <a:tailEnd/>
            </a:ln>
          </p:spPr>
        </p:pic>
      </p:grpSp>
      <p:pic>
        <p:nvPicPr>
          <p:cNvPr id="19" name="图片 18" descr="logo.png"/>
          <p:cNvPicPr>
            <a:picLocks noChangeAspect="1"/>
          </p:cNvPicPr>
          <p:nvPr/>
        </p:nvPicPr>
        <p:blipFill>
          <a:blip r:embed="rId10" cstate="print"/>
          <a:stretch>
            <a:fillRect/>
          </a:stretch>
        </p:blipFill>
        <p:spPr>
          <a:xfrm>
            <a:off x="17526" y="6497227"/>
            <a:ext cx="666042" cy="360773"/>
          </a:xfrm>
          <a:prstGeom prst="rect">
            <a:avLst/>
          </a:prstGeom>
        </p:spPr>
      </p:pic>
      <p:pic>
        <p:nvPicPr>
          <p:cNvPr id="20" name="图片 19" descr="UCC.png"/>
          <p:cNvPicPr>
            <a:picLocks noChangeAspect="1"/>
          </p:cNvPicPr>
          <p:nvPr/>
        </p:nvPicPr>
        <p:blipFill>
          <a:blip r:embed="rId11" cstate="print"/>
          <a:stretch>
            <a:fillRect/>
          </a:stretch>
        </p:blipFill>
        <p:spPr>
          <a:xfrm>
            <a:off x="7524328" y="6521060"/>
            <a:ext cx="1619672" cy="336939"/>
          </a:xfrm>
          <a:prstGeom prst="rect">
            <a:avLst/>
          </a:prstGeom>
        </p:spPr>
      </p:pic>
      <p:sp>
        <p:nvSpPr>
          <p:cNvPr id="21" name="灯片编号占位符 20"/>
          <p:cNvSpPr>
            <a:spLocks noGrp="1"/>
          </p:cNvSpPr>
          <p:nvPr>
            <p:ph type="sldNum" sz="quarter" idx="10"/>
          </p:nvPr>
        </p:nvSpPr>
        <p:spPr/>
        <p:txBody>
          <a:bodyPr/>
          <a:lstStyle/>
          <a:p>
            <a:pPr algn="ctr">
              <a:defRPr/>
            </a:pPr>
            <a:fld id="{7C03B55D-BDE7-4FDA-849D-593B63D3AED7}" type="slidenum">
              <a:rPr lang="en-US" altLang="zh-CN" smtClean="0"/>
              <a:pPr algn="ctr">
                <a:defRPr/>
              </a:pPr>
              <a:t>20</a:t>
            </a:fld>
            <a:endParaRPr lang="en-US" altLang="zh-CN" dirty="0"/>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Snapshot</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sp>
        <p:nvSpPr>
          <p:cNvPr id="32771" name="Rectangle 2"/>
          <p:cNvSpPr>
            <a:spLocks noGrp="1" noChangeArrowheads="1"/>
          </p:cNvSpPr>
          <p:nvPr>
            <p:ph type="title"/>
          </p:nvPr>
        </p:nvSpPr>
        <p:spPr/>
        <p:txBody>
          <a:bodyPr/>
          <a:lstStyle/>
          <a:p>
            <a:pPr eaLnBrk="1" hangingPunct="1"/>
            <a:r>
              <a:rPr lang="en-US" altLang="zh-CN" sz="3600" smtClean="0">
                <a:ea typeface="宋体" pitchFamily="2" charset="-122"/>
              </a:rPr>
              <a:t>System Evaluation</a:t>
            </a:r>
            <a:endParaRPr lang="en-US" altLang="zh-CN" sz="2000" smtClean="0">
              <a:ea typeface="宋体" pitchFamily="2" charset="-122"/>
            </a:endParaRPr>
          </a:p>
        </p:txBody>
      </p:sp>
      <p:pic>
        <p:nvPicPr>
          <p:cNvPr id="32773" name="图片 5" descr="Result.png"/>
          <p:cNvPicPr>
            <a:picLocks noChangeAspect="1"/>
          </p:cNvPicPr>
          <p:nvPr/>
        </p:nvPicPr>
        <p:blipFill>
          <a:blip r:embed="rId3" cstate="print"/>
          <a:srcRect/>
          <a:stretch>
            <a:fillRect/>
          </a:stretch>
        </p:blipFill>
        <p:spPr bwMode="auto">
          <a:xfrm>
            <a:off x="0" y="1989138"/>
            <a:ext cx="9144000" cy="4103687"/>
          </a:xfrm>
          <a:prstGeom prst="rect">
            <a:avLst/>
          </a:prstGeom>
          <a:noFill/>
          <a:ln w="9525">
            <a:noFill/>
            <a:miter lim="800000"/>
            <a:headEnd/>
            <a:tailEnd/>
          </a:ln>
        </p:spPr>
      </p:pic>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21</a:t>
            </a:fld>
            <a:endParaRPr lang="en-US" altLang="zh-CN"/>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sz="3600" smtClean="0">
                <a:ea typeface="宋体" pitchFamily="2" charset="-122"/>
              </a:rPr>
              <a:t>System Evaluation</a:t>
            </a:r>
            <a:endParaRPr lang="en-US" altLang="zh-CN" sz="2000" smtClean="0">
              <a:ea typeface="宋体" pitchFamily="2" charset="-122"/>
            </a:endParaRPr>
          </a:p>
        </p:txBody>
      </p:sp>
      <p:sp>
        <p:nvSpPr>
          <p:cNvPr id="33796"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Use Case Testing</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r>
              <a:rPr lang="en-US" altLang="zh-CN" sz="1200" smtClean="0">
                <a:ea typeface="宋体" pitchFamily="2" charset="-122"/>
              </a:rPr>
              <a:t>	     </a:t>
            </a:r>
          </a:p>
          <a:p>
            <a:pPr algn="just" eaLnBrk="1" hangingPunct="1">
              <a:buFont typeface="Wingdings" pitchFamily="2" charset="2"/>
              <a:buNone/>
            </a:pPr>
            <a:endParaRPr lang="en-US" altLang="zh-CN" sz="1200" smtClean="0">
              <a:ea typeface="宋体" pitchFamily="2" charset="-122"/>
            </a:endParaRPr>
          </a:p>
          <a:p>
            <a:pPr algn="just" eaLnBrk="1" hangingPunct="1">
              <a:buFont typeface="Wingdings" pitchFamily="2" charset="2"/>
              <a:buNone/>
            </a:pPr>
            <a:endParaRPr lang="en-US" altLang="zh-CN" sz="1200" smtClean="0">
              <a:ea typeface="宋体" pitchFamily="2" charset="-122"/>
            </a:endParaRPr>
          </a:p>
          <a:p>
            <a:pPr algn="just" eaLnBrk="1" hangingPunct="1">
              <a:buFont typeface="Wingdings" pitchFamily="2" charset="2"/>
              <a:buNone/>
            </a:pPr>
            <a:endParaRPr lang="en-US" altLang="zh-CN" sz="1200" smtClean="0">
              <a:ea typeface="宋体" pitchFamily="2" charset="-122"/>
            </a:endParaRPr>
          </a:p>
          <a:p>
            <a:pPr algn="just" eaLnBrk="1" hangingPunct="1">
              <a:buFont typeface="Wingdings" pitchFamily="2" charset="2"/>
              <a:buNone/>
            </a:pPr>
            <a:r>
              <a:rPr lang="en-US" altLang="zh-CN" sz="1200" smtClean="0">
                <a:ea typeface="宋体" pitchFamily="2" charset="-122"/>
              </a:rPr>
              <a:t>	     (a) Scale of situation prediction 	 	   (b) confidence of situation prediction</a:t>
            </a:r>
            <a:endParaRPr lang="en-US" altLang="zh-CN" sz="1200" b="0" smtClean="0">
              <a:ea typeface="宋体" pitchFamily="2" charset="-122"/>
            </a:endParaRPr>
          </a:p>
          <a:p>
            <a:pPr>
              <a:buFont typeface="Wingdings" pitchFamily="2" charset="2"/>
              <a:buNone/>
            </a:pPr>
            <a:r>
              <a:rPr lang="en-US" altLang="zh-CN" sz="2400" b="0" smtClean="0">
                <a:ea typeface="宋体" pitchFamily="2" charset="-122"/>
              </a:rPr>
              <a:t>	</a:t>
            </a:r>
          </a:p>
          <a:p>
            <a:pPr>
              <a:buFont typeface="Wingdings" pitchFamily="2" charset="2"/>
              <a:buNone/>
            </a:pPr>
            <a:r>
              <a:rPr lang="en-US" altLang="zh-CN" sz="2400" b="0" smtClean="0">
                <a:ea typeface="宋体" pitchFamily="2" charset="-122"/>
              </a:rPr>
              <a:t>	</a:t>
            </a:r>
            <a:endParaRPr lang="zh-CN" altLang="en-US" sz="2400" b="0"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pic>
        <p:nvPicPr>
          <p:cNvPr id="33797" name="图片 4" descr="piechart.PNG"/>
          <p:cNvPicPr>
            <a:picLocks noChangeAspect="1"/>
          </p:cNvPicPr>
          <p:nvPr/>
        </p:nvPicPr>
        <p:blipFill>
          <a:blip r:embed="rId3" cstate="print"/>
          <a:srcRect/>
          <a:stretch>
            <a:fillRect/>
          </a:stretch>
        </p:blipFill>
        <p:spPr bwMode="auto">
          <a:xfrm>
            <a:off x="468313" y="2276475"/>
            <a:ext cx="3844925" cy="2881313"/>
          </a:xfrm>
          <a:prstGeom prst="rect">
            <a:avLst/>
          </a:prstGeom>
          <a:noFill/>
          <a:ln w="9525">
            <a:noFill/>
            <a:miter lim="800000"/>
            <a:headEnd/>
            <a:tailEnd/>
          </a:ln>
        </p:spPr>
      </p:pic>
      <p:pic>
        <p:nvPicPr>
          <p:cNvPr id="33798" name="图片 5" descr="linechart.PNG"/>
          <p:cNvPicPr>
            <a:picLocks noChangeAspect="1"/>
          </p:cNvPicPr>
          <p:nvPr/>
        </p:nvPicPr>
        <p:blipFill>
          <a:blip r:embed="rId4" cstate="print"/>
          <a:srcRect/>
          <a:stretch>
            <a:fillRect/>
          </a:stretch>
        </p:blipFill>
        <p:spPr bwMode="auto">
          <a:xfrm>
            <a:off x="4565650" y="2276475"/>
            <a:ext cx="4183063" cy="2881313"/>
          </a:xfrm>
          <a:prstGeom prst="rect">
            <a:avLst/>
          </a:prstGeom>
          <a:noFill/>
          <a:ln w="9525">
            <a:noFill/>
            <a:miter lim="800000"/>
            <a:headEnd/>
            <a:tailEnd/>
          </a:ln>
        </p:spPr>
      </p:pic>
      <p:pic>
        <p:nvPicPr>
          <p:cNvPr id="7" name="图片 6" descr="logo.png"/>
          <p:cNvPicPr>
            <a:picLocks noChangeAspect="1"/>
          </p:cNvPicPr>
          <p:nvPr/>
        </p:nvPicPr>
        <p:blipFill>
          <a:blip r:embed="rId5" cstate="print"/>
          <a:stretch>
            <a:fillRect/>
          </a:stretch>
        </p:blipFill>
        <p:spPr>
          <a:xfrm>
            <a:off x="17526" y="6497227"/>
            <a:ext cx="666042" cy="360773"/>
          </a:xfrm>
          <a:prstGeom prst="rect">
            <a:avLst/>
          </a:prstGeom>
        </p:spPr>
      </p:pic>
      <p:pic>
        <p:nvPicPr>
          <p:cNvPr id="8" name="图片 7" descr="UCC.png"/>
          <p:cNvPicPr>
            <a:picLocks noChangeAspect="1"/>
          </p:cNvPicPr>
          <p:nvPr/>
        </p:nvPicPr>
        <p:blipFill>
          <a:blip r:embed="rId6" cstate="print"/>
          <a:stretch>
            <a:fillRect/>
          </a:stretch>
        </p:blipFill>
        <p:spPr>
          <a:xfrm>
            <a:off x="7524328" y="6521060"/>
            <a:ext cx="1619672" cy="336939"/>
          </a:xfrm>
          <a:prstGeom prst="rect">
            <a:avLst/>
          </a:prstGeom>
        </p:spPr>
      </p:pic>
      <p:sp>
        <p:nvSpPr>
          <p:cNvPr id="9" name="灯片编号占位符 8"/>
          <p:cNvSpPr>
            <a:spLocks noGrp="1"/>
          </p:cNvSpPr>
          <p:nvPr>
            <p:ph type="sldNum" sz="quarter" idx="10"/>
          </p:nvPr>
        </p:nvSpPr>
        <p:spPr/>
        <p:txBody>
          <a:bodyPr/>
          <a:lstStyle/>
          <a:p>
            <a:pPr algn="ctr">
              <a:defRPr/>
            </a:pPr>
            <a:fld id="{7C03B55D-BDE7-4FDA-849D-593B63D3AED7}" type="slidenum">
              <a:rPr lang="en-US" altLang="zh-CN" smtClean="0"/>
              <a:pPr algn="ctr">
                <a:defRPr/>
              </a:pPr>
              <a:t>22</a:t>
            </a:fld>
            <a:endParaRPr lang="en-US" altLang="zh-CN" dirty="0"/>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3600" smtClean="0">
                <a:ea typeface="宋体" pitchFamily="2" charset="-122"/>
              </a:rPr>
              <a:t>System Evaluation</a:t>
            </a:r>
            <a:endParaRPr lang="en-US" altLang="zh-CN" sz="2000" smtClean="0">
              <a:ea typeface="宋体" pitchFamily="2" charset="-122"/>
            </a:endParaRPr>
          </a:p>
        </p:txBody>
      </p:sp>
      <p:pic>
        <p:nvPicPr>
          <p:cNvPr id="34820" name="图片 3" descr="Performance.PNG"/>
          <p:cNvPicPr>
            <a:picLocks noChangeAspect="1"/>
          </p:cNvPicPr>
          <p:nvPr/>
        </p:nvPicPr>
        <p:blipFill>
          <a:blip r:embed="rId3" cstate="print"/>
          <a:srcRect/>
          <a:stretch>
            <a:fillRect/>
          </a:stretch>
        </p:blipFill>
        <p:spPr bwMode="auto">
          <a:xfrm>
            <a:off x="2243138" y="2347913"/>
            <a:ext cx="4657725" cy="2162175"/>
          </a:xfrm>
          <a:prstGeom prst="rect">
            <a:avLst/>
          </a:prstGeom>
          <a:noFill/>
          <a:ln w="9525">
            <a:noFill/>
            <a:miter lim="800000"/>
            <a:headEnd/>
            <a:tailEnd/>
          </a:ln>
        </p:spPr>
      </p:pic>
      <p:sp>
        <p:nvSpPr>
          <p:cNvPr id="34821"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Performance</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en-US" altLang="zh-CN" sz="2400" b="0" smtClean="0">
              <a:ea typeface="宋体" pitchFamily="2" charset="-122"/>
            </a:endParaRPr>
          </a:p>
          <a:p>
            <a:pPr>
              <a:buFont typeface="Wingdings" pitchFamily="2" charset="2"/>
              <a:buNone/>
            </a:pPr>
            <a:r>
              <a:rPr lang="en-US" altLang="zh-CN" sz="2400" b="0" smtClean="0">
                <a:ea typeface="宋体" pitchFamily="2" charset="-122"/>
              </a:rPr>
              <a:t>	Different amounts of fuzzy rules with several data sets input are applied</a:t>
            </a:r>
            <a:endParaRPr lang="zh-CN" altLang="en-US" sz="2400" b="0"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23</a:t>
            </a:fld>
            <a:endParaRPr lang="en-US" altLang="zh-CN" dirty="0"/>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pPr eaLnBrk="1" hangingPunct="1"/>
            <a:r>
              <a:rPr lang="en-US" altLang="zh-CN" smtClean="0">
                <a:ea typeface="宋体" pitchFamily="2" charset="-122"/>
              </a:rPr>
              <a:t>Demo Video</a:t>
            </a:r>
            <a:endParaRPr lang="zh-CN" altLang="en-US" smtClean="0">
              <a:ea typeface="宋体" pitchFamily="2" charset="-122"/>
            </a:endParaRPr>
          </a:p>
        </p:txBody>
      </p:sp>
      <p:pic>
        <p:nvPicPr>
          <p:cNvPr id="35843" name="图片 23" descr="CARA_logo.png"/>
          <p:cNvPicPr>
            <a:picLocks noChangeAspect="1"/>
          </p:cNvPicPr>
          <p:nvPr/>
        </p:nvPicPr>
        <p:blipFill>
          <a:blip r:embed="rId3" cstate="print"/>
          <a:srcRect/>
          <a:stretch>
            <a:fillRect/>
          </a:stretch>
        </p:blipFill>
        <p:spPr bwMode="auto">
          <a:xfrm>
            <a:off x="4067175" y="2781300"/>
            <a:ext cx="1081088" cy="1081088"/>
          </a:xfrm>
          <a:prstGeom prst="rect">
            <a:avLst/>
          </a:prstGeom>
          <a:noFill/>
          <a:ln w="9525">
            <a:noFill/>
            <a:miter lim="800000"/>
            <a:headEnd/>
            <a:tailEnd/>
          </a:ln>
        </p:spPr>
      </p:pic>
      <p:pic>
        <p:nvPicPr>
          <p:cNvPr id="4" name="图片 3"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5" name="图片 4" descr="UCC.png"/>
          <p:cNvPicPr>
            <a:picLocks noChangeAspect="1"/>
          </p:cNvPicPr>
          <p:nvPr/>
        </p:nvPicPr>
        <p:blipFill>
          <a:blip r:embed="rId5" cstate="print"/>
          <a:stretch>
            <a:fillRect/>
          </a:stretch>
        </p:blipFill>
        <p:spPr>
          <a:xfrm>
            <a:off x="7524328" y="6521060"/>
            <a:ext cx="1619672" cy="336939"/>
          </a:xfrm>
          <a:prstGeom prst="rect">
            <a:avLst/>
          </a:prstGeom>
        </p:spPr>
      </p:pic>
      <p:sp>
        <p:nvSpPr>
          <p:cNvPr id="6" name="灯片编号占位符 5"/>
          <p:cNvSpPr>
            <a:spLocks noGrp="1"/>
          </p:cNvSpPr>
          <p:nvPr>
            <p:ph type="sldNum" sz="quarter" idx="10"/>
          </p:nvPr>
        </p:nvSpPr>
        <p:spPr/>
        <p:txBody>
          <a:bodyPr/>
          <a:lstStyle/>
          <a:p>
            <a:pPr algn="ctr">
              <a:defRPr/>
            </a:pPr>
            <a:fld id="{7C03B55D-BDE7-4FDA-849D-593B63D3AED7}" type="slidenum">
              <a:rPr lang="en-US" altLang="zh-CN" smtClean="0"/>
              <a:pPr algn="ctr">
                <a:defRPr/>
              </a:pPr>
              <a:t>24</a:t>
            </a:fld>
            <a:endParaRPr lang="en-US" altLang="zh-C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pPr eaLnBrk="1" hangingPunct="1"/>
            <a:r>
              <a:rPr lang="en-US" altLang="zh-CN" smtClean="0">
                <a:ea typeface="宋体" pitchFamily="2" charset="-122"/>
              </a:rPr>
              <a:t>Demo Video</a:t>
            </a:r>
            <a:endParaRPr lang="zh-CN" altLang="en-US" smtClean="0">
              <a:ea typeface="宋体" pitchFamily="2" charset="-122"/>
            </a:endParaRPr>
          </a:p>
        </p:txBody>
      </p:sp>
      <p:pic>
        <p:nvPicPr>
          <p:cNvPr id="4" name="Demo 2012-4-16 19-01-46.mp4">
            <a:hlinkClick r:id="" action="ppaction://media"/>
          </p:cNvPr>
          <p:cNvPicPr>
            <a:picLocks noRot="1" noChangeAspect="1"/>
          </p:cNvPicPr>
          <p:nvPr>
            <a:videoFile r:link="rId1"/>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subTitle" idx="1"/>
          </p:nvPr>
        </p:nvSpPr>
        <p:spPr>
          <a:xfrm>
            <a:off x="2209800" y="4800600"/>
            <a:ext cx="4943475"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altLang="zh-CN" sz="1600" smtClean="0">
                <a:ea typeface="宋体" pitchFamily="2" charset="-122"/>
              </a:rPr>
              <a:t>University College Cork</a:t>
            </a:r>
          </a:p>
        </p:txBody>
      </p:sp>
      <p:sp>
        <p:nvSpPr>
          <p:cNvPr id="37891" name="WordArt 3"/>
          <p:cNvSpPr>
            <a:spLocks noChangeArrowheads="1" noChangeShapeType="1" noTextEdit="1"/>
          </p:cNvSpPr>
          <p:nvPr/>
        </p:nvSpPr>
        <p:spPr bwMode="gray">
          <a:xfrm>
            <a:off x="827088" y="2997200"/>
            <a:ext cx="4953000" cy="609600"/>
          </a:xfrm>
          <a:prstGeom prst="rect">
            <a:avLst/>
          </a:prstGeom>
        </p:spPr>
        <p:txBody>
          <a:bodyPr wrap="none" fromWordArt="1">
            <a:prstTxWarp prst="textDeflate">
              <a:avLst>
                <a:gd name="adj" fmla="val 0"/>
              </a:avLst>
            </a:prstTxWarp>
          </a:bodyPr>
          <a:lstStyle/>
          <a:p>
            <a:pPr algn="ctr"/>
            <a:r>
              <a:rPr lang="en-US" altLang="zh-CN" sz="5400" b="1" kern="10">
                <a:ln w="28575">
                  <a:solidFill>
                    <a:schemeClr val="bg1"/>
                  </a:solidFill>
                  <a:round/>
                  <a:headEnd/>
                  <a:tailEnd/>
                </a:ln>
                <a:gradFill rotWithShape="1">
                  <a:gsLst>
                    <a:gs pos="0">
                      <a:schemeClr val="tx1"/>
                    </a:gs>
                    <a:gs pos="100000">
                      <a:srgbClr val="6EAACC"/>
                    </a:gs>
                  </a:gsLst>
                  <a:lin ang="5400000" scaled="1"/>
                </a:gradFill>
                <a:latin typeface="Verdana"/>
                <a:ea typeface="Verdana"/>
                <a:cs typeface="Verdana"/>
              </a:rPr>
              <a:t>Thank You !</a:t>
            </a:r>
            <a:endParaRPr lang="zh-CN" altLang="en-US" sz="5400" b="1" kern="10">
              <a:ln w="28575">
                <a:solidFill>
                  <a:schemeClr val="bg1"/>
                </a:solidFill>
                <a:round/>
                <a:headEnd/>
                <a:tailEnd/>
              </a:ln>
              <a:gradFill rotWithShape="1">
                <a:gsLst>
                  <a:gs pos="0">
                    <a:schemeClr val="tx1"/>
                  </a:gs>
                  <a:gs pos="100000">
                    <a:srgbClr val="6EAACC"/>
                  </a:gs>
                </a:gsLst>
                <a:lin ang="5400000" scaled="1"/>
              </a:gradFill>
              <a:latin typeface="Verdana"/>
              <a:cs typeface="Verdana"/>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标题 9"/>
          <p:cNvSpPr>
            <a:spLocks noGrp="1"/>
          </p:cNvSpPr>
          <p:nvPr>
            <p:ph type="title"/>
          </p:nvPr>
        </p:nvSpPr>
        <p:spPr/>
        <p:txBody>
          <a:bodyPr/>
          <a:lstStyle/>
          <a:p>
            <a:pPr eaLnBrk="1" hangingPunct="1"/>
            <a:r>
              <a:rPr lang="en-US" altLang="zh-CN" smtClean="0">
                <a:ea typeface="宋体" pitchFamily="2" charset="-122"/>
              </a:rPr>
              <a:t>Introduction</a:t>
            </a:r>
            <a:endParaRPr lang="zh-CN" altLang="en-US" smtClean="0">
              <a:ea typeface="宋体" pitchFamily="2" charset="-122"/>
            </a:endParaRPr>
          </a:p>
        </p:txBody>
      </p:sp>
      <p:sp>
        <p:nvSpPr>
          <p:cNvPr id="1029" name="内容占位符 10"/>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Healthcare Vs Aging Society</a:t>
            </a:r>
          </a:p>
          <a:p>
            <a:pPr algn="just" eaLnBrk="1" hangingPunct="1">
              <a:buFont typeface="Wingdings" pitchFamily="2" charset="2"/>
              <a:buNone/>
            </a:pPr>
            <a:r>
              <a:rPr lang="en-US" altLang="zh-CN" sz="2400" b="0" smtClean="0">
                <a:ea typeface="宋体" pitchFamily="2" charset="-122"/>
              </a:rPr>
              <a:t>	The healthcare system has become a national challenge with increasing growing aging population.</a:t>
            </a:r>
            <a:endParaRPr lang="zh-CN" altLang="en-US" sz="2400" b="0" smtClean="0">
              <a:ea typeface="宋体" pitchFamily="2" charset="-122"/>
            </a:endParaRPr>
          </a:p>
        </p:txBody>
      </p:sp>
      <p:grpSp>
        <p:nvGrpSpPr>
          <p:cNvPr id="1031" name="Group 3"/>
          <p:cNvGrpSpPr>
            <a:grpSpLocks/>
          </p:cNvGrpSpPr>
          <p:nvPr/>
        </p:nvGrpSpPr>
        <p:grpSpPr bwMode="auto">
          <a:xfrm>
            <a:off x="1258886" y="2924172"/>
            <a:ext cx="6781774" cy="3457463"/>
            <a:chOff x="240" y="864"/>
            <a:chExt cx="5280" cy="3143"/>
          </a:xfrm>
        </p:grpSpPr>
        <p:sp>
          <p:nvSpPr>
            <p:cNvPr id="24" name="AutoShape 4"/>
            <p:cNvSpPr>
              <a:spLocks noChangeArrowheads="1"/>
            </p:cNvSpPr>
            <p:nvPr/>
          </p:nvSpPr>
          <p:spPr bwMode="gray">
            <a:xfrm>
              <a:off x="240" y="1008"/>
              <a:ext cx="2592" cy="2976"/>
            </a:xfrm>
            <a:prstGeom prst="roundRect">
              <a:avLst>
                <a:gd name="adj" fmla="val 9106"/>
              </a:avLst>
            </a:prstGeom>
            <a:gradFill rotWithShape="1">
              <a:gsLst>
                <a:gs pos="0">
                  <a:schemeClr val="accent2"/>
                </a:gs>
                <a:gs pos="100000">
                  <a:schemeClr val="accent2">
                    <a:gamma/>
                    <a:tint val="12157"/>
                    <a:invGamma/>
                  </a:schemeClr>
                </a:gs>
              </a:gsLst>
              <a:lin ang="5400000" scaled="1"/>
            </a:gradFill>
            <a:ln w="25400">
              <a:solidFill>
                <a:schemeClr val="accent2"/>
              </a:solidFill>
              <a:round/>
              <a:headEnd/>
              <a:tailEnd/>
            </a:ln>
            <a:effectLst/>
          </p:spPr>
          <p:txBody>
            <a:bodyPr wrap="none" anchor="ctr"/>
            <a:lstStyle/>
            <a:p>
              <a:pPr>
                <a:defRPr/>
              </a:pPr>
              <a:endParaRPr lang="zh-CN" altLang="en-US">
                <a:latin typeface="Arial" pitchFamily="34" charset="0"/>
              </a:endParaRPr>
            </a:p>
          </p:txBody>
        </p:sp>
        <p:sp>
          <p:nvSpPr>
            <p:cNvPr id="26" name="AutoShape 6"/>
            <p:cNvSpPr>
              <a:spLocks noChangeArrowheads="1"/>
            </p:cNvSpPr>
            <p:nvPr/>
          </p:nvSpPr>
          <p:spPr bwMode="gray">
            <a:xfrm>
              <a:off x="480" y="864"/>
              <a:ext cx="2112" cy="28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lgn="ctr">
                <a:defRPr/>
              </a:pPr>
              <a:r>
                <a:rPr lang="en-US" altLang="zh-CN">
                  <a:solidFill>
                    <a:schemeClr val="tx2"/>
                  </a:solidFill>
                  <a:latin typeface="Arial" pitchFamily="34" charset="0"/>
                </a:rPr>
                <a:t>Population &gt; 65</a:t>
              </a:r>
              <a:endParaRPr lang="zh-CN" altLang="en-US">
                <a:solidFill>
                  <a:schemeClr val="tx2"/>
                </a:solidFill>
                <a:latin typeface="Arial" pitchFamily="34" charset="0"/>
              </a:endParaRPr>
            </a:p>
          </p:txBody>
        </p:sp>
        <p:graphicFrame>
          <p:nvGraphicFramePr>
            <p:cNvPr id="1026" name="Object 4"/>
            <p:cNvGraphicFramePr>
              <a:graphicFrameLocks noChangeAspect="1"/>
            </p:cNvGraphicFramePr>
            <p:nvPr/>
          </p:nvGraphicFramePr>
          <p:xfrm>
            <a:off x="241" y="1192"/>
            <a:ext cx="2579" cy="2815"/>
          </p:xfrm>
          <a:graphic>
            <a:graphicData uri="http://schemas.openxmlformats.org/presentationml/2006/ole">
              <p:oleObj spid="_x0000_s1026" r:id="rId4" imgW="2847079" imgH="2743438" progId="Excel.Sheet.8">
                <p:embed/>
              </p:oleObj>
            </a:graphicData>
          </a:graphic>
        </p:graphicFrame>
        <p:sp>
          <p:nvSpPr>
            <p:cNvPr id="1036" name="AutoShape 7"/>
            <p:cNvSpPr>
              <a:spLocks noChangeArrowheads="1"/>
            </p:cNvSpPr>
            <p:nvPr/>
          </p:nvSpPr>
          <p:spPr bwMode="gray">
            <a:xfrm>
              <a:off x="576" y="960"/>
              <a:ext cx="96" cy="96"/>
            </a:xfrm>
            <a:prstGeom prst="octagon">
              <a:avLst>
                <a:gd name="adj" fmla="val 29287"/>
              </a:avLst>
            </a:prstGeom>
            <a:solidFill>
              <a:srgbClr val="FFFFFF"/>
            </a:solidFill>
            <a:ln w="9525">
              <a:solidFill>
                <a:schemeClr val="tx1"/>
              </a:solidFill>
              <a:miter lim="800000"/>
              <a:headEnd/>
              <a:tailEnd/>
            </a:ln>
          </p:spPr>
          <p:txBody>
            <a:bodyPr wrap="none" anchor="ctr"/>
            <a:lstStyle/>
            <a:p>
              <a:endParaRPr lang="zh-CN" altLang="en-US"/>
            </a:p>
          </p:txBody>
        </p:sp>
        <p:sp>
          <p:nvSpPr>
            <p:cNvPr id="1037" name="AutoShape 8"/>
            <p:cNvSpPr>
              <a:spLocks noChangeArrowheads="1"/>
            </p:cNvSpPr>
            <p:nvPr/>
          </p:nvSpPr>
          <p:spPr bwMode="gray">
            <a:xfrm>
              <a:off x="2400" y="960"/>
              <a:ext cx="96" cy="96"/>
            </a:xfrm>
            <a:prstGeom prst="octagon">
              <a:avLst>
                <a:gd name="adj" fmla="val 29287"/>
              </a:avLst>
            </a:prstGeom>
            <a:solidFill>
              <a:srgbClr val="FFFFFF"/>
            </a:solidFill>
            <a:ln w="9525">
              <a:solidFill>
                <a:schemeClr val="tx1"/>
              </a:solidFill>
              <a:miter lim="800000"/>
              <a:headEnd/>
              <a:tailEnd/>
            </a:ln>
          </p:spPr>
          <p:txBody>
            <a:bodyPr wrap="none" anchor="ctr"/>
            <a:lstStyle/>
            <a:p>
              <a:endParaRPr lang="zh-CN" altLang="en-US"/>
            </a:p>
          </p:txBody>
        </p:sp>
        <p:sp>
          <p:nvSpPr>
            <p:cNvPr id="29" name="AutoShape 9"/>
            <p:cNvSpPr>
              <a:spLocks noChangeArrowheads="1"/>
            </p:cNvSpPr>
            <p:nvPr/>
          </p:nvSpPr>
          <p:spPr bwMode="gray">
            <a:xfrm>
              <a:off x="2928" y="1008"/>
              <a:ext cx="2592" cy="2976"/>
            </a:xfrm>
            <a:prstGeom prst="roundRect">
              <a:avLst>
                <a:gd name="adj" fmla="val 9106"/>
              </a:avLst>
            </a:prstGeom>
            <a:gradFill rotWithShape="1">
              <a:gsLst>
                <a:gs pos="0">
                  <a:schemeClr val="accent1"/>
                </a:gs>
                <a:gs pos="100000">
                  <a:schemeClr val="accent1">
                    <a:gamma/>
                    <a:tint val="27451"/>
                    <a:invGamma/>
                  </a:schemeClr>
                </a:gs>
              </a:gsLst>
              <a:lin ang="5400000" scaled="1"/>
            </a:gradFill>
            <a:ln w="25400">
              <a:solidFill>
                <a:schemeClr val="accent1"/>
              </a:solidFill>
              <a:round/>
              <a:headEnd/>
              <a:tailEnd/>
            </a:ln>
            <a:effectLst/>
          </p:spPr>
          <p:txBody>
            <a:bodyPr wrap="none" anchor="ctr"/>
            <a:lstStyle/>
            <a:p>
              <a:pPr>
                <a:defRPr/>
              </a:pPr>
              <a:endParaRPr lang="zh-CN" altLang="en-US">
                <a:latin typeface="Arial" pitchFamily="34" charset="0"/>
              </a:endParaRPr>
            </a:p>
          </p:txBody>
        </p:sp>
        <p:graphicFrame>
          <p:nvGraphicFramePr>
            <p:cNvPr id="1027" name="Object 5"/>
            <p:cNvGraphicFramePr>
              <a:graphicFrameLocks noChangeAspect="1"/>
            </p:cNvGraphicFramePr>
            <p:nvPr/>
          </p:nvGraphicFramePr>
          <p:xfrm>
            <a:off x="2932" y="1127"/>
            <a:ext cx="2570" cy="2880"/>
          </p:xfrm>
          <a:graphic>
            <a:graphicData uri="http://schemas.openxmlformats.org/presentationml/2006/ole">
              <p:oleObj spid="_x0000_s1027" r:id="rId5" imgW="2847079" imgH="2743438" progId="Excel.Sheet.8">
                <p:embed/>
              </p:oleObj>
            </a:graphicData>
          </a:graphic>
        </p:graphicFrame>
        <p:sp>
          <p:nvSpPr>
            <p:cNvPr id="31" name="AutoShape 11"/>
            <p:cNvSpPr>
              <a:spLocks noChangeArrowheads="1"/>
            </p:cNvSpPr>
            <p:nvPr/>
          </p:nvSpPr>
          <p:spPr bwMode="gray">
            <a:xfrm>
              <a:off x="3168" y="864"/>
              <a:ext cx="2112" cy="289"/>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pPr algn="ctr">
                <a:defRPr/>
              </a:pPr>
              <a:r>
                <a:rPr lang="en-US" altLang="zh-CN">
                  <a:solidFill>
                    <a:schemeClr val="tx2"/>
                  </a:solidFill>
                  <a:latin typeface="Arial" pitchFamily="34" charset="0"/>
                </a:rPr>
                <a:t>Healthcare Cost</a:t>
              </a:r>
              <a:endParaRPr lang="zh-CN" altLang="en-US">
                <a:solidFill>
                  <a:schemeClr val="tx2"/>
                </a:solidFill>
                <a:latin typeface="Arial" pitchFamily="34" charset="0"/>
              </a:endParaRPr>
            </a:p>
          </p:txBody>
        </p:sp>
        <p:sp>
          <p:nvSpPr>
            <p:cNvPr id="1040" name="AutoShape 12"/>
            <p:cNvSpPr>
              <a:spLocks noChangeArrowheads="1"/>
            </p:cNvSpPr>
            <p:nvPr/>
          </p:nvSpPr>
          <p:spPr bwMode="gray">
            <a:xfrm>
              <a:off x="3264" y="960"/>
              <a:ext cx="96" cy="96"/>
            </a:xfrm>
            <a:prstGeom prst="octagon">
              <a:avLst>
                <a:gd name="adj" fmla="val 29287"/>
              </a:avLst>
            </a:prstGeom>
            <a:solidFill>
              <a:srgbClr val="FFFFFF"/>
            </a:solidFill>
            <a:ln w="9525">
              <a:solidFill>
                <a:schemeClr val="tx1"/>
              </a:solidFill>
              <a:miter lim="800000"/>
              <a:headEnd/>
              <a:tailEnd/>
            </a:ln>
          </p:spPr>
          <p:txBody>
            <a:bodyPr wrap="none" anchor="ctr"/>
            <a:lstStyle/>
            <a:p>
              <a:endParaRPr lang="zh-CN" altLang="en-US"/>
            </a:p>
          </p:txBody>
        </p:sp>
        <p:sp>
          <p:nvSpPr>
            <p:cNvPr id="1041" name="AutoShape 13"/>
            <p:cNvSpPr>
              <a:spLocks noChangeArrowheads="1"/>
            </p:cNvSpPr>
            <p:nvPr/>
          </p:nvSpPr>
          <p:spPr bwMode="gray">
            <a:xfrm>
              <a:off x="5088" y="960"/>
              <a:ext cx="96" cy="96"/>
            </a:xfrm>
            <a:prstGeom prst="octagon">
              <a:avLst>
                <a:gd name="adj" fmla="val 29287"/>
              </a:avLst>
            </a:prstGeom>
            <a:solidFill>
              <a:srgbClr val="FFFFFF"/>
            </a:solidFill>
            <a:ln w="9525">
              <a:solidFill>
                <a:schemeClr val="tx1"/>
              </a:solidFill>
              <a:miter lim="800000"/>
              <a:headEnd/>
              <a:tailEnd/>
            </a:ln>
          </p:spPr>
          <p:txBody>
            <a:bodyPr wrap="none" anchor="ctr"/>
            <a:lstStyle/>
            <a:p>
              <a:endParaRPr lang="zh-CN" altLang="en-US"/>
            </a:p>
          </p:txBody>
        </p:sp>
      </p:grpSp>
      <p:sp>
        <p:nvSpPr>
          <p:cNvPr id="1032" name="Freeform 14"/>
          <p:cNvSpPr>
            <a:spLocks/>
          </p:cNvSpPr>
          <p:nvPr/>
        </p:nvSpPr>
        <p:spPr bwMode="gray">
          <a:xfrm flipH="1">
            <a:off x="1833563" y="4021138"/>
            <a:ext cx="2017712" cy="1711325"/>
          </a:xfrm>
          <a:custGeom>
            <a:avLst/>
            <a:gdLst>
              <a:gd name="T0" fmla="*/ 2147483647 w 1755"/>
              <a:gd name="T1" fmla="*/ 2147483647 h 1413"/>
              <a:gd name="T2" fmla="*/ 2147483647 w 1755"/>
              <a:gd name="T3" fmla="*/ 2147483647 h 1413"/>
              <a:gd name="T4" fmla="*/ 2147483647 w 1755"/>
              <a:gd name="T5" fmla="*/ 2147483647 h 1413"/>
              <a:gd name="T6" fmla="*/ 2147483647 w 1755"/>
              <a:gd name="T7" fmla="*/ 2147483647 h 1413"/>
              <a:gd name="T8" fmla="*/ 2147483647 w 1755"/>
              <a:gd name="T9" fmla="*/ 2147483647 h 1413"/>
              <a:gd name="T10" fmla="*/ 2147483647 w 1755"/>
              <a:gd name="T11" fmla="*/ 2147483647 h 1413"/>
              <a:gd name="T12" fmla="*/ 2147483647 w 1755"/>
              <a:gd name="T13" fmla="*/ 2147483647 h 1413"/>
              <a:gd name="T14" fmla="*/ 2147483647 w 1755"/>
              <a:gd name="T15" fmla="*/ 2147483647 h 1413"/>
              <a:gd name="T16" fmla="*/ 2147483647 w 1755"/>
              <a:gd name="T17" fmla="*/ 0 h 1413"/>
              <a:gd name="T18" fmla="*/ 0 w 1755"/>
              <a:gd name="T19" fmla="*/ 2147483647 h 1413"/>
              <a:gd name="T20" fmla="*/ 2147483647 w 1755"/>
              <a:gd name="T21" fmla="*/ 2147483647 h 1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5"/>
              <a:gd name="T34" fmla="*/ 0 h 1413"/>
              <a:gd name="T35" fmla="*/ 1755 w 1755"/>
              <a:gd name="T36" fmla="*/ 1413 h 1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5" h="1413">
                <a:moveTo>
                  <a:pt x="120" y="288"/>
                </a:moveTo>
                <a:lnTo>
                  <a:pt x="546" y="945"/>
                </a:lnTo>
                <a:lnTo>
                  <a:pt x="1257" y="972"/>
                </a:lnTo>
                <a:lnTo>
                  <a:pt x="1755" y="1413"/>
                </a:lnTo>
                <a:lnTo>
                  <a:pt x="1287" y="924"/>
                </a:lnTo>
                <a:lnTo>
                  <a:pt x="600" y="867"/>
                </a:lnTo>
                <a:lnTo>
                  <a:pt x="237" y="210"/>
                </a:lnTo>
                <a:lnTo>
                  <a:pt x="354" y="129"/>
                </a:lnTo>
                <a:lnTo>
                  <a:pt x="6" y="0"/>
                </a:lnTo>
                <a:lnTo>
                  <a:pt x="0" y="393"/>
                </a:lnTo>
                <a:lnTo>
                  <a:pt x="120" y="288"/>
                </a:lnTo>
                <a:close/>
              </a:path>
            </a:pathLst>
          </a:custGeom>
          <a:solidFill>
            <a:schemeClr val="tx2">
              <a:alpha val="30196"/>
            </a:schemeClr>
          </a:solidFill>
          <a:ln w="9525" cap="flat" cmpd="sng">
            <a:noFill/>
            <a:prstDash val="solid"/>
            <a:round/>
            <a:headEnd type="none" w="med" len="med"/>
            <a:tailEnd type="none" w="med" len="med"/>
          </a:ln>
        </p:spPr>
        <p:txBody>
          <a:bodyPr wrap="none" anchor="ctr"/>
          <a:lstStyle/>
          <a:p>
            <a:endParaRPr lang="zh-CN" altLang="en-US"/>
          </a:p>
        </p:txBody>
      </p:sp>
      <p:sp>
        <p:nvSpPr>
          <p:cNvPr id="1033" name="Freeform 14"/>
          <p:cNvSpPr>
            <a:spLocks/>
          </p:cNvSpPr>
          <p:nvPr/>
        </p:nvSpPr>
        <p:spPr bwMode="gray">
          <a:xfrm flipH="1">
            <a:off x="5364163" y="4076700"/>
            <a:ext cx="1933575" cy="1639888"/>
          </a:xfrm>
          <a:custGeom>
            <a:avLst/>
            <a:gdLst>
              <a:gd name="T0" fmla="*/ 2147483647 w 1755"/>
              <a:gd name="T1" fmla="*/ 2147483647 h 1413"/>
              <a:gd name="T2" fmla="*/ 2147483647 w 1755"/>
              <a:gd name="T3" fmla="*/ 2147483647 h 1413"/>
              <a:gd name="T4" fmla="*/ 2147483647 w 1755"/>
              <a:gd name="T5" fmla="*/ 2147483647 h 1413"/>
              <a:gd name="T6" fmla="*/ 2147483647 w 1755"/>
              <a:gd name="T7" fmla="*/ 2147483647 h 1413"/>
              <a:gd name="T8" fmla="*/ 2147483647 w 1755"/>
              <a:gd name="T9" fmla="*/ 2147483647 h 1413"/>
              <a:gd name="T10" fmla="*/ 2147483647 w 1755"/>
              <a:gd name="T11" fmla="*/ 2147483647 h 1413"/>
              <a:gd name="T12" fmla="*/ 2147483647 w 1755"/>
              <a:gd name="T13" fmla="*/ 2147483647 h 1413"/>
              <a:gd name="T14" fmla="*/ 2147483647 w 1755"/>
              <a:gd name="T15" fmla="*/ 2147483647 h 1413"/>
              <a:gd name="T16" fmla="*/ 2147483647 w 1755"/>
              <a:gd name="T17" fmla="*/ 0 h 1413"/>
              <a:gd name="T18" fmla="*/ 0 w 1755"/>
              <a:gd name="T19" fmla="*/ 2147483647 h 1413"/>
              <a:gd name="T20" fmla="*/ 2147483647 w 1755"/>
              <a:gd name="T21" fmla="*/ 2147483647 h 1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5"/>
              <a:gd name="T34" fmla="*/ 0 h 1413"/>
              <a:gd name="T35" fmla="*/ 1755 w 1755"/>
              <a:gd name="T36" fmla="*/ 1413 h 1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5" h="1413">
                <a:moveTo>
                  <a:pt x="120" y="288"/>
                </a:moveTo>
                <a:lnTo>
                  <a:pt x="546" y="945"/>
                </a:lnTo>
                <a:lnTo>
                  <a:pt x="1257" y="972"/>
                </a:lnTo>
                <a:lnTo>
                  <a:pt x="1755" y="1413"/>
                </a:lnTo>
                <a:lnTo>
                  <a:pt x="1287" y="924"/>
                </a:lnTo>
                <a:lnTo>
                  <a:pt x="600" y="867"/>
                </a:lnTo>
                <a:lnTo>
                  <a:pt x="237" y="210"/>
                </a:lnTo>
                <a:lnTo>
                  <a:pt x="354" y="129"/>
                </a:lnTo>
                <a:lnTo>
                  <a:pt x="6" y="0"/>
                </a:lnTo>
                <a:lnTo>
                  <a:pt x="0" y="393"/>
                </a:lnTo>
                <a:lnTo>
                  <a:pt x="120" y="288"/>
                </a:lnTo>
                <a:close/>
              </a:path>
            </a:pathLst>
          </a:custGeom>
          <a:solidFill>
            <a:schemeClr val="tx2">
              <a:alpha val="30196"/>
            </a:schemeClr>
          </a:solidFill>
          <a:ln w="9525" cap="flat" cmpd="sng">
            <a:noFill/>
            <a:prstDash val="solid"/>
            <a:round/>
            <a:headEnd type="none" w="med" len="med"/>
            <a:tailEnd type="none" w="med" len="med"/>
          </a:ln>
        </p:spPr>
        <p:txBody>
          <a:bodyPr wrap="none" anchor="ctr"/>
          <a:lstStyle/>
          <a:p>
            <a:endParaRPr lang="zh-CN" altLang="en-US"/>
          </a:p>
        </p:txBody>
      </p:sp>
      <p:pic>
        <p:nvPicPr>
          <p:cNvPr id="19" name="图片 18" descr="logo.png"/>
          <p:cNvPicPr>
            <a:picLocks noChangeAspect="1"/>
          </p:cNvPicPr>
          <p:nvPr/>
        </p:nvPicPr>
        <p:blipFill>
          <a:blip r:embed="rId6" cstate="print"/>
          <a:stretch>
            <a:fillRect/>
          </a:stretch>
        </p:blipFill>
        <p:spPr>
          <a:xfrm>
            <a:off x="17526" y="6497227"/>
            <a:ext cx="666042" cy="360773"/>
          </a:xfrm>
          <a:prstGeom prst="rect">
            <a:avLst/>
          </a:prstGeom>
        </p:spPr>
      </p:pic>
      <p:pic>
        <p:nvPicPr>
          <p:cNvPr id="20" name="图片 19" descr="UCC.png"/>
          <p:cNvPicPr>
            <a:picLocks noChangeAspect="1"/>
          </p:cNvPicPr>
          <p:nvPr/>
        </p:nvPicPr>
        <p:blipFill>
          <a:blip r:embed="rId7" cstate="print"/>
          <a:stretch>
            <a:fillRect/>
          </a:stretch>
        </p:blipFill>
        <p:spPr>
          <a:xfrm>
            <a:off x="7524328" y="6521060"/>
            <a:ext cx="1619672" cy="336939"/>
          </a:xfrm>
          <a:prstGeom prst="rect">
            <a:avLst/>
          </a:prstGeom>
        </p:spPr>
      </p:pic>
      <p:sp>
        <p:nvSpPr>
          <p:cNvPr id="21" name="灯片编号占位符 20"/>
          <p:cNvSpPr>
            <a:spLocks noGrp="1"/>
          </p:cNvSpPr>
          <p:nvPr>
            <p:ph type="sldNum" sz="quarter" idx="10"/>
          </p:nvPr>
        </p:nvSpPr>
        <p:spPr/>
        <p:txBody>
          <a:bodyPr/>
          <a:lstStyle/>
          <a:p>
            <a:pPr algn="ctr">
              <a:defRPr/>
            </a:pPr>
            <a:fld id="{7C03B55D-BDE7-4FDA-849D-593B63D3AED7}" type="slidenum">
              <a:rPr lang="en-US" altLang="zh-CN" smtClean="0"/>
              <a:pPr algn="ctr">
                <a:defRPr/>
              </a:pPr>
              <a:t>3</a:t>
            </a:fld>
            <a:endParaRPr lang="en-US" altLang="zh-CN"/>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8"/>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Pervasive Healthcare</a:t>
            </a:r>
          </a:p>
          <a:p>
            <a:pPr algn="just" eaLnBrk="1" hangingPunct="1">
              <a:buFont typeface="Wingdings" pitchFamily="2" charset="2"/>
              <a:buNone/>
            </a:pPr>
            <a:r>
              <a:rPr lang="en-US" altLang="zh-CN" sz="2400" b="0" dirty="0" smtClean="0">
                <a:ea typeface="宋体" pitchFamily="2" charset="-122"/>
              </a:rPr>
              <a:t>	</a:t>
            </a:r>
          </a:p>
          <a:p>
            <a:pPr algn="just" eaLnBrk="1" hangingPunct="1">
              <a:buFont typeface="Wingdings" pitchFamily="2" charset="2"/>
              <a:buNone/>
            </a:pPr>
            <a:r>
              <a:rPr lang="en-US" altLang="zh-CN" sz="2400" b="0" dirty="0" smtClean="0">
                <a:latin typeface="宋体" pitchFamily="2" charset="-122"/>
                <a:ea typeface="宋体" pitchFamily="2" charset="-122"/>
              </a:rPr>
              <a:t>	</a:t>
            </a:r>
            <a:r>
              <a:rPr lang="en-US" altLang="zh-CN" sz="2400" b="0" dirty="0" smtClean="0">
                <a:ea typeface="宋体" pitchFamily="2" charset="-122"/>
              </a:rPr>
              <a:t>Traditional clinical setting </a:t>
            </a:r>
            <a:r>
              <a:rPr lang="en-US" altLang="zh-CN" sz="2400" b="0" dirty="0" smtClean="0">
                <a:ea typeface="宋体" pitchFamily="2" charset="-122"/>
                <a:sym typeface="Wingdings" pitchFamily="2" charset="2"/>
              </a:rPr>
              <a:t></a:t>
            </a:r>
            <a:r>
              <a:rPr lang="en-US" altLang="zh-CN" sz="2400" b="0" dirty="0" smtClean="0">
                <a:ea typeface="宋体" pitchFamily="2" charset="-122"/>
              </a:rPr>
              <a:t> Home-centered setting</a:t>
            </a:r>
          </a:p>
          <a:p>
            <a:pPr algn="just" eaLnBrk="1" hangingPunct="1">
              <a:buFont typeface="Wingdings" pitchFamily="2" charset="2"/>
              <a:buNone/>
            </a:pPr>
            <a:r>
              <a:rPr lang="en-US" altLang="zh-CN" sz="2400" b="0" dirty="0" smtClean="0">
                <a:ea typeface="宋体" pitchFamily="2" charset="-122"/>
              </a:rPr>
              <a:t>	Wireless sensor networks &amp; Web technologies</a:t>
            </a:r>
          </a:p>
          <a:p>
            <a:pPr algn="just" eaLnBrk="1" hangingPunct="1">
              <a:buFont typeface="Wingdings" pitchFamily="2" charset="2"/>
              <a:buNone/>
            </a:pPr>
            <a:endParaRPr lang="en-US" altLang="zh-CN" sz="2400" b="0" dirty="0" smtClean="0">
              <a:ea typeface="宋体" pitchFamily="2" charset="-122"/>
            </a:endParaRPr>
          </a:p>
          <a:p>
            <a:pPr algn="just" eaLnBrk="1" hangingPunct="1">
              <a:buFont typeface="Wingdings" pitchFamily="2" charset="2"/>
              <a:buNone/>
            </a:pPr>
            <a:endParaRPr lang="en-US" altLang="zh-CN" sz="2400" b="0" dirty="0" smtClean="0">
              <a:ea typeface="宋体" pitchFamily="2" charset="-122"/>
            </a:endParaRPr>
          </a:p>
        </p:txBody>
      </p:sp>
      <p:sp>
        <p:nvSpPr>
          <p:cNvPr id="16387" name="标题 7"/>
          <p:cNvSpPr>
            <a:spLocks noGrp="1"/>
          </p:cNvSpPr>
          <p:nvPr>
            <p:ph type="title"/>
          </p:nvPr>
        </p:nvSpPr>
        <p:spPr/>
        <p:txBody>
          <a:bodyPr/>
          <a:lstStyle/>
          <a:p>
            <a:pPr eaLnBrk="1" hangingPunct="1"/>
            <a:r>
              <a:rPr lang="en-US" altLang="zh-CN" smtClean="0">
                <a:ea typeface="宋体" pitchFamily="2" charset="-122"/>
              </a:rPr>
              <a:t>Introduction</a:t>
            </a:r>
            <a:endParaRPr lang="zh-CN" altLang="en-US" smtClean="0">
              <a:ea typeface="宋体" pitchFamily="2" charset="-122"/>
            </a:endParaRPr>
          </a:p>
        </p:txBody>
      </p:sp>
      <p:grpSp>
        <p:nvGrpSpPr>
          <p:cNvPr id="2" name="组合 10"/>
          <p:cNvGrpSpPr>
            <a:grpSpLocks/>
          </p:cNvGrpSpPr>
          <p:nvPr/>
        </p:nvGrpSpPr>
        <p:grpSpPr bwMode="auto">
          <a:xfrm>
            <a:off x="2098675" y="3933825"/>
            <a:ext cx="1681163" cy="1765300"/>
            <a:chOff x="1691680" y="2852936"/>
            <a:chExt cx="1681162" cy="1765300"/>
          </a:xfrm>
        </p:grpSpPr>
        <p:pic>
          <p:nvPicPr>
            <p:cNvPr id="16399" name="图片 5" descr="4.png"/>
            <p:cNvPicPr>
              <a:picLocks noChangeAspect="1"/>
            </p:cNvPicPr>
            <p:nvPr/>
          </p:nvPicPr>
          <p:blipFill>
            <a:blip r:embed="rId3" cstate="print"/>
            <a:srcRect/>
            <a:stretch>
              <a:fillRect/>
            </a:stretch>
          </p:blipFill>
          <p:spPr bwMode="auto">
            <a:xfrm>
              <a:off x="1691680" y="2852936"/>
              <a:ext cx="1681162" cy="1765300"/>
            </a:xfrm>
            <a:prstGeom prst="rect">
              <a:avLst/>
            </a:prstGeom>
            <a:noFill/>
            <a:ln w="9525">
              <a:noFill/>
              <a:miter lim="800000"/>
              <a:headEnd/>
              <a:tailEnd/>
            </a:ln>
          </p:spPr>
        </p:pic>
        <p:pic>
          <p:nvPicPr>
            <p:cNvPr id="16400" name="图片 6" descr="3.png"/>
            <p:cNvPicPr>
              <a:picLocks noChangeAspect="1"/>
            </p:cNvPicPr>
            <p:nvPr/>
          </p:nvPicPr>
          <p:blipFill>
            <a:blip r:embed="rId4" cstate="print"/>
            <a:srcRect/>
            <a:stretch>
              <a:fillRect/>
            </a:stretch>
          </p:blipFill>
          <p:spPr bwMode="auto">
            <a:xfrm>
              <a:off x="2555280" y="3537149"/>
              <a:ext cx="720725" cy="1081087"/>
            </a:xfrm>
            <a:prstGeom prst="rect">
              <a:avLst/>
            </a:prstGeom>
            <a:noFill/>
            <a:ln w="9525">
              <a:noFill/>
              <a:miter lim="800000"/>
              <a:headEnd/>
              <a:tailEnd/>
            </a:ln>
          </p:spPr>
        </p:pic>
      </p:grpSp>
      <p:sp>
        <p:nvSpPr>
          <p:cNvPr id="10" name="燕尾形 9"/>
          <p:cNvSpPr/>
          <p:nvPr/>
        </p:nvSpPr>
        <p:spPr>
          <a:xfrm>
            <a:off x="4140200" y="4797425"/>
            <a:ext cx="484188" cy="4841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itchFamily="2" charset="-122"/>
            </a:endParaRPr>
          </a:p>
        </p:txBody>
      </p:sp>
      <p:grpSp>
        <p:nvGrpSpPr>
          <p:cNvPr id="3" name="组合 16"/>
          <p:cNvGrpSpPr>
            <a:grpSpLocks/>
          </p:cNvGrpSpPr>
          <p:nvPr/>
        </p:nvGrpSpPr>
        <p:grpSpPr bwMode="auto">
          <a:xfrm>
            <a:off x="4787900" y="3500438"/>
            <a:ext cx="3455988" cy="2520950"/>
            <a:chOff x="4788024" y="3501008"/>
            <a:chExt cx="3456384" cy="2520280"/>
          </a:xfrm>
        </p:grpSpPr>
        <p:sp>
          <p:nvSpPr>
            <p:cNvPr id="15" name="云形 14"/>
            <p:cNvSpPr/>
            <p:nvPr/>
          </p:nvSpPr>
          <p:spPr>
            <a:xfrm>
              <a:off x="4788024" y="3861274"/>
              <a:ext cx="3456384" cy="216001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pic>
          <p:nvPicPr>
            <p:cNvPr id="16393" name="图片 12" descr="images.jpg"/>
            <p:cNvPicPr>
              <a:picLocks noChangeAspect="1"/>
            </p:cNvPicPr>
            <p:nvPr/>
          </p:nvPicPr>
          <p:blipFill>
            <a:blip r:embed="rId5" cstate="print"/>
            <a:srcRect/>
            <a:stretch>
              <a:fillRect/>
            </a:stretch>
          </p:blipFill>
          <p:spPr bwMode="auto">
            <a:xfrm>
              <a:off x="5868144" y="4509120"/>
              <a:ext cx="1759746" cy="1106837"/>
            </a:xfrm>
            <a:prstGeom prst="rect">
              <a:avLst/>
            </a:prstGeom>
            <a:noFill/>
            <a:ln w="9525">
              <a:noFill/>
              <a:miter lim="800000"/>
              <a:headEnd/>
              <a:tailEnd/>
            </a:ln>
          </p:spPr>
        </p:pic>
        <p:grpSp>
          <p:nvGrpSpPr>
            <p:cNvPr id="16394" name="组合 11"/>
            <p:cNvGrpSpPr>
              <a:grpSpLocks/>
            </p:cNvGrpSpPr>
            <p:nvPr/>
          </p:nvGrpSpPr>
          <p:grpSpPr bwMode="auto">
            <a:xfrm>
              <a:off x="5004048" y="4077072"/>
              <a:ext cx="1800225" cy="1584325"/>
              <a:chOff x="5364088" y="2996952"/>
              <a:chExt cx="1800225" cy="1584325"/>
            </a:xfrm>
          </p:grpSpPr>
          <p:pic>
            <p:nvPicPr>
              <p:cNvPr id="16397" name="图片 7" descr="go_home.png"/>
              <p:cNvPicPr>
                <a:picLocks noChangeAspect="1"/>
              </p:cNvPicPr>
              <p:nvPr/>
            </p:nvPicPr>
            <p:blipFill>
              <a:blip r:embed="rId6" cstate="print"/>
              <a:srcRect/>
              <a:stretch>
                <a:fillRect/>
              </a:stretch>
            </p:blipFill>
            <p:spPr bwMode="auto">
              <a:xfrm>
                <a:off x="5364088" y="2996952"/>
                <a:ext cx="1584325" cy="1584325"/>
              </a:xfrm>
              <a:prstGeom prst="rect">
                <a:avLst/>
              </a:prstGeom>
              <a:noFill/>
              <a:ln w="9525">
                <a:noFill/>
                <a:miter lim="800000"/>
                <a:headEnd/>
                <a:tailEnd/>
              </a:ln>
            </p:spPr>
          </p:pic>
          <p:pic>
            <p:nvPicPr>
              <p:cNvPr id="16398" name="图片 8" descr="3.png"/>
              <p:cNvPicPr>
                <a:picLocks noChangeAspect="1"/>
              </p:cNvPicPr>
              <p:nvPr/>
            </p:nvPicPr>
            <p:blipFill>
              <a:blip r:embed="rId4" cstate="print"/>
              <a:srcRect/>
              <a:stretch>
                <a:fillRect/>
              </a:stretch>
            </p:blipFill>
            <p:spPr bwMode="auto">
              <a:xfrm>
                <a:off x="6445175" y="3501628"/>
                <a:ext cx="719138" cy="1079500"/>
              </a:xfrm>
              <a:prstGeom prst="rect">
                <a:avLst/>
              </a:prstGeom>
              <a:noFill/>
              <a:ln w="9525">
                <a:noFill/>
                <a:miter lim="800000"/>
                <a:headEnd/>
                <a:tailEnd/>
              </a:ln>
            </p:spPr>
          </p:pic>
        </p:grpSp>
        <p:sp>
          <p:nvSpPr>
            <p:cNvPr id="16395" name="TextBox 13"/>
            <p:cNvSpPr txBox="1">
              <a:spLocks noChangeArrowheads="1"/>
            </p:cNvSpPr>
            <p:nvPr/>
          </p:nvSpPr>
          <p:spPr bwMode="auto">
            <a:xfrm>
              <a:off x="6588224" y="4139788"/>
              <a:ext cx="723275" cy="369332"/>
            </a:xfrm>
            <a:prstGeom prst="rect">
              <a:avLst/>
            </a:prstGeom>
            <a:noFill/>
            <a:ln w="9525">
              <a:noFill/>
              <a:miter lim="800000"/>
              <a:headEnd/>
              <a:tailEnd/>
            </a:ln>
          </p:spPr>
          <p:txBody>
            <a:bodyPr wrap="none">
              <a:spAutoFit/>
            </a:bodyPr>
            <a:lstStyle/>
            <a:p>
              <a:r>
                <a:rPr lang="en-US" altLang="zh-CN"/>
                <a:t>WSN</a:t>
              </a:r>
              <a:endParaRPr lang="zh-CN" altLang="en-US"/>
            </a:p>
          </p:txBody>
        </p:sp>
        <p:sp>
          <p:nvSpPr>
            <p:cNvPr id="16396" name="TextBox 15"/>
            <p:cNvSpPr txBox="1">
              <a:spLocks noChangeArrowheads="1"/>
            </p:cNvSpPr>
            <p:nvPr/>
          </p:nvSpPr>
          <p:spPr bwMode="auto">
            <a:xfrm>
              <a:off x="5796136" y="3501008"/>
              <a:ext cx="966931" cy="369332"/>
            </a:xfrm>
            <a:prstGeom prst="rect">
              <a:avLst/>
            </a:prstGeom>
            <a:noFill/>
            <a:ln w="9525">
              <a:noFill/>
              <a:miter lim="800000"/>
              <a:headEnd/>
              <a:tailEnd/>
            </a:ln>
          </p:spPr>
          <p:txBody>
            <a:bodyPr wrap="none">
              <a:spAutoFit/>
            </a:bodyPr>
            <a:lstStyle/>
            <a:p>
              <a:r>
                <a:rPr lang="en-US" altLang="zh-CN"/>
                <a:t>Internet</a:t>
              </a:r>
              <a:endParaRPr lang="zh-CN" altLang="en-US"/>
            </a:p>
          </p:txBody>
        </p:sp>
      </p:grpSp>
      <p:pic>
        <p:nvPicPr>
          <p:cNvPr id="17" name="图片 16" descr="logo.png"/>
          <p:cNvPicPr>
            <a:picLocks noChangeAspect="1"/>
          </p:cNvPicPr>
          <p:nvPr/>
        </p:nvPicPr>
        <p:blipFill>
          <a:blip r:embed="rId7" cstate="print"/>
          <a:stretch>
            <a:fillRect/>
          </a:stretch>
        </p:blipFill>
        <p:spPr>
          <a:xfrm>
            <a:off x="17526" y="6497227"/>
            <a:ext cx="666042" cy="360773"/>
          </a:xfrm>
          <a:prstGeom prst="rect">
            <a:avLst/>
          </a:prstGeom>
        </p:spPr>
      </p:pic>
      <p:pic>
        <p:nvPicPr>
          <p:cNvPr id="18" name="图片 17" descr="UCC.png"/>
          <p:cNvPicPr>
            <a:picLocks noChangeAspect="1"/>
          </p:cNvPicPr>
          <p:nvPr/>
        </p:nvPicPr>
        <p:blipFill>
          <a:blip r:embed="rId8" cstate="print"/>
          <a:stretch>
            <a:fillRect/>
          </a:stretch>
        </p:blipFill>
        <p:spPr>
          <a:xfrm>
            <a:off x="7524328" y="6521060"/>
            <a:ext cx="1619672" cy="336939"/>
          </a:xfrm>
          <a:prstGeom prst="rect">
            <a:avLst/>
          </a:prstGeom>
        </p:spPr>
      </p:pic>
      <p:sp>
        <p:nvSpPr>
          <p:cNvPr id="19" name="灯片编号占位符 18"/>
          <p:cNvSpPr>
            <a:spLocks noGrp="1"/>
          </p:cNvSpPr>
          <p:nvPr>
            <p:ph type="sldNum" sz="quarter" idx="10"/>
          </p:nvPr>
        </p:nvSpPr>
        <p:spPr/>
        <p:txBody>
          <a:bodyPr/>
          <a:lstStyle/>
          <a:p>
            <a:pPr algn="ctr">
              <a:defRPr/>
            </a:pPr>
            <a:fld id="{7C03B55D-BDE7-4FDA-849D-593B63D3AED7}" type="slidenum">
              <a:rPr lang="en-US" altLang="zh-CN" smtClean="0"/>
              <a:pPr algn="ctr">
                <a:defRPr/>
              </a:pPr>
              <a:t>4</a:t>
            </a:fld>
            <a:endParaRPr lang="en-US" altLang="zh-CN"/>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8"/>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dirty="0" smtClean="0">
                <a:ea typeface="宋体" pitchFamily="2" charset="-122"/>
              </a:rPr>
              <a:t>Related Work</a:t>
            </a:r>
            <a:r>
              <a:rPr lang="en-US" altLang="zh-CN" dirty="0" smtClean="0"/>
              <a:t> </a:t>
            </a:r>
          </a:p>
          <a:p>
            <a:pPr eaLnBrk="1" hangingPunct="1">
              <a:buNone/>
            </a:pPr>
            <a:endParaRPr lang="en-US" altLang="zh-CN" dirty="0" smtClean="0"/>
          </a:p>
          <a:p>
            <a:pPr eaLnBrk="1" hangingPunct="1">
              <a:buNone/>
            </a:pPr>
            <a:r>
              <a:rPr lang="en-US" altLang="zh-CN" sz="2400" b="0" dirty="0" smtClean="0"/>
              <a:t>	</a:t>
            </a:r>
            <a:r>
              <a:rPr lang="en-US" altLang="zh-CN" sz="2400" b="0" dirty="0" err="1" smtClean="0"/>
              <a:t>CodeBlue</a:t>
            </a:r>
            <a:r>
              <a:rPr lang="en-US" altLang="zh-CN" sz="2400" b="0" dirty="0" smtClean="0"/>
              <a:t> – </a:t>
            </a:r>
            <a:r>
              <a:rPr lang="en-US" altLang="zh-CN" sz="2400" b="0" dirty="0" smtClean="0"/>
              <a:t>Wireless </a:t>
            </a:r>
            <a:r>
              <a:rPr lang="en-US" altLang="zh-CN" sz="2400" b="0" dirty="0" smtClean="0"/>
              <a:t>Sensors for Medical </a:t>
            </a:r>
            <a:r>
              <a:rPr lang="en-US" altLang="zh-CN" sz="2400" b="0" dirty="0" smtClean="0"/>
              <a:t>Care</a:t>
            </a:r>
          </a:p>
          <a:p>
            <a:pPr eaLnBrk="1" hangingPunct="1">
              <a:buNone/>
            </a:pPr>
            <a:r>
              <a:rPr lang="en-US" altLang="zh-CN" sz="2400" b="0" dirty="0" smtClean="0"/>
              <a:t>	 </a:t>
            </a:r>
          </a:p>
          <a:p>
            <a:pPr eaLnBrk="1" hangingPunct="1">
              <a:buNone/>
            </a:pPr>
            <a:r>
              <a:rPr lang="en-US" altLang="zh-CN" sz="2400" b="0" dirty="0" smtClean="0"/>
              <a:t>	</a:t>
            </a:r>
            <a:r>
              <a:rPr lang="en-US" altLang="zh-CN" sz="2400" b="0" dirty="0" err="1" smtClean="0"/>
              <a:t>PlaceLab</a:t>
            </a:r>
            <a:r>
              <a:rPr lang="en-US" altLang="zh-CN" sz="2400" b="0" dirty="0" smtClean="0"/>
              <a:t> – </a:t>
            </a:r>
            <a:r>
              <a:rPr lang="en-US" altLang="zh-CN" sz="2400" b="0" dirty="0" smtClean="0"/>
              <a:t>Living Labs to Study Context-aware computing</a:t>
            </a:r>
          </a:p>
          <a:p>
            <a:pPr eaLnBrk="1" hangingPunct="1">
              <a:buNone/>
            </a:pPr>
            <a:endParaRPr lang="en-US" altLang="zh-CN" sz="2400" b="0" dirty="0" smtClean="0"/>
          </a:p>
          <a:p>
            <a:pPr eaLnBrk="1" hangingPunct="1">
              <a:buNone/>
            </a:pPr>
            <a:r>
              <a:rPr lang="en-US" altLang="zh-CN" sz="2400" b="0" dirty="0" smtClean="0"/>
              <a:t>	</a:t>
            </a:r>
            <a:r>
              <a:rPr lang="en-US" altLang="zh-CN" sz="2400" b="0" dirty="0" smtClean="0"/>
              <a:t>SAPHE </a:t>
            </a:r>
            <a:r>
              <a:rPr lang="en-US" altLang="zh-CN" sz="2400" b="0" dirty="0" smtClean="0"/>
              <a:t>– Smart and Aware Pervasive </a:t>
            </a:r>
            <a:r>
              <a:rPr lang="en-US" altLang="zh-CN" sz="2400" b="0" dirty="0" smtClean="0"/>
              <a:t>Healthcare </a:t>
            </a:r>
            <a:r>
              <a:rPr lang="en-US" altLang="zh-CN" sz="2400" b="0" dirty="0" smtClean="0"/>
              <a:t>Environment</a:t>
            </a:r>
          </a:p>
          <a:p>
            <a:pPr algn="just" eaLnBrk="1" hangingPunct="1">
              <a:buFont typeface="Wingdings" pitchFamily="2" charset="2"/>
              <a:buNone/>
            </a:pPr>
            <a:r>
              <a:rPr lang="en-US" altLang="zh-CN" sz="2400" b="0" dirty="0" smtClean="0">
                <a:ea typeface="宋体" pitchFamily="2" charset="-122"/>
              </a:rPr>
              <a:t>	</a:t>
            </a:r>
          </a:p>
          <a:p>
            <a:pPr algn="just" eaLnBrk="1" hangingPunct="1">
              <a:buFont typeface="Wingdings" pitchFamily="2" charset="2"/>
              <a:buNone/>
            </a:pPr>
            <a:r>
              <a:rPr lang="en-US" altLang="zh-CN" sz="2400" b="0" dirty="0" smtClean="0">
                <a:latin typeface="宋体" pitchFamily="2" charset="-122"/>
                <a:ea typeface="宋体" pitchFamily="2" charset="-122"/>
              </a:rPr>
              <a:t>	</a:t>
            </a:r>
            <a:endParaRPr lang="en-US" altLang="zh-CN" sz="2400" b="0" dirty="0" smtClean="0">
              <a:ea typeface="宋体" pitchFamily="2" charset="-122"/>
            </a:endParaRPr>
          </a:p>
        </p:txBody>
      </p:sp>
      <p:sp>
        <p:nvSpPr>
          <p:cNvPr id="16387" name="标题 7"/>
          <p:cNvSpPr>
            <a:spLocks noGrp="1"/>
          </p:cNvSpPr>
          <p:nvPr>
            <p:ph type="title"/>
          </p:nvPr>
        </p:nvSpPr>
        <p:spPr/>
        <p:txBody>
          <a:bodyPr/>
          <a:lstStyle/>
          <a:p>
            <a:pPr eaLnBrk="1" hangingPunct="1"/>
            <a:r>
              <a:rPr lang="en-US" altLang="zh-CN" smtClean="0">
                <a:ea typeface="宋体" pitchFamily="2" charset="-122"/>
              </a:rPr>
              <a:t>Introduction</a:t>
            </a:r>
            <a:endParaRPr lang="zh-CN" altLang="en-US" smtClean="0">
              <a:ea typeface="宋体" pitchFamily="2" charset="-122"/>
            </a:endParaRPr>
          </a:p>
        </p:txBody>
      </p:sp>
      <p:pic>
        <p:nvPicPr>
          <p:cNvPr id="17" name="图片 16"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18" name="图片 17"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19" name="灯片编号占位符 18"/>
          <p:cNvSpPr>
            <a:spLocks noGrp="1"/>
          </p:cNvSpPr>
          <p:nvPr>
            <p:ph type="sldNum" sz="quarter" idx="10"/>
          </p:nvPr>
        </p:nvSpPr>
        <p:spPr/>
        <p:txBody>
          <a:bodyPr/>
          <a:lstStyle/>
          <a:p>
            <a:pPr algn="ctr">
              <a:defRPr/>
            </a:pPr>
            <a:fld id="{7C03B55D-BDE7-4FDA-849D-593B63D3AED7}" type="slidenum">
              <a:rPr lang="en-US" altLang="zh-CN" smtClean="0"/>
              <a:pPr algn="ctr">
                <a:defRPr/>
              </a:pPr>
              <a:t>5</a:t>
            </a:fld>
            <a:endParaRPr lang="en-US" altLang="zh-CN"/>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bg1">
                <a:gamma/>
                <a:tint val="0"/>
                <a:invGamma/>
              </a:schemeClr>
            </a:gs>
          </a:gsLst>
          <a:lin ang="5400000" scaled="1"/>
          <a:tileRect/>
        </a:gradFill>
        <a:effectLst/>
      </p:bgPr>
    </p:bg>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pPr eaLnBrk="1" hangingPunct="1"/>
            <a:r>
              <a:rPr lang="en-US" altLang="zh-CN" smtClean="0">
                <a:ea typeface="宋体" pitchFamily="2" charset="-122"/>
              </a:rPr>
              <a:t>System Overview</a:t>
            </a:r>
            <a:endParaRPr lang="zh-CN" altLang="en-US" smtClean="0">
              <a:ea typeface="宋体" pitchFamily="2" charset="-122"/>
            </a:endParaRPr>
          </a:p>
        </p:txBody>
      </p:sp>
      <p:sp>
        <p:nvSpPr>
          <p:cNvPr id="17411" name="内容占位符 2"/>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CARA for Pervasive Healthcare</a:t>
            </a:r>
          </a:p>
          <a:p>
            <a:pPr algn="just" eaLnBrk="1" hangingPunct="1">
              <a:buFont typeface="Wingdings" pitchFamily="2" charset="2"/>
              <a:buNone/>
            </a:pPr>
            <a:r>
              <a:rPr lang="en-US" altLang="zh-CN" sz="2400" b="0" smtClean="0">
                <a:ea typeface="宋体" pitchFamily="2" charset="-122"/>
              </a:rPr>
              <a:t>	CARA (Context-Aware Real-time Assistant)</a:t>
            </a:r>
          </a:p>
          <a:p>
            <a:pPr algn="just" eaLnBrk="1" hangingPunct="1">
              <a:buFont typeface="Wingdings" pitchFamily="2" charset="2"/>
              <a:buNone/>
            </a:pPr>
            <a:r>
              <a:rPr lang="en-US" altLang="zh-CN" sz="2400" b="0" smtClean="0">
                <a:ea typeface="宋体" pitchFamily="2" charset="-122"/>
              </a:rPr>
              <a:t>	Real-time </a:t>
            </a:r>
          </a:p>
          <a:p>
            <a:pPr algn="just" eaLnBrk="1" hangingPunct="1">
              <a:buFont typeface="Wingdings" pitchFamily="2" charset="2"/>
              <a:buNone/>
            </a:pPr>
            <a:r>
              <a:rPr lang="en-US" altLang="zh-CN" sz="2400" b="0" smtClean="0">
                <a:ea typeface="宋体" pitchFamily="2" charset="-122"/>
              </a:rPr>
              <a:t>	Intelligent </a:t>
            </a:r>
          </a:p>
          <a:p>
            <a:pPr algn="just" eaLnBrk="1" hangingPunct="1">
              <a:buFont typeface="Wingdings" pitchFamily="2" charset="2"/>
              <a:buNone/>
            </a:pPr>
            <a:r>
              <a:rPr lang="en-US" altLang="zh-CN" sz="2400" b="0" smtClean="0">
                <a:ea typeface="宋体" pitchFamily="2" charset="-122"/>
              </a:rPr>
              <a:t>	At-home healthcare </a:t>
            </a:r>
          </a:p>
          <a:p>
            <a:pPr eaLnBrk="1" hangingPunct="1">
              <a:buClr>
                <a:srgbClr val="DDB523"/>
              </a:buClr>
            </a:pPr>
            <a:r>
              <a:rPr lang="en-US" altLang="zh-CN" smtClean="0">
                <a:solidFill>
                  <a:srgbClr val="000000"/>
                </a:solidFill>
                <a:ea typeface="宋体" pitchFamily="2" charset="-122"/>
              </a:rPr>
              <a:t>Rich Internet Application</a:t>
            </a:r>
          </a:p>
          <a:p>
            <a:pPr algn="just" eaLnBrk="1" hangingPunct="1">
              <a:buClr>
                <a:srgbClr val="DDB523"/>
              </a:buClr>
              <a:buFont typeface="Wingdings" pitchFamily="2" charset="2"/>
              <a:buNone/>
            </a:pPr>
            <a:r>
              <a:rPr lang="en-US" altLang="zh-CN" smtClean="0">
                <a:solidFill>
                  <a:srgbClr val="000000"/>
                </a:solidFill>
                <a:ea typeface="宋体" pitchFamily="2" charset="-122"/>
              </a:rPr>
              <a:t>	</a:t>
            </a:r>
            <a:r>
              <a:rPr lang="en-US" altLang="zh-CN" sz="2400" b="0" smtClean="0">
                <a:solidFill>
                  <a:srgbClr val="000000"/>
                </a:solidFill>
                <a:ea typeface="宋体" pitchFamily="2" charset="-122"/>
              </a:rPr>
              <a:t>Universal access</a:t>
            </a:r>
          </a:p>
          <a:p>
            <a:pPr algn="just" eaLnBrk="1" hangingPunct="1">
              <a:buClr>
                <a:srgbClr val="DDB523"/>
              </a:buClr>
              <a:buFont typeface="Wingdings" pitchFamily="2" charset="2"/>
              <a:buNone/>
            </a:pPr>
            <a:r>
              <a:rPr lang="en-US" altLang="zh-CN" sz="2400" b="0" smtClean="0">
                <a:solidFill>
                  <a:srgbClr val="000000"/>
                </a:solidFill>
                <a:ea typeface="宋体" pitchFamily="2" charset="-122"/>
              </a:rPr>
              <a:t>	</a:t>
            </a:r>
            <a:r>
              <a:rPr lang="en-US" altLang="zh-CN" sz="2400" b="0" smtClean="0">
                <a:ea typeface="宋体" pitchFamily="2" charset="-122"/>
              </a:rPr>
              <a:t>Real-time user interaction</a:t>
            </a:r>
          </a:p>
          <a:p>
            <a:pPr algn="just" eaLnBrk="1" hangingPunct="1">
              <a:buClr>
                <a:srgbClr val="DDB523"/>
              </a:buClr>
              <a:buFont typeface="Wingdings" pitchFamily="2" charset="2"/>
              <a:buNone/>
            </a:pPr>
            <a:r>
              <a:rPr lang="en-US" altLang="zh-CN" sz="2400" b="0" smtClean="0">
                <a:ea typeface="宋体" pitchFamily="2" charset="-122"/>
              </a:rPr>
              <a:t>	Adobe Flash</a:t>
            </a:r>
          </a:p>
          <a:p>
            <a:pPr algn="just" eaLnBrk="1" hangingPunct="1">
              <a:buClr>
                <a:srgbClr val="DDB523"/>
              </a:buClr>
              <a:buFont typeface="Wingdings" pitchFamily="2" charset="2"/>
              <a:buNone/>
            </a:pPr>
            <a:r>
              <a:rPr lang="en-US" altLang="zh-CN" sz="2400" b="0" smtClean="0">
                <a:ea typeface="宋体" pitchFamily="2" charset="-122"/>
              </a:rPr>
              <a:t>	</a:t>
            </a:r>
            <a:endParaRPr lang="zh-CN" altLang="en-US" sz="2400" b="0" smtClean="0">
              <a:ea typeface="宋体" pitchFamily="2" charset="-122"/>
            </a:endParaRPr>
          </a:p>
          <a:p>
            <a:pPr algn="just" eaLnBrk="1" hangingPunct="1">
              <a:buClr>
                <a:srgbClr val="DDB523"/>
              </a:buClr>
              <a:buFont typeface="Wingdings" pitchFamily="2" charset="2"/>
              <a:buNone/>
            </a:pPr>
            <a:endParaRPr lang="en-US" altLang="zh-CN" sz="2400" b="0"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sp>
        <p:nvSpPr>
          <p:cNvPr id="5" name="灯片编号占位符 4"/>
          <p:cNvSpPr>
            <a:spLocks noGrp="1"/>
          </p:cNvSpPr>
          <p:nvPr>
            <p:ph type="sldNum" sz="quarter" idx="10"/>
          </p:nvPr>
        </p:nvSpPr>
        <p:spPr/>
        <p:txBody>
          <a:bodyPr/>
          <a:lstStyle/>
          <a:p>
            <a:pPr algn="ctr">
              <a:defRPr/>
            </a:pPr>
            <a:fld id="{7C03B55D-BDE7-4FDA-849D-593B63D3AED7}" type="slidenum">
              <a:rPr lang="en-US" altLang="zh-CN" smtClean="0"/>
              <a:pPr algn="ctr">
                <a:defRPr/>
              </a:pPr>
              <a:t>6</a:t>
            </a:fld>
            <a:endParaRPr lang="en-US" altLang="zh-CN"/>
          </a:p>
        </p:txBody>
      </p:sp>
      <p:pic>
        <p:nvPicPr>
          <p:cNvPr id="6" name="图片 5"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5" cstate="print"/>
          <a:stretch>
            <a:fillRect/>
          </a:stretch>
        </p:blipFill>
        <p:spPr>
          <a:xfrm>
            <a:off x="7524328" y="6521060"/>
            <a:ext cx="1619672" cy="336939"/>
          </a:xfrm>
          <a:prstGeom prst="rect">
            <a:avLst/>
          </a:prstGeom>
        </p:spPr>
      </p:pic>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pPr eaLnBrk="1" hangingPunct="1"/>
            <a:r>
              <a:rPr lang="en-US" altLang="zh-CN" smtClean="0">
                <a:ea typeface="宋体" pitchFamily="2" charset="-122"/>
              </a:rPr>
              <a:t>System Overview</a:t>
            </a:r>
            <a:endParaRPr lang="zh-CN" altLang="en-US" smtClean="0">
              <a:ea typeface="宋体" pitchFamily="2" charset="-122"/>
            </a:endParaRPr>
          </a:p>
        </p:txBody>
      </p:sp>
      <p:sp>
        <p:nvSpPr>
          <p:cNvPr id="18435" name="内容占位符 2"/>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CARA Components</a:t>
            </a:r>
            <a:endParaRPr lang="zh-CN" altLang="en-US" smtClean="0">
              <a:ea typeface="宋体" pitchFamily="2" charset="-122"/>
            </a:endParaRPr>
          </a:p>
        </p:txBody>
      </p:sp>
      <p:sp>
        <p:nvSpPr>
          <p:cNvPr id="11" name="Puzzle3"/>
          <p:cNvSpPr>
            <a:spLocks noEditPoints="1" noChangeArrowheads="1"/>
          </p:cNvSpPr>
          <p:nvPr/>
        </p:nvSpPr>
        <p:spPr bwMode="gray">
          <a:xfrm>
            <a:off x="4513526" y="1905000"/>
            <a:ext cx="1736650" cy="2325862"/>
          </a:xfrm>
          <a:custGeom>
            <a:avLst/>
            <a:gdLst>
              <a:gd name="T0" fmla="*/ 28 w 21600"/>
              <a:gd name="T1" fmla="*/ 78 h 21600"/>
              <a:gd name="T2" fmla="*/ 55 w 21600"/>
              <a:gd name="T3" fmla="*/ 104 h 21600"/>
              <a:gd name="T4" fmla="*/ 35 w 21600"/>
              <a:gd name="T5" fmla="*/ 68 h 21600"/>
              <a:gd name="T6" fmla="*/ 55 w 21600"/>
              <a:gd name="T7" fmla="*/ 34 h 21600"/>
              <a:gd name="T8" fmla="*/ 28 w 21600"/>
              <a:gd name="T9" fmla="*/ 0 h 21600"/>
              <a:gd name="T10" fmla="*/ 2 w 21600"/>
              <a:gd name="T11" fmla="*/ 33 h 21600"/>
              <a:gd name="T12" fmla="*/ 21 w 21600"/>
              <a:gd name="T13" fmla="*/ 66 h 21600"/>
              <a:gd name="T14" fmla="*/ 2 w 21600"/>
              <a:gd name="T15" fmla="*/ 104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rgbClr val="587F8D"/>
              </a:gs>
              <a:gs pos="100000">
                <a:schemeClr val="accent1"/>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pitchFamily="34" charset="0"/>
            </a:endParaRPr>
          </a:p>
        </p:txBody>
      </p:sp>
      <p:sp>
        <p:nvSpPr>
          <p:cNvPr id="14" name="Puzzle1"/>
          <p:cNvSpPr>
            <a:spLocks noEditPoints="1" noChangeArrowheads="1"/>
          </p:cNvSpPr>
          <p:nvPr/>
        </p:nvSpPr>
        <p:spPr bwMode="gray">
          <a:xfrm>
            <a:off x="2362200" y="2608596"/>
            <a:ext cx="2806077" cy="1614585"/>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1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rgbClr val="454545"/>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pitchFamily="34" charset="0"/>
            </a:endParaRPr>
          </a:p>
        </p:txBody>
      </p:sp>
      <p:sp>
        <p:nvSpPr>
          <p:cNvPr id="15" name="灯片编号占位符 14"/>
          <p:cNvSpPr>
            <a:spLocks noGrp="1"/>
          </p:cNvSpPr>
          <p:nvPr>
            <p:ph type="sldNum" sz="quarter" idx="10"/>
          </p:nvPr>
        </p:nvSpPr>
        <p:spPr/>
        <p:txBody>
          <a:bodyPr/>
          <a:lstStyle/>
          <a:p>
            <a:pPr algn="ctr">
              <a:defRPr/>
            </a:pPr>
            <a:fld id="{7C03B55D-BDE7-4FDA-849D-593B63D3AED7}" type="slidenum">
              <a:rPr lang="en-US" altLang="zh-CN" smtClean="0"/>
              <a:pPr algn="ctr">
                <a:defRPr/>
              </a:pPr>
              <a:t>7</a:t>
            </a:fld>
            <a:endParaRPr lang="en-US" altLang="zh-CN"/>
          </a:p>
        </p:txBody>
      </p:sp>
      <p:pic>
        <p:nvPicPr>
          <p:cNvPr id="16" name="图片 1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17" name="图片 16"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13" name="Puzzle4"/>
          <p:cNvSpPr>
            <a:spLocks noEditPoints="1" noChangeArrowheads="1"/>
          </p:cNvSpPr>
          <p:nvPr/>
        </p:nvSpPr>
        <p:spPr bwMode="gray">
          <a:xfrm>
            <a:off x="2935887" y="3573353"/>
            <a:ext cx="1671175" cy="2708385"/>
          </a:xfrm>
          <a:custGeom>
            <a:avLst/>
            <a:gdLst>
              <a:gd name="T0" fmla="*/ 20 w 21600"/>
              <a:gd name="T1" fmla="*/ 77 h 21600"/>
              <a:gd name="T2" fmla="*/ 1 w 21600"/>
              <a:gd name="T3" fmla="*/ 113 h 21600"/>
              <a:gd name="T4" fmla="*/ 28 w 21600"/>
              <a:gd name="T5" fmla="*/ 144 h 21600"/>
              <a:gd name="T6" fmla="*/ 52 w 21600"/>
              <a:gd name="T7" fmla="*/ 112 h 21600"/>
              <a:gd name="T8" fmla="*/ 34 w 21600"/>
              <a:gd name="T9" fmla="*/ 73 h 21600"/>
              <a:gd name="T10" fmla="*/ 52 w 21600"/>
              <a:gd name="T11" fmla="*/ 31 h 21600"/>
              <a:gd name="T12" fmla="*/ 27 w 21600"/>
              <a:gd name="T13" fmla="*/ 0 h 21600"/>
              <a:gd name="T14" fmla="*/ 1 w 21600"/>
              <a:gd name="T15" fmla="*/ 31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rgbClr val="EED98E"/>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pitchFamily="34" charset="0"/>
            </a:endParaRPr>
          </a:p>
        </p:txBody>
      </p:sp>
      <p:sp>
        <p:nvSpPr>
          <p:cNvPr id="12" name="Puzzle2"/>
          <p:cNvSpPr>
            <a:spLocks noEditPoints="1" noChangeArrowheads="1"/>
          </p:cNvSpPr>
          <p:nvPr/>
        </p:nvSpPr>
        <p:spPr bwMode="gray">
          <a:xfrm>
            <a:off x="4008432" y="3599469"/>
            <a:ext cx="2771781" cy="2126151"/>
          </a:xfrm>
          <a:custGeom>
            <a:avLst/>
            <a:gdLst>
              <a:gd name="T0" fmla="*/ 0 w 21600"/>
              <a:gd name="T1" fmla="*/ 55 h 21600"/>
              <a:gd name="T2" fmla="*/ 28 w 21600"/>
              <a:gd name="T3" fmla="*/ 87 h 21600"/>
              <a:gd name="T4" fmla="*/ 70 w 21600"/>
              <a:gd name="T5" fmla="*/ 57 h 21600"/>
              <a:gd name="T6" fmla="*/ 114 w 21600"/>
              <a:gd name="T7" fmla="*/ 87 h 21600"/>
              <a:gd name="T8" fmla="*/ 146 w 21600"/>
              <a:gd name="T9" fmla="*/ 62 h 21600"/>
              <a:gd name="T10" fmla="*/ 114 w 21600"/>
              <a:gd name="T11" fmla="*/ 23 h 21600"/>
              <a:gd name="T12" fmla="*/ 73 w 21600"/>
              <a:gd name="T13" fmla="*/ 0 h 21600"/>
              <a:gd name="T14" fmla="*/ 28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47 h 21600"/>
              <a:gd name="T26" fmla="*/ 16182 w 21600"/>
              <a:gd name="T27" fmla="*/ 204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rgbClr val="D1B9D2"/>
              </a:gs>
              <a:gs pos="100000">
                <a:schemeClr val="accent2"/>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pitchFamily="34" charset="0"/>
            </a:endParaRPr>
          </a:p>
        </p:txBody>
      </p:sp>
      <p:sp>
        <p:nvSpPr>
          <p:cNvPr id="18440" name="Text Box 10"/>
          <p:cNvSpPr txBox="1">
            <a:spLocks noChangeArrowheads="1"/>
          </p:cNvSpPr>
          <p:nvPr/>
        </p:nvSpPr>
        <p:spPr bwMode="auto">
          <a:xfrm>
            <a:off x="1010816" y="2564904"/>
            <a:ext cx="1905000" cy="646113"/>
          </a:xfrm>
          <a:prstGeom prst="rect">
            <a:avLst/>
          </a:prstGeom>
          <a:noFill/>
          <a:ln w="9525">
            <a:noFill/>
            <a:miter lim="800000"/>
            <a:headEnd/>
            <a:tailEnd/>
          </a:ln>
        </p:spPr>
        <p:txBody>
          <a:bodyPr>
            <a:spAutoFit/>
          </a:bodyPr>
          <a:lstStyle/>
          <a:p>
            <a:pPr algn="ctr" eaLnBrk="0" hangingPunct="0"/>
            <a:r>
              <a:rPr lang="en-US" altLang="zh-CN" dirty="0"/>
              <a:t>WSN (Wireless Sensor Network)</a:t>
            </a:r>
            <a:endParaRPr lang="en-US" altLang="zh-CN" b="1" dirty="0"/>
          </a:p>
        </p:txBody>
      </p:sp>
      <p:sp>
        <p:nvSpPr>
          <p:cNvPr id="18439" name="Text Box 9"/>
          <p:cNvSpPr txBox="1">
            <a:spLocks noChangeArrowheads="1"/>
          </p:cNvSpPr>
          <p:nvPr/>
        </p:nvSpPr>
        <p:spPr bwMode="auto">
          <a:xfrm>
            <a:off x="6372200" y="5445224"/>
            <a:ext cx="2416175" cy="369888"/>
          </a:xfrm>
          <a:prstGeom prst="rect">
            <a:avLst/>
          </a:prstGeom>
          <a:noFill/>
          <a:ln w="9525">
            <a:noFill/>
            <a:miter lim="800000"/>
            <a:headEnd/>
            <a:tailEnd/>
          </a:ln>
        </p:spPr>
        <p:txBody>
          <a:bodyPr>
            <a:spAutoFit/>
          </a:bodyPr>
          <a:lstStyle/>
          <a:p>
            <a:pPr eaLnBrk="0" hangingPunct="0"/>
            <a:r>
              <a:rPr lang="en-US" altLang="zh-CN" dirty="0"/>
              <a:t>Data Review System</a:t>
            </a:r>
            <a:endParaRPr lang="en-US" altLang="zh-CN" b="1" dirty="0"/>
          </a:p>
        </p:txBody>
      </p:sp>
      <p:sp>
        <p:nvSpPr>
          <p:cNvPr id="18441" name="Text Box 11"/>
          <p:cNvSpPr txBox="1">
            <a:spLocks noChangeArrowheads="1"/>
          </p:cNvSpPr>
          <p:nvPr/>
        </p:nvSpPr>
        <p:spPr bwMode="auto">
          <a:xfrm>
            <a:off x="5554290" y="2132856"/>
            <a:ext cx="2978150" cy="369888"/>
          </a:xfrm>
          <a:prstGeom prst="rect">
            <a:avLst/>
          </a:prstGeom>
          <a:noFill/>
          <a:ln w="9525">
            <a:noFill/>
            <a:miter lim="800000"/>
            <a:headEnd/>
            <a:tailEnd/>
          </a:ln>
        </p:spPr>
        <p:txBody>
          <a:bodyPr>
            <a:spAutoFit/>
          </a:bodyPr>
          <a:lstStyle/>
          <a:p>
            <a:pPr algn="r" eaLnBrk="0" hangingPunct="0"/>
            <a:r>
              <a:rPr lang="en-US" altLang="zh-CN" dirty="0"/>
              <a:t>Remote Monitoring System</a:t>
            </a:r>
            <a:endParaRPr lang="en-US" altLang="zh-CN" b="1" dirty="0"/>
          </a:p>
        </p:txBody>
      </p:sp>
      <p:sp>
        <p:nvSpPr>
          <p:cNvPr id="18442" name="Text Box 12"/>
          <p:cNvSpPr txBox="1">
            <a:spLocks noChangeArrowheads="1"/>
          </p:cNvSpPr>
          <p:nvPr/>
        </p:nvSpPr>
        <p:spPr bwMode="auto">
          <a:xfrm>
            <a:off x="739080" y="5877272"/>
            <a:ext cx="3544888" cy="369888"/>
          </a:xfrm>
          <a:prstGeom prst="rect">
            <a:avLst/>
          </a:prstGeom>
          <a:noFill/>
          <a:ln w="9525">
            <a:noFill/>
            <a:miter lim="800000"/>
            <a:headEnd/>
            <a:tailEnd/>
          </a:ln>
        </p:spPr>
        <p:txBody>
          <a:bodyPr>
            <a:spAutoFit/>
          </a:bodyPr>
          <a:lstStyle/>
          <a:p>
            <a:pPr eaLnBrk="0" hangingPunct="0"/>
            <a:r>
              <a:rPr lang="en-US" altLang="zh-CN" dirty="0"/>
              <a:t>Healthcare Reasoning System</a:t>
            </a:r>
            <a:endParaRPr lang="en-US" altLang="zh-CN" b="1"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1" nodeType="clickEffect">
                                  <p:stCondLst>
                                    <p:cond delay="0"/>
                                  </p:stCondLst>
                                  <p:childTnLst>
                                    <p:animMotion origin="layout" path="M 4.44444E-6 3.9408E-6 L -0.1165 -0.06083 " pathEditMode="relative" rAng="0" ptsTypes="AA">
                                      <p:cBhvr>
                                        <p:cTn id="6" dur="1000" fill="hold"/>
                                        <p:tgtEl>
                                          <p:spTgt spid="14"/>
                                        </p:tgtEl>
                                        <p:attrNameLst>
                                          <p:attrName>ppt_x</p:attrName>
                                          <p:attrName>ppt_y</p:attrName>
                                        </p:attrNameLst>
                                      </p:cBhvr>
                                      <p:rCtr x="-58" y="-31"/>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2" nodeType="clickEffect">
                                  <p:stCondLst>
                                    <p:cond delay="0"/>
                                  </p:stCondLst>
                                  <p:childTnLst>
                                    <p:animMotion origin="layout" path="M 4.44444E-6 3.9408E-6 L -0.1165 -0.06083 " pathEditMode="relative" rAng="0" ptsTypes="AA">
                                      <p:cBhvr>
                                        <p:cTn id="10" dur="1000" spd="-100000" fill="hold"/>
                                        <p:tgtEl>
                                          <p:spTgt spid="14"/>
                                        </p:tgtEl>
                                        <p:attrNameLst>
                                          <p:attrName>ppt_x</p:attrName>
                                          <p:attrName>ppt_y</p:attrName>
                                        </p:attrNameLst>
                                      </p:cBhvr>
                                      <p:rCtr x="-58" y="-31"/>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1.66667E-6 1.48936E-6 L 0.14774 -0.05227 " pathEditMode="relative" rAng="0" ptsTypes="AA">
                                      <p:cBhvr>
                                        <p:cTn id="14" dur="1000" fill="hold"/>
                                        <p:tgtEl>
                                          <p:spTgt spid="11"/>
                                        </p:tgtEl>
                                        <p:attrNameLst>
                                          <p:attrName>ppt_x</p:attrName>
                                          <p:attrName>ppt_y</p:attrName>
                                        </p:attrNameLst>
                                      </p:cBhvr>
                                      <p:rCtr x="74" y="-26"/>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1" nodeType="clickEffect">
                                  <p:stCondLst>
                                    <p:cond delay="0"/>
                                  </p:stCondLst>
                                  <p:childTnLst>
                                    <p:animMotion origin="layout" path="M -1.66667E-6 1.48936E-6 L 0.14774 -0.05227 " pathEditMode="relative" rAng="0" ptsTypes="AA">
                                      <p:cBhvr>
                                        <p:cTn id="18" dur="1000" spd="-100000" fill="hold"/>
                                        <p:tgtEl>
                                          <p:spTgt spid="11"/>
                                        </p:tgtEl>
                                        <p:attrNameLst>
                                          <p:attrName>ppt_x</p:attrName>
                                          <p:attrName>ppt_y</p:attrName>
                                        </p:attrNameLst>
                                      </p:cBhvr>
                                      <p:rCtr x="74" y="-26"/>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5.55556E-7 -2.19241E-6 L 0.17778 0.08256 " pathEditMode="relative" rAng="0" ptsTypes="AA">
                                      <p:cBhvr>
                                        <p:cTn id="22" dur="1000" fill="hold"/>
                                        <p:tgtEl>
                                          <p:spTgt spid="12"/>
                                        </p:tgtEl>
                                        <p:attrNameLst>
                                          <p:attrName>ppt_x</p:attrName>
                                          <p:attrName>ppt_y</p:attrName>
                                        </p:attrNameLst>
                                      </p:cBhvr>
                                      <p:rCtr x="89" y="41"/>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5.55556E-7 -2.19241E-6 L 0.17778 0.08256 " pathEditMode="relative" rAng="0" ptsTypes="AA">
                                      <p:cBhvr>
                                        <p:cTn id="26" dur="1000" spd="-100000" fill="hold"/>
                                        <p:tgtEl>
                                          <p:spTgt spid="12"/>
                                        </p:tgtEl>
                                        <p:attrNameLst>
                                          <p:attrName>ppt_x</p:attrName>
                                          <p:attrName>ppt_y</p:attrName>
                                        </p:attrNameLst>
                                      </p:cBhvr>
                                      <p:rCtr x="89" y="41"/>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3.61111E-6 -3.83904E-6 L -0.14861 0.06499 " pathEditMode="relative" rAng="0" ptsTypes="AA">
                                      <p:cBhvr>
                                        <p:cTn id="30" dur="1000" fill="hold"/>
                                        <p:tgtEl>
                                          <p:spTgt spid="13"/>
                                        </p:tgtEl>
                                        <p:attrNameLst>
                                          <p:attrName>ppt_x</p:attrName>
                                          <p:attrName>ppt_y</p:attrName>
                                        </p:attrNameLst>
                                      </p:cBhvr>
                                      <p:rCtr x="-74" y="32"/>
                                    </p:animMotion>
                                  </p:childTnLst>
                                </p:cTn>
                              </p:par>
                            </p:childTnLst>
                          </p:cTn>
                        </p:par>
                      </p:childTnLst>
                    </p:cTn>
                  </p:par>
                  <p:par>
                    <p:cTn id="31" fill="hold">
                      <p:stCondLst>
                        <p:cond delay="indefinite"/>
                      </p:stCondLst>
                      <p:childTnLst>
                        <p:par>
                          <p:cTn id="32" fill="hold">
                            <p:stCondLst>
                              <p:cond delay="0"/>
                            </p:stCondLst>
                            <p:childTnLst>
                              <p:par>
                                <p:cTn id="33" presetID="56" presetClass="path" presetSubtype="0" accel="50000" decel="50000" fill="hold" grpId="1" nodeType="clickEffect">
                                  <p:stCondLst>
                                    <p:cond delay="0"/>
                                  </p:stCondLst>
                                  <p:childTnLst>
                                    <p:animMotion origin="layout" path="M 3.61111E-6 -3.83904E-6 L -0.14861 0.06499 " pathEditMode="relative" rAng="0" ptsTypes="AA">
                                      <p:cBhvr>
                                        <p:cTn id="34" dur="1000" spd="-100000" fill="hold"/>
                                        <p:tgtEl>
                                          <p:spTgt spid="13"/>
                                        </p:tgtEl>
                                        <p:attrNameLst>
                                          <p:attrName>ppt_x</p:attrName>
                                          <p:attrName>ppt_y</p:attrName>
                                        </p:attrNameLst>
                                      </p:cBhvr>
                                      <p:rCtr x="-74" y="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1" animBg="1"/>
      <p:bldP spid="14" grpId="2" animBg="1"/>
      <p:bldP spid="13" grpId="0" animBg="1"/>
      <p:bldP spid="13"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idx="1"/>
          </p:nvPr>
        </p:nvSpPr>
        <p:spPr bwMode="auto">
          <a:xfrm>
            <a:off x="250825" y="1341438"/>
            <a:ext cx="8610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System Architecture</a:t>
            </a:r>
            <a:endParaRPr lang="zh-CN" altLang="en-US" smtClean="0">
              <a:ea typeface="宋体" pitchFamily="2" charset="-122"/>
            </a:endParaRPr>
          </a:p>
        </p:txBody>
      </p:sp>
      <p:sp>
        <p:nvSpPr>
          <p:cNvPr id="19459" name="标题 1"/>
          <p:cNvSpPr>
            <a:spLocks noGrp="1"/>
          </p:cNvSpPr>
          <p:nvPr>
            <p:ph type="title"/>
          </p:nvPr>
        </p:nvSpPr>
        <p:spPr/>
        <p:txBody>
          <a:bodyPr/>
          <a:lstStyle/>
          <a:p>
            <a:pPr eaLnBrk="1" hangingPunct="1"/>
            <a:r>
              <a:rPr lang="en-US" altLang="zh-CN" smtClean="0">
                <a:ea typeface="宋体" pitchFamily="2" charset="-122"/>
              </a:rPr>
              <a:t>System Overview</a:t>
            </a:r>
            <a:endParaRPr lang="zh-CN" altLang="en-US" smtClean="0">
              <a:ea typeface="宋体" pitchFamily="2" charset="-122"/>
            </a:endParaRPr>
          </a:p>
        </p:txBody>
      </p:sp>
      <p:pic>
        <p:nvPicPr>
          <p:cNvPr id="19461" name="图片 7" descr="图片1.png"/>
          <p:cNvPicPr>
            <a:picLocks noChangeAspect="1"/>
          </p:cNvPicPr>
          <p:nvPr/>
        </p:nvPicPr>
        <p:blipFill>
          <a:blip r:embed="rId3" cstate="print"/>
          <a:srcRect/>
          <a:stretch>
            <a:fillRect/>
          </a:stretch>
        </p:blipFill>
        <p:spPr bwMode="auto">
          <a:xfrm>
            <a:off x="0" y="2190750"/>
            <a:ext cx="9144000" cy="3830638"/>
          </a:xfrm>
          <a:prstGeom prst="rect">
            <a:avLst/>
          </a:prstGeom>
          <a:noFill/>
          <a:ln w="9525">
            <a:noFill/>
            <a:miter lim="800000"/>
            <a:headEnd/>
            <a:tailEnd/>
          </a:ln>
        </p:spPr>
      </p:pic>
      <p:sp>
        <p:nvSpPr>
          <p:cNvPr id="19462" name="TextBox 8"/>
          <p:cNvSpPr txBox="1">
            <a:spLocks noChangeArrowheads="1"/>
          </p:cNvSpPr>
          <p:nvPr/>
        </p:nvSpPr>
        <p:spPr bwMode="auto">
          <a:xfrm>
            <a:off x="1979613" y="5300663"/>
            <a:ext cx="1285875" cy="277812"/>
          </a:xfrm>
          <a:prstGeom prst="rect">
            <a:avLst/>
          </a:prstGeom>
          <a:noFill/>
          <a:ln w="9525">
            <a:noFill/>
            <a:miter lim="800000"/>
            <a:headEnd/>
            <a:tailEnd/>
          </a:ln>
        </p:spPr>
        <p:txBody>
          <a:bodyPr wrap="none">
            <a:spAutoFit/>
          </a:bodyPr>
          <a:lstStyle/>
          <a:p>
            <a:r>
              <a:rPr lang="en-US" altLang="zh-CN" sz="1200" b="1">
                <a:solidFill>
                  <a:schemeClr val="tx2"/>
                </a:solidFill>
              </a:rPr>
              <a:t>Home Gateway</a:t>
            </a:r>
            <a:endParaRPr lang="zh-CN" altLang="en-US" sz="1200" b="1">
              <a:solidFill>
                <a:schemeClr val="tx2"/>
              </a:solidFill>
            </a:endParaRPr>
          </a:p>
        </p:txBody>
      </p:sp>
      <p:sp>
        <p:nvSpPr>
          <p:cNvPr id="7" name="灯片编号占位符 6"/>
          <p:cNvSpPr>
            <a:spLocks noGrp="1"/>
          </p:cNvSpPr>
          <p:nvPr>
            <p:ph type="sldNum" sz="quarter" idx="10"/>
          </p:nvPr>
        </p:nvSpPr>
        <p:spPr/>
        <p:txBody>
          <a:bodyPr/>
          <a:lstStyle/>
          <a:p>
            <a:pPr algn="ctr">
              <a:defRPr/>
            </a:pPr>
            <a:fld id="{7C03B55D-BDE7-4FDA-849D-593B63D3AED7}" type="slidenum">
              <a:rPr lang="en-US" altLang="zh-CN" smtClean="0"/>
              <a:pPr algn="ctr">
                <a:defRPr/>
              </a:pPr>
              <a:t>8</a:t>
            </a:fld>
            <a:endParaRPr lang="en-US" altLang="zh-CN"/>
          </a:p>
        </p:txBody>
      </p:sp>
      <p:pic>
        <p:nvPicPr>
          <p:cNvPr id="8" name="图片 7" descr="logo.png"/>
          <p:cNvPicPr>
            <a:picLocks noChangeAspect="1"/>
          </p:cNvPicPr>
          <p:nvPr/>
        </p:nvPicPr>
        <p:blipFill>
          <a:blip r:embed="rId4" cstate="print"/>
          <a:stretch>
            <a:fillRect/>
          </a:stretch>
        </p:blipFill>
        <p:spPr>
          <a:xfrm>
            <a:off x="17526" y="6497227"/>
            <a:ext cx="666042" cy="360773"/>
          </a:xfrm>
          <a:prstGeom prst="rect">
            <a:avLst/>
          </a:prstGeom>
        </p:spPr>
      </p:pic>
      <p:pic>
        <p:nvPicPr>
          <p:cNvPr id="9" name="图片 8" descr="UCC.png"/>
          <p:cNvPicPr>
            <a:picLocks noChangeAspect="1"/>
          </p:cNvPicPr>
          <p:nvPr/>
        </p:nvPicPr>
        <p:blipFill>
          <a:blip r:embed="rId5" cstate="print"/>
          <a:stretch>
            <a:fillRect/>
          </a:stretch>
        </p:blipFill>
        <p:spPr>
          <a:xfrm>
            <a:off x="7524328" y="6521060"/>
            <a:ext cx="1619672" cy="336939"/>
          </a:xfrm>
          <a:prstGeom prst="rect">
            <a:avLst/>
          </a:prstGeom>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sz="3600" smtClean="0">
                <a:ea typeface="宋体" pitchFamily="2" charset="-122"/>
              </a:rPr>
              <a:t>Reasoning Engine</a:t>
            </a:r>
            <a:endParaRPr lang="en-US" altLang="zh-CN" sz="2000" smtClean="0">
              <a:ea typeface="宋体" pitchFamily="2" charset="-122"/>
            </a:endParaRPr>
          </a:p>
        </p:txBody>
      </p:sp>
      <p:sp>
        <p:nvSpPr>
          <p:cNvPr id="20484" name="内容占位符 2"/>
          <p:cNvSpPr>
            <a:spLocks noGrp="1"/>
          </p:cNvSpPr>
          <p:nvPr>
            <p:ph idx="1"/>
          </p:nvPr>
        </p:nvSpPr>
        <p:spPr bwMode="auto">
          <a:xfrm>
            <a:off x="250825" y="1341438"/>
            <a:ext cx="8713788"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mtClean="0">
                <a:ea typeface="宋体" pitchFamily="2" charset="-122"/>
              </a:rPr>
              <a:t>Overview Flow Chart</a:t>
            </a:r>
          </a:p>
          <a:p>
            <a:pPr eaLnBrk="1" hangingPunct="1">
              <a:buFont typeface="Wingdings" pitchFamily="2" charset="2"/>
              <a:buNone/>
            </a:pPr>
            <a:endParaRPr lang="en-US" altLang="zh-CN" smtClean="0">
              <a:ea typeface="宋体" pitchFamily="2" charset="-122"/>
            </a:endParaRPr>
          </a:p>
          <a:p>
            <a:pPr algn="just" eaLnBrk="1" hangingPunct="1">
              <a:buFont typeface="Wingdings" pitchFamily="2" charset="2"/>
              <a:buNone/>
            </a:pPr>
            <a:endParaRPr lang="zh-CN" altLang="en-US" sz="2400" b="0" smtClean="0">
              <a:ea typeface="宋体" pitchFamily="2" charset="-122"/>
            </a:endParaRPr>
          </a:p>
        </p:txBody>
      </p:sp>
      <p:pic>
        <p:nvPicPr>
          <p:cNvPr id="6" name="图片 5" descr="logo.png"/>
          <p:cNvPicPr>
            <a:picLocks noChangeAspect="1"/>
          </p:cNvPicPr>
          <p:nvPr/>
        </p:nvPicPr>
        <p:blipFill>
          <a:blip r:embed="rId3" cstate="print"/>
          <a:stretch>
            <a:fillRect/>
          </a:stretch>
        </p:blipFill>
        <p:spPr>
          <a:xfrm>
            <a:off x="17526" y="6497227"/>
            <a:ext cx="666042" cy="360773"/>
          </a:xfrm>
          <a:prstGeom prst="rect">
            <a:avLst/>
          </a:prstGeom>
        </p:spPr>
      </p:pic>
      <p:pic>
        <p:nvPicPr>
          <p:cNvPr id="7" name="图片 6" descr="UCC.png"/>
          <p:cNvPicPr>
            <a:picLocks noChangeAspect="1"/>
          </p:cNvPicPr>
          <p:nvPr/>
        </p:nvPicPr>
        <p:blipFill>
          <a:blip r:embed="rId4" cstate="print"/>
          <a:stretch>
            <a:fillRect/>
          </a:stretch>
        </p:blipFill>
        <p:spPr>
          <a:xfrm>
            <a:off x="7524328" y="6521060"/>
            <a:ext cx="1619672" cy="336939"/>
          </a:xfrm>
          <a:prstGeom prst="rect">
            <a:avLst/>
          </a:prstGeom>
        </p:spPr>
      </p:pic>
      <p:sp>
        <p:nvSpPr>
          <p:cNvPr id="8" name="灯片编号占位符 7"/>
          <p:cNvSpPr>
            <a:spLocks noGrp="1"/>
          </p:cNvSpPr>
          <p:nvPr>
            <p:ph type="sldNum" sz="quarter" idx="10"/>
          </p:nvPr>
        </p:nvSpPr>
        <p:spPr/>
        <p:txBody>
          <a:bodyPr/>
          <a:lstStyle/>
          <a:p>
            <a:pPr algn="ctr">
              <a:defRPr/>
            </a:pPr>
            <a:fld id="{7C03B55D-BDE7-4FDA-849D-593B63D3AED7}" type="slidenum">
              <a:rPr lang="en-US" altLang="zh-CN" smtClean="0"/>
              <a:pPr algn="ctr">
                <a:defRPr/>
              </a:pPr>
              <a:t>9</a:t>
            </a:fld>
            <a:endParaRPr lang="en-US" altLang="zh-CN" dirty="0"/>
          </a:p>
        </p:txBody>
      </p:sp>
      <p:pic>
        <p:nvPicPr>
          <p:cNvPr id="11" name="图片 10" descr="FlowChart.png"/>
          <p:cNvPicPr>
            <a:picLocks noChangeAspect="1"/>
          </p:cNvPicPr>
          <p:nvPr/>
        </p:nvPicPr>
        <p:blipFill>
          <a:blip r:embed="rId5" cstate="print"/>
          <a:stretch>
            <a:fillRect/>
          </a:stretch>
        </p:blipFill>
        <p:spPr>
          <a:xfrm>
            <a:off x="395536" y="1700808"/>
            <a:ext cx="8323192" cy="4824536"/>
          </a:xfrm>
          <a:prstGeom prst="rect">
            <a:avLst/>
          </a:prstGeom>
        </p:spPr>
      </p:pic>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016TGp_medical_blue_v2">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2725</TotalTime>
  <Words>2639</Words>
  <Application>Microsoft Office PowerPoint</Application>
  <PresentationFormat>全屏显示(4:3)</PresentationFormat>
  <Paragraphs>250</Paragraphs>
  <Slides>26</Slides>
  <Notes>26</Notes>
  <HiddenSlides>0</HiddenSlides>
  <MMClips>1</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28" baseType="lpstr">
      <vt:lpstr>016TGp_medical_blue_v2</vt:lpstr>
      <vt:lpstr>Microsoft Office Excel 97-2003 工作表</vt:lpstr>
      <vt:lpstr>Context Modeling and Reasoning Framework for CARA Pervasive Healthcare</vt:lpstr>
      <vt:lpstr>Contents</vt:lpstr>
      <vt:lpstr>Introduction</vt:lpstr>
      <vt:lpstr>Introduction</vt:lpstr>
      <vt:lpstr>Introduction</vt:lpstr>
      <vt:lpstr>System Overview</vt:lpstr>
      <vt:lpstr>System Overview</vt:lpstr>
      <vt:lpstr>System Overview</vt:lpstr>
      <vt:lpstr>Reasoning Engine</vt:lpstr>
      <vt:lpstr>Reasoning Engine</vt:lpstr>
      <vt:lpstr>Reasoning Engine</vt:lpstr>
      <vt:lpstr>Reasoning Engine</vt:lpstr>
      <vt:lpstr>Reasoning Engine</vt:lpstr>
      <vt:lpstr>Reasoning Engine</vt:lpstr>
      <vt:lpstr>Reasoning Engine</vt:lpstr>
      <vt:lpstr>Reasoning Engine</vt:lpstr>
      <vt:lpstr>Case Study</vt:lpstr>
      <vt:lpstr>Case Study</vt:lpstr>
      <vt:lpstr>Case Study</vt:lpstr>
      <vt:lpstr>Case Study</vt:lpstr>
      <vt:lpstr>System Evaluation</vt:lpstr>
      <vt:lpstr>System Evaluation</vt:lpstr>
      <vt:lpstr>System Evaluation</vt:lpstr>
      <vt:lpstr>Demo Video</vt:lpstr>
      <vt:lpstr>Demo Video</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Microsoft</dc:creator>
  <cp:lastModifiedBy>Microsoft</cp:lastModifiedBy>
  <cp:revision>553</cp:revision>
  <dcterms:created xsi:type="dcterms:W3CDTF">2011-03-10T12:54:11Z</dcterms:created>
  <dcterms:modified xsi:type="dcterms:W3CDTF">2012-04-23T15:46:37Z</dcterms:modified>
</cp:coreProperties>
</file>